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tableStyles" Target="tableStyles.xml"/><Relationship Id="rId172" Type="http://schemas.openxmlformats.org/officeDocument/2006/relationships/slide" Target="slides/slide171.xml"/><Relationship Id="rId193" Type="http://schemas.openxmlformats.org/officeDocument/2006/relationships/slide" Target="slides/slide192.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presProps" Target="presProps.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3032785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1643079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2215924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4264797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3015981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3247557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3897636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2872565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1625088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2761550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3700611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dirty="0"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76DF89A9-395C-4D27-BD76-9EC0E1FF712F}" type="datetimeFigureOut">
              <a:rPr lang="zh-CN" altLang="en-US" smtClean="0"/>
              <a:t>2021/11/24 Wednesday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88868AF0-265A-4EB1-9433-91074765CCE2}" type="slidenum">
              <a:rPr lang="zh-CN" altLang="en-US" smtClean="0"/>
              <a:t>‹#›</a:t>
            </a:fld>
            <a:endParaRPr lang="zh-CN" altLang="en-US"/>
          </a:p>
        </p:txBody>
      </p:sp>
    </p:spTree>
    <p:extLst>
      <p:ext uri="{BB962C8B-B14F-4D97-AF65-F5344CB8AC3E}">
        <p14:creationId xmlns:p14="http://schemas.microsoft.com/office/powerpoint/2010/main" val="2004613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t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DF89A9-395C-4D27-BD76-9EC0E1FF712F}" type="datetimeFigureOut">
              <a:rPr lang="zh-CN" altLang="en-US" smtClean="0"/>
              <a:t>2021/11/24 Wednesday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868AF0-265A-4EB1-9433-91074765CCE2}"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1632739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RT09.TIF" TargetMode="External"/><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RT10.TIF" TargetMode="External"/><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58808" y="2843165"/>
            <a:ext cx="9819483" cy="769441"/>
          </a:xfrm>
          <a:prstGeom prst="rect">
            <a:avLst/>
          </a:prstGeom>
        </p:spPr>
        <p:txBody>
          <a:bodyPr wrap="none">
            <a:spAutoFit/>
          </a:bodyPr>
          <a:lstStyle/>
          <a:p>
            <a:r>
              <a:rPr lang="en-US" altLang="zh-CN" sz="4400" kern="100" dirty="0">
                <a:latin typeface="Calibri" panose="020F0502020204030204" pitchFamily="34" charset="0"/>
                <a:ea typeface="宋体" panose="02010600030101010101" pitchFamily="2" charset="-122"/>
                <a:cs typeface="Times New Roman" panose="02020603050405020304" pitchFamily="18" charset="0"/>
              </a:rPr>
              <a:t>Unit 13</a:t>
            </a:r>
            <a:r>
              <a:rPr lang="zh-CN" altLang="zh-CN" sz="4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4400" kern="100" dirty="0">
                <a:latin typeface="Calibri" panose="020F0502020204030204" pitchFamily="34" charset="0"/>
                <a:ea typeface="宋体" panose="02010600030101010101" pitchFamily="2" charset="-122"/>
                <a:cs typeface="Times New Roman" panose="02020603050405020304" pitchFamily="18" charset="0"/>
              </a:rPr>
              <a:t>We're trying to save the earth</a:t>
            </a:r>
            <a:r>
              <a:rPr lang="zh-CN" altLang="zh-CN" sz="4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sz="4400" dirty="0"/>
          </a:p>
        </p:txBody>
      </p:sp>
    </p:spTree>
    <p:extLst>
      <p:ext uri="{BB962C8B-B14F-4D97-AF65-F5344CB8AC3E}">
        <p14:creationId xmlns:p14="http://schemas.microsoft.com/office/powerpoint/2010/main" val="526807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701" y="880085"/>
            <a:ext cx="11252499" cy="499175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makes a difference which you choose.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你选择哪一个，事关重大。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【拓展】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difference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前也可用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little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等修饰。如：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makes no difference to me whether he goes or not.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不管他去不去，对我都没有影响。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say that it doesn't make any difference my being there.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他们说我在不在那儿不会有什么差别。</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a day or two makes little difference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will start together this morning.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因为一两天的时间差别不大，我们</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今天</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上午一起出发。</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4459192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4405" y="883614"/>
            <a:ext cx="930536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湘潭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people ________ in the park.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dance  B. are dancing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were dancing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are you doing?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a report about national heroes.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write  B. am writing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wrote  D. have written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049864" y="103588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3768781" y="401574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585714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0161" y="750950"/>
            <a:ext cx="988627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computer is working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Our IT teacher ________ it. It took him about an hour.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fixed  B. will fix</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fixing  D. was fixing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Mount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Wudang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Shiyan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________it twice. It's fantastic.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had climbed  B. climb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climbed  D. have climbed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89542" y="174588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3499377" y="459666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186281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673" y="625430"/>
            <a:ext cx="1045643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good books did you read recently?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Tales of China since last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now the third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read  B. am reading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read  D. will 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 teenagers ________ to do voluntary work for their local communities.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are encouraged  B. were encouraged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encouraged  D. are encouraging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48307" y="1530733"/>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6171090" y="384362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447307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19" y="750908"/>
            <a:ext cx="1032734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)Listen! Our science teacher ________the use of the robot.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explains  B. explained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explaining  D. has explained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江西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)—What's the terrible noise?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John. He ________ the violin.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practiced  B. is practicing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was practicing  D. has practiced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049737" y="100360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4274391" y="395120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09574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673" y="1478856"/>
            <a:ext cx="1061779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桂林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great books ________ by people all over the world today.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were read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read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恩施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)—Whose 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­-shirt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Michael?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not be mine. Mine is white.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must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255571" y="174588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531652" y="386514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933384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80159" y="966103"/>
            <a:ext cx="969264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whose book is this?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be Carla's. Charles Dickens is her favorite writer.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must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株洲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carry forward the spirit of serving the people whole­heartedly.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might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should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could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891801" y="185346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4984395" y="343483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613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4207" y="1676024"/>
            <a:ext cx="773116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江西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do we turn on the oven?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weren't you listening?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tell  B. am telling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will tell  D. have told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822106" y="254195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5227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225" y="657577"/>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09252" y="1841003"/>
            <a:ext cx="936991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听！本现在正在弹钢琴。</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Listen! Ben ________ ________ ________ ________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梁老师的话已经对那个小男孩起作用了。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Liang's words ________ ________ a difference to the little boy.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993427" y="2735589"/>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5" name="Rectangle 4"/>
          <p:cNvSpPr/>
          <p:nvPr/>
        </p:nvSpPr>
        <p:spPr>
          <a:xfrm>
            <a:off x="4868963" y="2735588"/>
            <a:ext cx="11439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playing </a:t>
            </a:r>
            <a:endParaRPr lang="zh-CN" altLang="en-US" dirty="0"/>
          </a:p>
        </p:txBody>
      </p:sp>
      <p:sp>
        <p:nvSpPr>
          <p:cNvPr id="6" name="Rectangle 5"/>
          <p:cNvSpPr/>
          <p:nvPr/>
        </p:nvSpPr>
        <p:spPr>
          <a:xfrm>
            <a:off x="6281047" y="2735588"/>
            <a:ext cx="6719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a:t>
            </a:r>
            <a:endParaRPr lang="zh-CN" altLang="en-US" dirty="0"/>
          </a:p>
        </p:txBody>
      </p:sp>
      <p:sp>
        <p:nvSpPr>
          <p:cNvPr id="7" name="Rectangle 6"/>
          <p:cNvSpPr/>
          <p:nvPr/>
        </p:nvSpPr>
        <p:spPr>
          <a:xfrm>
            <a:off x="7481806" y="2735587"/>
            <a:ext cx="8883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piano</a:t>
            </a:r>
            <a:endParaRPr lang="zh-CN" altLang="en-US" dirty="0"/>
          </a:p>
        </p:txBody>
      </p:sp>
      <p:sp>
        <p:nvSpPr>
          <p:cNvPr id="8" name="Rectangle 7"/>
          <p:cNvSpPr/>
          <p:nvPr/>
        </p:nvSpPr>
        <p:spPr>
          <a:xfrm>
            <a:off x="4368851" y="4273933"/>
            <a:ext cx="779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a:t>
            </a:r>
            <a:endParaRPr lang="zh-CN" altLang="en-US" dirty="0"/>
          </a:p>
        </p:txBody>
      </p:sp>
      <p:sp>
        <p:nvSpPr>
          <p:cNvPr id="9" name="Rectangle 8"/>
          <p:cNvSpPr/>
          <p:nvPr/>
        </p:nvSpPr>
        <p:spPr>
          <a:xfrm>
            <a:off x="5723843" y="4273932"/>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Tree>
    <p:extLst>
      <p:ext uri="{BB962C8B-B14F-4D97-AF65-F5344CB8AC3E}">
        <p14:creationId xmlns:p14="http://schemas.microsoft.com/office/powerpoint/2010/main" val="2931959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4" y="1199244"/>
            <a:ext cx="1021976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我正在列张购物清单。妈妈，你想买点什么？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________________________________What would you like to buy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Mum</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大连</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你去过老舍茶馆吗？</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买不起那把小提琴，因为太贵了。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08520" y="2143919"/>
            <a:ext cx="39081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am making the shopping list.</a:t>
            </a:r>
            <a:endParaRPr lang="zh-CN" altLang="en-US" dirty="0"/>
          </a:p>
        </p:txBody>
      </p:sp>
      <p:sp>
        <p:nvSpPr>
          <p:cNvPr id="4" name="Rectangle 3"/>
          <p:cNvSpPr/>
          <p:nvPr/>
        </p:nvSpPr>
        <p:spPr>
          <a:xfrm>
            <a:off x="3169864" y="3550259"/>
            <a:ext cx="54936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you ever been to </a:t>
            </a:r>
            <a:r>
              <a:rPr lang="en-US" altLang="zh-CN" sz="2400" kern="100" dirty="0" err="1">
                <a:solidFill>
                  <a:srgbClr val="FF0000"/>
                </a:solidFill>
                <a:latin typeface="Calibri" panose="020F0502020204030204" pitchFamily="34" charset="0"/>
                <a:ea typeface="宋体" panose="02010600030101010101" pitchFamily="2" charset="-122"/>
                <a:cs typeface="Times New Roman" panose="02020603050405020304" pitchFamily="18" charset="0"/>
              </a:rPr>
              <a:t>Laoshe</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Teahouse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5" name="Rectangle 4"/>
          <p:cNvSpPr/>
          <p:nvPr/>
        </p:nvSpPr>
        <p:spPr>
          <a:xfrm>
            <a:off x="2449213" y="5043169"/>
            <a:ext cx="7888886"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Tom can't afford the violin because it's too expensive.</a:t>
            </a:r>
            <a:endParaRPr lang="zh-CN" altLang="en-US" dirty="0"/>
          </a:p>
        </p:txBody>
      </p:sp>
    </p:spTree>
    <p:extLst>
      <p:ext uri="{BB962C8B-B14F-4D97-AF65-F5344CB8AC3E}">
        <p14:creationId xmlns:p14="http://schemas.microsoft.com/office/powerpoint/2010/main" val="2259314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1" y="1668880"/>
            <a:ext cx="1037037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人们不该对自己的孩子逼得太紧。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工人们使用不同种类的机器工作。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Different kinds of machines ________ ________ to work by the workers.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83030" y="2281982"/>
            <a:ext cx="586654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People shouldn't push their kids so hard.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327968" y="4112568"/>
            <a:ext cx="589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a:t>
            </a:r>
            <a:endParaRPr lang="zh-CN" altLang="en-US" dirty="0"/>
          </a:p>
        </p:txBody>
      </p:sp>
      <p:sp>
        <p:nvSpPr>
          <p:cNvPr id="5" name="Rectangle 4"/>
          <p:cNvSpPr/>
          <p:nvPr/>
        </p:nvSpPr>
        <p:spPr>
          <a:xfrm>
            <a:off x="5834230" y="3884871"/>
            <a:ext cx="146706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used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2385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0568" y="1819445"/>
            <a:ext cx="8247529"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a difference between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区分，对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区别对待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make a difference between right and wrong.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我们应该区分对错。</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1003071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43248"/>
            <a:ext cx="7645101"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根据短文内容及括号中所给词语的提示填空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9699" y="1267443"/>
            <a:ext cx="11618258" cy="556908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Jane was a nice but shy girl. She used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__(have) few friends.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all changed when she moved into a new house.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big box with all kinds of strange things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__(discover) in the new house. Among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an old book with a heavy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thick cover(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封面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gold writing on it. In the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Jane sat with her dog and started reading the book. It was a storybook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__(can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hardly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 any of it. Suddenly her dog spoke to 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an interesting book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__(find)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seems to have some lovely stories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Jane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__(can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her dog continued talking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telling her all kinds of things. After some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Jane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how come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__(talk)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”answered the dog. “Instead of just thinking about things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__(say) them too...”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2220244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40" y="532309"/>
            <a:ext cx="11209468" cy="6123086"/>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Jane felt surprised and thought she__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__(show) the book to some other animals. One after another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animals all started talking. She spent the next several days chatting(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聊天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with her new friends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dog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three cats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two ducks and five lizards(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蜥蜴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about their interesting lives.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book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__(disappear)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with it went the animals' voices. Over the next few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missed the chats with her new animal friends. Then she suddenly realized she hardly spoke to her classmates. She couldn't wait to share the story of the magic book with them. They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__(might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interesting lives too!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that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little by little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Jane started talking more to her classmates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trying to find out about their lives. Now she has more friends than anyone else in the whole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4175513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3745" y="2191955"/>
            <a:ext cx="10022541" cy="2215991"/>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 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r>
            <a:b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br>
            <a:endParaRPr lang="zh-CN" altLang="en-US" dirty="0"/>
          </a:p>
        </p:txBody>
      </p:sp>
      <p:sp>
        <p:nvSpPr>
          <p:cNvPr id="3" name="Rectangle 2"/>
          <p:cNvSpPr/>
          <p:nvPr/>
        </p:nvSpPr>
        <p:spPr>
          <a:xfrm>
            <a:off x="2446807" y="2380587"/>
            <a:ext cx="779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a:t>
            </a:r>
            <a:endParaRPr lang="zh-CN" altLang="en-US" dirty="0"/>
          </a:p>
        </p:txBody>
      </p:sp>
      <p:sp>
        <p:nvSpPr>
          <p:cNvPr id="4" name="Rectangle 3"/>
          <p:cNvSpPr/>
          <p:nvPr/>
        </p:nvSpPr>
        <p:spPr>
          <a:xfrm>
            <a:off x="3345405" y="2380586"/>
            <a:ext cx="20874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discovered</a:t>
            </a:r>
            <a:endParaRPr lang="zh-CN" altLang="en-US" dirty="0"/>
          </a:p>
        </p:txBody>
      </p:sp>
      <p:sp>
        <p:nvSpPr>
          <p:cNvPr id="5" name="Rectangle 4"/>
          <p:cNvSpPr/>
          <p:nvPr/>
        </p:nvSpPr>
        <p:spPr>
          <a:xfrm>
            <a:off x="5287719" y="2380586"/>
            <a:ext cx="23571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could hardly read</a:t>
            </a:r>
            <a:endParaRPr lang="zh-CN" altLang="en-US" dirty="0"/>
          </a:p>
        </p:txBody>
      </p:sp>
      <p:sp>
        <p:nvSpPr>
          <p:cNvPr id="6" name="Rectangle 5"/>
          <p:cNvSpPr/>
          <p:nvPr/>
        </p:nvSpPr>
        <p:spPr>
          <a:xfrm>
            <a:off x="7494496" y="2380586"/>
            <a:ext cx="15838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found</a:t>
            </a:r>
            <a:endParaRPr lang="zh-CN" altLang="en-US" dirty="0"/>
          </a:p>
        </p:txBody>
      </p:sp>
      <p:sp>
        <p:nvSpPr>
          <p:cNvPr id="7" name="Rectangle 6"/>
          <p:cNvSpPr/>
          <p:nvPr/>
        </p:nvSpPr>
        <p:spPr>
          <a:xfrm>
            <a:off x="8971509" y="2380586"/>
            <a:ext cx="21685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couldn't believe</a:t>
            </a:r>
            <a:endParaRPr lang="zh-CN" altLang="en-US" dirty="0"/>
          </a:p>
        </p:txBody>
      </p:sp>
      <p:sp>
        <p:nvSpPr>
          <p:cNvPr id="8" name="Rectangle 7"/>
          <p:cNvSpPr/>
          <p:nvPr/>
        </p:nvSpPr>
        <p:spPr>
          <a:xfrm>
            <a:off x="2198356" y="3163432"/>
            <a:ext cx="14913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talking</a:t>
            </a:r>
            <a:endParaRPr lang="zh-CN" altLang="en-US" dirty="0"/>
          </a:p>
        </p:txBody>
      </p:sp>
      <p:sp>
        <p:nvSpPr>
          <p:cNvPr id="9" name="Rectangle 8"/>
          <p:cNvSpPr/>
          <p:nvPr/>
        </p:nvSpPr>
        <p:spPr>
          <a:xfrm>
            <a:off x="3689662" y="3163431"/>
            <a:ext cx="14244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am saying</a:t>
            </a:r>
            <a:endParaRPr lang="zh-CN" altLang="en-US" dirty="0"/>
          </a:p>
        </p:txBody>
      </p:sp>
      <p:sp>
        <p:nvSpPr>
          <p:cNvPr id="10" name="Rectangle 9"/>
          <p:cNvSpPr/>
          <p:nvPr/>
        </p:nvSpPr>
        <p:spPr>
          <a:xfrm>
            <a:off x="5251505" y="3198168"/>
            <a:ext cx="16889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 show</a:t>
            </a:r>
            <a:endParaRPr lang="zh-CN" altLang="en-US" dirty="0"/>
          </a:p>
        </p:txBody>
      </p:sp>
      <p:sp>
        <p:nvSpPr>
          <p:cNvPr id="11" name="Rectangle 10"/>
          <p:cNvSpPr/>
          <p:nvPr/>
        </p:nvSpPr>
        <p:spPr>
          <a:xfrm>
            <a:off x="6157656" y="2884451"/>
            <a:ext cx="234468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disappeared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2" name="Rectangle 11"/>
          <p:cNvSpPr/>
          <p:nvPr/>
        </p:nvSpPr>
        <p:spPr>
          <a:xfrm>
            <a:off x="8760911" y="3198168"/>
            <a:ext cx="15698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might have</a:t>
            </a:r>
            <a:endParaRPr lang="zh-CN" altLang="en-US" dirty="0"/>
          </a:p>
        </p:txBody>
      </p:sp>
    </p:spTree>
    <p:extLst>
      <p:ext uri="{BB962C8B-B14F-4D97-AF65-F5344CB8AC3E}">
        <p14:creationId xmlns:p14="http://schemas.microsoft.com/office/powerpoint/2010/main" val="495437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91332" y="853001"/>
            <a:ext cx="3671454"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B 1a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2e</a:t>
            </a:r>
            <a:endParaRPr lang="zh-CN" altLang="en-US" dirty="0"/>
          </a:p>
        </p:txBody>
      </p:sp>
      <p:sp>
        <p:nvSpPr>
          <p:cNvPr id="4" name="Rectangle 3"/>
          <p:cNvSpPr/>
          <p:nvPr/>
        </p:nvSpPr>
        <p:spPr>
          <a:xfrm>
            <a:off x="-136265" y="1314666"/>
            <a:ext cx="7408433"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根据句意及首字母或汉语提示完成单词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013909" y="2393255"/>
            <a:ext cx="977690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the building is too narrow for a car.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How much water does this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contain?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How many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were there before Lincoln?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good example of Shanghai has </a:t>
            </a:r>
            <a:r>
              <a:rPr lang="en-US" altLang="zh-CN" sz="2400" u="sng" kern="100" dirty="0" err="1">
                <a:latin typeface="Calibri" panose="020F0502020204030204" pitchFamily="34" charset="0"/>
                <a:ea typeface="宋体" panose="02010600030101010101" pitchFamily="2" charset="-122"/>
                <a:cs typeface="Times New Roman" panose="02020603050405020304" pitchFamily="18" charset="0"/>
              </a:rPr>
              <a:t>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us to improve the rubbish collecting system.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744890" y="2607328"/>
            <a:ext cx="7209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gate</a:t>
            </a:r>
            <a:endParaRPr lang="zh-CN" altLang="en-US" dirty="0"/>
          </a:p>
        </p:txBody>
      </p:sp>
      <p:sp>
        <p:nvSpPr>
          <p:cNvPr id="7" name="Rectangle 6"/>
          <p:cNvSpPr/>
          <p:nvPr/>
        </p:nvSpPr>
        <p:spPr>
          <a:xfrm>
            <a:off x="5521565" y="3424078"/>
            <a:ext cx="9337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bottle</a:t>
            </a:r>
            <a:endParaRPr lang="zh-CN" altLang="en-US" dirty="0"/>
          </a:p>
        </p:txBody>
      </p:sp>
      <p:sp>
        <p:nvSpPr>
          <p:cNvPr id="8" name="Rectangle 7"/>
          <p:cNvSpPr/>
          <p:nvPr/>
        </p:nvSpPr>
        <p:spPr>
          <a:xfrm>
            <a:off x="3505302" y="4055248"/>
            <a:ext cx="14922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presidents</a:t>
            </a:r>
            <a:endParaRPr lang="zh-CN" altLang="en-US" dirty="0"/>
          </a:p>
        </p:txBody>
      </p:sp>
      <p:sp>
        <p:nvSpPr>
          <p:cNvPr id="9" name="Rectangle 8"/>
          <p:cNvSpPr/>
          <p:nvPr/>
        </p:nvSpPr>
        <p:spPr>
          <a:xfrm>
            <a:off x="7979997" y="4637907"/>
            <a:ext cx="180446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inspired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96218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4" y="1037792"/>
            <a:ext cx="1099431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Ningbo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knows that things in blue rubbish bins can be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回收利用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Wood floats on the water but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金属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sinks.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future is something we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创造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not something we enter.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Lu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Xun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had written more than twenty representative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his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61655" y="1982554"/>
            <a:ext cx="12234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recycled</a:t>
            </a:r>
            <a:endParaRPr lang="zh-CN" altLang="en-US" dirty="0"/>
          </a:p>
        </p:txBody>
      </p:sp>
      <p:sp>
        <p:nvSpPr>
          <p:cNvPr id="4" name="Rectangle 3"/>
          <p:cNvSpPr/>
          <p:nvPr/>
        </p:nvSpPr>
        <p:spPr>
          <a:xfrm>
            <a:off x="5431366" y="2714074"/>
            <a:ext cx="8989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metal</a:t>
            </a:r>
            <a:endParaRPr lang="zh-CN" altLang="en-US" dirty="0"/>
          </a:p>
        </p:txBody>
      </p:sp>
      <p:sp>
        <p:nvSpPr>
          <p:cNvPr id="5" name="Rectangle 4"/>
          <p:cNvSpPr/>
          <p:nvPr/>
        </p:nvSpPr>
        <p:spPr>
          <a:xfrm>
            <a:off x="7020504" y="3499382"/>
            <a:ext cx="9694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create</a:t>
            </a:r>
            <a:endParaRPr lang="zh-CN" altLang="en-US" dirty="0"/>
          </a:p>
        </p:txBody>
      </p:sp>
      <p:sp>
        <p:nvSpPr>
          <p:cNvPr id="6" name="Rectangle 5"/>
          <p:cNvSpPr/>
          <p:nvPr/>
        </p:nvSpPr>
        <p:spPr>
          <a:xfrm>
            <a:off x="8278632" y="4962422"/>
            <a:ext cx="9274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works</a:t>
            </a:r>
            <a:endParaRPr lang="zh-CN" altLang="en-US" dirty="0"/>
          </a:p>
        </p:txBody>
      </p:sp>
    </p:spTree>
    <p:extLst>
      <p:ext uri="{BB962C8B-B14F-4D97-AF65-F5344CB8AC3E}">
        <p14:creationId xmlns:p14="http://schemas.microsoft.com/office/powerpoint/2010/main" val="2800146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54397"/>
            <a:ext cx="587051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根据句意用所给词的适当形式填空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59397" y="1585394"/>
            <a:ext cx="1094052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)Nothing is a waste if we have a ________(create) mind.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family ________(use) live in a small village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they live in a big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Jimmy ________(win) an award from the World Bank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Robert is ________(wear) a sweater in this hot weather. How strange!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Lao She was a great ________(write) and he was especially famous for his play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Teahouse.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237615" y="1853462"/>
            <a:ext cx="11798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creative</a:t>
            </a:r>
            <a:endParaRPr lang="zh-CN" altLang="en-US" dirty="0"/>
          </a:p>
        </p:txBody>
      </p:sp>
      <p:sp>
        <p:nvSpPr>
          <p:cNvPr id="5" name="Rectangle 4"/>
          <p:cNvSpPr/>
          <p:nvPr/>
        </p:nvSpPr>
        <p:spPr>
          <a:xfrm>
            <a:off x="2935259" y="2563467"/>
            <a:ext cx="11129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used to</a:t>
            </a:r>
            <a:endParaRPr lang="zh-CN" altLang="en-US" dirty="0"/>
          </a:p>
        </p:txBody>
      </p:sp>
      <p:sp>
        <p:nvSpPr>
          <p:cNvPr id="6" name="Rectangle 5"/>
          <p:cNvSpPr/>
          <p:nvPr/>
        </p:nvSpPr>
        <p:spPr>
          <a:xfrm>
            <a:off x="2766558" y="3336989"/>
            <a:ext cx="7251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won</a:t>
            </a:r>
            <a:endParaRPr lang="zh-CN" altLang="en-US" dirty="0"/>
          </a:p>
        </p:txBody>
      </p:sp>
      <p:sp>
        <p:nvSpPr>
          <p:cNvPr id="7" name="Rectangle 6"/>
          <p:cNvSpPr/>
          <p:nvPr/>
        </p:nvSpPr>
        <p:spPr>
          <a:xfrm>
            <a:off x="2766558" y="4003205"/>
            <a:ext cx="11870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wearing</a:t>
            </a:r>
            <a:endParaRPr lang="zh-CN" altLang="en-US" dirty="0"/>
          </a:p>
        </p:txBody>
      </p:sp>
      <p:sp>
        <p:nvSpPr>
          <p:cNvPr id="8" name="Rectangle 7"/>
          <p:cNvSpPr/>
          <p:nvPr/>
        </p:nvSpPr>
        <p:spPr>
          <a:xfrm>
            <a:off x="4172337" y="4790299"/>
            <a:ext cx="9427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writer</a:t>
            </a:r>
            <a:endParaRPr lang="zh-CN" altLang="en-US" dirty="0"/>
          </a:p>
        </p:txBody>
      </p:sp>
    </p:spTree>
    <p:extLst>
      <p:ext uri="{BB962C8B-B14F-4D97-AF65-F5344CB8AC3E}">
        <p14:creationId xmlns:p14="http://schemas.microsoft.com/office/powerpoint/2010/main" val="4095755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11143"/>
            <a:ext cx="1202704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If something is ________(recycle)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means you can collect them and use them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Ruoxu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Tang Dynasty poet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widely ________(know) for his poem A Moonlit Night on the Spring River.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the very heart of Beijing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Palace Museum is China's largest of all the ancient ________(building)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will have to work hard if you want to ________(success)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北部湾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its 23­day travel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5________(bring) back some rocks from the moon in 2020.</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25694" y="874516"/>
            <a:ext cx="14414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recyclable</a:t>
            </a:r>
            <a:endParaRPr lang="zh-CN" altLang="en-US" dirty="0"/>
          </a:p>
        </p:txBody>
      </p:sp>
      <p:sp>
        <p:nvSpPr>
          <p:cNvPr id="4" name="Rectangle 3"/>
          <p:cNvSpPr/>
          <p:nvPr/>
        </p:nvSpPr>
        <p:spPr>
          <a:xfrm>
            <a:off x="8884482" y="1584521"/>
            <a:ext cx="10282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known</a:t>
            </a:r>
            <a:endParaRPr lang="zh-CN" altLang="en-US" dirty="0"/>
          </a:p>
        </p:txBody>
      </p:sp>
      <p:sp>
        <p:nvSpPr>
          <p:cNvPr id="5" name="Rectangle 4"/>
          <p:cNvSpPr/>
          <p:nvPr/>
        </p:nvSpPr>
        <p:spPr>
          <a:xfrm>
            <a:off x="1052694" y="3779081"/>
            <a:ext cx="13083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buildings</a:t>
            </a:r>
            <a:endParaRPr lang="zh-CN" altLang="en-US" dirty="0"/>
          </a:p>
        </p:txBody>
      </p:sp>
      <p:sp>
        <p:nvSpPr>
          <p:cNvPr id="6" name="Rectangle 5"/>
          <p:cNvSpPr/>
          <p:nvPr/>
        </p:nvSpPr>
        <p:spPr>
          <a:xfrm>
            <a:off x="6889851" y="4240746"/>
            <a:ext cx="181171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succeed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7044983" y="5263636"/>
            <a:ext cx="11787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brought</a:t>
            </a:r>
            <a:endParaRPr lang="zh-CN" altLang="en-US" dirty="0"/>
          </a:p>
        </p:txBody>
      </p:sp>
    </p:spTree>
    <p:extLst>
      <p:ext uri="{BB962C8B-B14F-4D97-AF65-F5344CB8AC3E}">
        <p14:creationId xmlns:p14="http://schemas.microsoft.com/office/powerpoint/2010/main" val="2936897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89850"/>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50065" y="1275906"/>
            <a:ext cx="971415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铜仁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anything about C919?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 It's a kind of plane which ________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made of  B. is made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made from  D. is made up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light is on. When you leave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won't forget ________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it off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do  B. turn off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turn it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do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938682" y="2183803"/>
            <a:ext cx="666975"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5" name="Rectangle 4"/>
          <p:cNvSpPr/>
          <p:nvPr/>
        </p:nvSpPr>
        <p:spPr>
          <a:xfrm>
            <a:off x="7904864" y="444605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26280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2" y="651962"/>
            <a:ext cx="10499464"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)—Tan Dun does not use any musical instrument in his music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really amazing! He is so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energetic  B. modest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serious  D. creative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—I'm 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Li. I ________ my English homework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forget ________ it to school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bring  B. forgot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take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bring  D. forgot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79554" y="162755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4806663" y="383286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93307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6" y="693589"/>
            <a:ext cx="969263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used to ________ at half past six</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I am getting used to ________ at seven.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getting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up  B. get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getting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getting up  D. got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 should we do for the disabled 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should ________ a study group to help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up  B. set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look up  D. put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242579" y="96057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3736509" y="454287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283640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94965" y="1672453"/>
            <a:ext cx="767737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(2)lead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＋名词，意思是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导致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Hard work leads to success. Laziness leads to failure.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努力就会成功，懒惰就会失败。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roads lead to Rome.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条条道路通罗马。</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5101273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7" y="510752"/>
            <a:ext cx="10994316"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荆州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Zhang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Guimei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was honored as one of the “People Who Moved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the first free high school for girls in mountain areas and has helped more than 1,800 students to go to college.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educated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created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memorized  D. dreamed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郴州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 beautiful dress! Perfect for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 It ________ by my mother last month.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made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was made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68612" y="77769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892923" y="439226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356356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129" y="1105911"/>
            <a:ext cx="1005839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牡丹江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went to the graduation party last night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—Almost everyone did. ________ lots of students ________ Ms. Wang appeared at the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Not only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25580" y="133709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60171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50824"/>
            <a:ext cx="7623586"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根据汉语意思完成英语句子，每空一词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94098" y="1353378"/>
            <a:ext cx="1015521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墙上的油画颠倒了。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painting on the wall is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我明天把这张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还给你。</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will ________ ________ the CD to you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我确信你给他们的这些钱将会被很好地使用。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sure that the money you gave them will be ________ ________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180436" y="2326798"/>
            <a:ext cx="101354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upside</a:t>
            </a:r>
            <a:endParaRPr lang="zh-CN" altLang="en-US" dirty="0"/>
          </a:p>
        </p:txBody>
      </p:sp>
      <p:sp>
        <p:nvSpPr>
          <p:cNvPr id="5" name="Rectangle 4"/>
          <p:cNvSpPr/>
          <p:nvPr/>
        </p:nvSpPr>
        <p:spPr>
          <a:xfrm>
            <a:off x="6630561" y="2326797"/>
            <a:ext cx="8887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down</a:t>
            </a:r>
            <a:endParaRPr lang="zh-CN" altLang="en-US" dirty="0"/>
          </a:p>
        </p:txBody>
      </p:sp>
      <p:sp>
        <p:nvSpPr>
          <p:cNvPr id="6" name="Rectangle 5"/>
          <p:cNvSpPr/>
          <p:nvPr/>
        </p:nvSpPr>
        <p:spPr>
          <a:xfrm>
            <a:off x="2754581" y="3754034"/>
            <a:ext cx="8306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bring</a:t>
            </a:r>
            <a:endParaRPr lang="zh-CN" altLang="en-US" dirty="0"/>
          </a:p>
        </p:txBody>
      </p:sp>
      <p:sp>
        <p:nvSpPr>
          <p:cNvPr id="7" name="Rectangle 6"/>
          <p:cNvSpPr/>
          <p:nvPr/>
        </p:nvSpPr>
        <p:spPr>
          <a:xfrm>
            <a:off x="4016005" y="3754034"/>
            <a:ext cx="7633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back</a:t>
            </a:r>
            <a:endParaRPr lang="zh-CN" altLang="en-US" dirty="0"/>
          </a:p>
        </p:txBody>
      </p:sp>
      <p:sp>
        <p:nvSpPr>
          <p:cNvPr id="8" name="Rectangle 7"/>
          <p:cNvSpPr/>
          <p:nvPr/>
        </p:nvSpPr>
        <p:spPr>
          <a:xfrm>
            <a:off x="8877912" y="5220606"/>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put</a:t>
            </a:r>
            <a:endParaRPr lang="zh-CN" altLang="en-US" dirty="0"/>
          </a:p>
        </p:txBody>
      </p:sp>
      <p:sp>
        <p:nvSpPr>
          <p:cNvPr id="9" name="Rectangle 8"/>
          <p:cNvSpPr/>
          <p:nvPr/>
        </p:nvSpPr>
        <p:spPr>
          <a:xfrm>
            <a:off x="10460001" y="5220605"/>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10" name="Rectangle 9"/>
          <p:cNvSpPr/>
          <p:nvPr/>
        </p:nvSpPr>
        <p:spPr>
          <a:xfrm>
            <a:off x="1373726" y="5952125"/>
            <a:ext cx="88146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good </a:t>
            </a:r>
            <a:endParaRPr lang="zh-CN" altLang="en-US" dirty="0"/>
          </a:p>
        </p:txBody>
      </p:sp>
      <p:sp>
        <p:nvSpPr>
          <p:cNvPr id="11" name="Rectangle 10"/>
          <p:cNvSpPr/>
          <p:nvPr/>
        </p:nvSpPr>
        <p:spPr>
          <a:xfrm>
            <a:off x="2754581" y="5926247"/>
            <a:ext cx="6206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a:t>
            </a:r>
            <a:endParaRPr lang="zh-CN" altLang="en-US" dirty="0"/>
          </a:p>
        </p:txBody>
      </p:sp>
    </p:spTree>
    <p:extLst>
      <p:ext uri="{BB962C8B-B14F-4D97-AF65-F5344CB8AC3E}">
        <p14:creationId xmlns:p14="http://schemas.microsoft.com/office/powerpoint/2010/main" val="2521553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6373" y="994762"/>
            <a:ext cx="985400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把好的食物扔掉是一种浪费。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a waste to ________ ________ good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中国在很多国家已经建立了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基站。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________ ________ ________ 5G stations in many countries.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你听说过电视餐吗？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________ ________ a TV dinner?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19573" y="1993311"/>
            <a:ext cx="9319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throw</a:t>
            </a:r>
            <a:endParaRPr lang="zh-CN" altLang="en-US" dirty="0"/>
          </a:p>
        </p:txBody>
      </p:sp>
      <p:sp>
        <p:nvSpPr>
          <p:cNvPr id="4" name="Rectangle 3"/>
          <p:cNvSpPr/>
          <p:nvPr/>
        </p:nvSpPr>
        <p:spPr>
          <a:xfrm>
            <a:off x="5241233" y="1993310"/>
            <a:ext cx="827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away</a:t>
            </a:r>
            <a:endParaRPr lang="zh-CN" altLang="en-US" dirty="0"/>
          </a:p>
        </p:txBody>
      </p:sp>
      <p:sp>
        <p:nvSpPr>
          <p:cNvPr id="5" name="Rectangle 4"/>
          <p:cNvSpPr/>
          <p:nvPr/>
        </p:nvSpPr>
        <p:spPr>
          <a:xfrm>
            <a:off x="2970360" y="3445594"/>
            <a:ext cx="6142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a:t>
            </a:r>
            <a:endParaRPr lang="zh-CN" altLang="en-US" dirty="0"/>
          </a:p>
        </p:txBody>
      </p:sp>
      <p:sp>
        <p:nvSpPr>
          <p:cNvPr id="6" name="Rectangle 5"/>
          <p:cNvSpPr/>
          <p:nvPr/>
        </p:nvSpPr>
        <p:spPr>
          <a:xfrm>
            <a:off x="4291790" y="3445593"/>
            <a:ext cx="5597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set</a:t>
            </a:r>
            <a:endParaRPr lang="zh-CN" altLang="en-US" dirty="0"/>
          </a:p>
        </p:txBody>
      </p:sp>
      <p:sp>
        <p:nvSpPr>
          <p:cNvPr id="8" name="Rectangle 7"/>
          <p:cNvSpPr/>
          <p:nvPr/>
        </p:nvSpPr>
        <p:spPr>
          <a:xfrm>
            <a:off x="5558654" y="3389295"/>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9" name="Rectangle 8"/>
          <p:cNvSpPr/>
          <p:nvPr/>
        </p:nvSpPr>
        <p:spPr>
          <a:xfrm>
            <a:off x="3128127" y="4905808"/>
            <a:ext cx="9130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heard</a:t>
            </a:r>
            <a:endParaRPr lang="zh-CN" altLang="en-US" dirty="0"/>
          </a:p>
        </p:txBody>
      </p:sp>
      <p:sp>
        <p:nvSpPr>
          <p:cNvPr id="10" name="Rectangle 9"/>
          <p:cNvSpPr/>
          <p:nvPr/>
        </p:nvSpPr>
        <p:spPr>
          <a:xfrm>
            <a:off x="3680485" y="4536476"/>
            <a:ext cx="197445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of/about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06731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P spid="10"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735" y="679093"/>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37995" y="2292781"/>
            <a:ext cx="7924800"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how rice first came to China? There is an old Chinese story. It is about a little girl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__went out to fish. There was a famine(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饥荒</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everybody was very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5300696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18" y="1148983"/>
            <a:ext cx="963885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little girl felt her net growing heavy and was very happy.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the King of Frogs that she caught. When the frog knew the girl wanted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__to 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frog promised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her. The frog let her hold out her fishing net to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__and he would sing a magic song. The little girl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__his instructions. She was greatly surprised to see the sunshine falling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net. And it was changed into golden grains(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谷粒</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rice. The first rice was thought to arrive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this 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1372188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0768" y="1421454"/>
            <a:ext cx="904718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do not know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this story is true or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tells us that rice has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value as gold to the Chinese. Rice is always the main food for the Chinese. For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much land has been devoted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rice-­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planting and many Chinese people are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They work very hard for each grain.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023467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5115" y="1249332"/>
            <a:ext cx="827980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Waste can bring lots of problems. Although China 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__in some resources(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资源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short of others. In some other parts of the world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even don't have enough food to eat. It's important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food and say no to waste. Waste can be stopped if we do our best.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78458855"/>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53147" y="1331778"/>
            <a:ext cx="782798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who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whose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tired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hungry  C. thirsty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However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While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nothing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something  C. anything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helped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helping  C. to help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03549" y="1563005"/>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2883699" y="228548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883699" y="301932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883699" y="3784825"/>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883699" y="448071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28888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36028" y="1611478"/>
            <a:ext cx="689206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sunshine  B. moonlight  C. sky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supported  B. followed  C. broke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through  B. across  C. over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by  B. on  C.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if  B. whether  C. 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20893" y="188573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3032115" y="262165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986429" y="3357579"/>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6" name="Rectangle 5"/>
          <p:cNvSpPr/>
          <p:nvPr/>
        </p:nvSpPr>
        <p:spPr>
          <a:xfrm>
            <a:off x="3069785" y="400499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3032115" y="482942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083690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3035" y="919544"/>
            <a:ext cx="10897497"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Many have heard of shark fin soup.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许多人都听说过鱼翅汤。</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hear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听别人说起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hear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hear from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(1)hear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为及物动词，意为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，表示结果。如：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 hear you clearly.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我能清楚地听到你说的话。</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(2)hear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hear about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指某人间接地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听别人说起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heard of the writer but I have never seen him</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15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我</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听人们说过这位作家，但我没见过他</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54436429"/>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08150" y="1460870"/>
            <a:ext cx="6096000" cy="3785652"/>
          </a:xfrm>
          <a:prstGeom prst="rect">
            <a:avLst/>
          </a:prstGeom>
        </p:spPr>
        <p:txBody>
          <a:bodyPr>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same  B. different  C. similar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days  B. months  C. centuries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farmers  B. workers  C. doctors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poor  B. rich  C. weak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save  B. grow  C. produce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17712" y="168134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3117712" y="24666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3103284" y="323309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3128934" y="391523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3103284" y="466426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339345839"/>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4342" y="593031"/>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梧州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76630" y="1794357"/>
            <a:ext cx="769888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Recycling is a way to take rubbish and turn it into new products. It's helpful to our environment. There are a number of different recycling steps that allow materials to be used more than once.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23030200"/>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306" y="650602"/>
            <a:ext cx="1126325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kinds of materials can be recycled. Some of these most common things in use today include recycling plastic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glass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metals and paper. Things made of these materials include soda cans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plastic milk boxes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newspapers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computers and cardboard boxes.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a number of advantages for recycling. These include: Landfills(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垃圾填埋场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)—Recycling materials means less rubbish and saves space in landfills. Resources(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资源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we use materials again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means we can take fewer resources from the earth. Pollution—In general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recycling materials can produce less pollution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helping to keep our environment clean.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31783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2" y="829868"/>
            <a:ext cx="1112340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sure to recycle everything you can in your house and school. There is almost a “recycle” rubbish can around. Be sure to drop your used aluminum(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铝</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cans and plastic bottles there. 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sure to put paper things like the newspapers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paper boxes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homework pages into the recycle box.</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Plastics are usually marked with an identification code(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识别代码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shows a recycling symbol and a number from 1 to 7. This shows the type of the chemicals, or the materials, is used in making the plastic. Used paper can be recycled around seven times.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15960637"/>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6374" y="1450155"/>
            <a:ext cx="1013370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high time we set up a recycle station in every street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across the city and the country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 cleaners can transport the rubbish conveniently. This is the only way out for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handling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rubbish without causing danger to the environment and our health. For ourselves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children and our children's children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let's take action NOW!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9150706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6630" y="1572061"/>
            <a:ext cx="818298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From the first paragraph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know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 can make more money from recycling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recycling is helpful to our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recycling is common and popular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there is too much rubbish around 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598965" y="173512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895566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5" y="987577"/>
            <a:ext cx="1018749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In Paragraph 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know that recycling has many advantages including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less rubbish  B. more space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less pollution  D. all the above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kinds of materials are usually marked with an identification code?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Paper.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Plastics.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Glass.  D. Metals.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70577" y="191800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437179" y="4123325"/>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64948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5160" y="625471"/>
            <a:ext cx="1010143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handling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last paragraph means “________” in Chinese.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处理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产</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收购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What does the writer mainly want to tell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 should recycle everything in our daily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Many resources can be saved by recycling.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 should take action to recycle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rubbish.</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Recycle stations should be set up in the street.</a:t>
            </a:r>
            <a:endParaRPr lang="zh-CN" altLang="en-US" dirty="0"/>
          </a:p>
        </p:txBody>
      </p:sp>
      <p:sp>
        <p:nvSpPr>
          <p:cNvPr id="3" name="Rectangle 2"/>
          <p:cNvSpPr/>
          <p:nvPr/>
        </p:nvSpPr>
        <p:spPr>
          <a:xfrm>
            <a:off x="9851999" y="80997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285368" y="302604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48741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28486"/>
            <a:ext cx="540244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8739" y="1267191"/>
            <a:ext cx="7871012"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请认真阅读下面短文，用英语回答短文后的问题。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611295" y="2098188"/>
            <a:ext cx="431528"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
        <p:nvSpPr>
          <p:cNvPr id="5" name="Rectangle 4"/>
          <p:cNvSpPr/>
          <p:nvPr/>
        </p:nvSpPr>
        <p:spPr>
          <a:xfrm>
            <a:off x="1648894" y="2688945"/>
            <a:ext cx="9119510" cy="3046988"/>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two-­week-old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baby hippo sat alone on the bank of the Zambezi River in Zambia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country in Africa. His mother was dead. The morning sun rose and with every passing minute he lost more strength. Without his mother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baby probably wouldn't make it through the night.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50336849"/>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2" y="647072"/>
            <a:ext cx="10908254" cy="6123086"/>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Ian Stevenson and his friends saw the baby hippo. They took him back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fed him milk and eggs. The young animal was saved and soon doubled his weight. He seemed happy and healthy.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hippo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 called Douglas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 moved to an ideal home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Chipembele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wildlife center owned by Anna and Steve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Tolan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built a sleeping place for Douglas by a pool where he liked to swim. They fed him every three hours. Douglas enjoyed playing with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Tolans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pet dogs and swimming in the pool. Sometimes at night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other hippos came from the nearby river to eat grass. At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Douglas would walk into his pool to hide. “But he soon fought against his shyness and played with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Tolan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 Douglas remained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Chipembele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about five years before he was moved to another part of Zambia.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18566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93" y="2109901"/>
            <a:ext cx="8129195" cy="2175596"/>
          </a:xfrm>
          <a:prstGeom prst="rect">
            <a:avLst/>
          </a:prstGeom>
        </p:spPr>
        <p:txBody>
          <a:bodyPr wrap="square">
            <a:spAutoFit/>
          </a:bodyPr>
          <a:lstStyle/>
          <a:p>
            <a:pPr algn="ctr">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(3)hear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一般后接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收到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来信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heard from Jim?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你收到吉姆的来信了吗？</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7989274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338" y="854954"/>
            <a:ext cx="1040264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What's the name of the hippo?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How did the baby hippo survive the night without his mother?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In your opinion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was the hippo moved five years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zoo or the wild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77005" y="1745885"/>
            <a:ext cx="12570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Douglas.</a:t>
            </a:r>
            <a:endParaRPr lang="zh-CN" altLang="en-US" dirty="0"/>
          </a:p>
        </p:txBody>
      </p:sp>
      <p:sp>
        <p:nvSpPr>
          <p:cNvPr id="4" name="Rectangle 3"/>
          <p:cNvSpPr/>
          <p:nvPr/>
        </p:nvSpPr>
        <p:spPr>
          <a:xfrm>
            <a:off x="3015886" y="3255610"/>
            <a:ext cx="602754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was saved by Ian Stevenson and his friends.</a:t>
            </a:r>
            <a:endParaRPr lang="zh-CN" altLang="en-US" dirty="0"/>
          </a:p>
        </p:txBody>
      </p:sp>
      <p:sp>
        <p:nvSpPr>
          <p:cNvPr id="5" name="Rectangle 4"/>
          <p:cNvSpPr/>
          <p:nvPr/>
        </p:nvSpPr>
        <p:spPr>
          <a:xfrm>
            <a:off x="1843143" y="5179403"/>
            <a:ext cx="8849957"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wild. Because that was where he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belonged.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57495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655" y="646820"/>
            <a:ext cx="3902030"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859391" y="1477817"/>
            <a:ext cx="5715683" cy="792779"/>
          </a:xfrm>
          <a:prstGeom prst="rect">
            <a:avLst/>
          </a:prstGeom>
        </p:spPr>
      </p:pic>
      <p:sp>
        <p:nvSpPr>
          <p:cNvPr id="4" name="Rectangle 3"/>
          <p:cNvSpPr/>
          <p:nvPr/>
        </p:nvSpPr>
        <p:spPr>
          <a:xfrm>
            <a:off x="806824" y="2066955"/>
            <a:ext cx="1047794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Air is all around us. It is around us when we walk and play. From the time we were born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air is around us on each side.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modern society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air pollution has become one of the most serious problems in the world today. People make the air dirty with gas and smoke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by machines. Badly polluted air can cause sickness and even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Everyone wants to stop pollution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it's a difficult problem to solve.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6308878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2" y="980516"/>
            <a:ext cx="10617798"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of the pollution is caused by things that people need. Automobiles(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汽车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planes cause pollution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they also provide people with transportation. Factories cause air pollution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they also provide people with jobs and products. In crowded cities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automobiles and factories can add tons of pollution to the air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Nobody likes air pollution. It makes clear and fresh air look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smell bad. It 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everyone's health. Air pollution damages the plants that provide us with food. Most materials are used up more quickly in polluted air than they do in clean air. Polluted air can even damage strong materials like steel and concrete(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混凝土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4571679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4659" y="1726241"/>
            <a:ext cx="858101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we want to stop pollution immediately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would have to stop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many of the machines that make life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us. Pollution can be stopped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__.Scientists and engineers can develop automobiles that produce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pollution.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52549919"/>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464" y="2289209"/>
            <a:ext cx="9886278"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15439" y="2466648"/>
            <a:ext cx="18444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development</a:t>
            </a:r>
            <a:endParaRPr lang="zh-CN" altLang="en-US" dirty="0"/>
          </a:p>
        </p:txBody>
      </p:sp>
      <p:sp>
        <p:nvSpPr>
          <p:cNvPr id="4" name="Rectangle 3"/>
          <p:cNvSpPr/>
          <p:nvPr/>
        </p:nvSpPr>
        <p:spPr>
          <a:xfrm>
            <a:off x="3932014" y="2466648"/>
            <a:ext cx="1380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produced</a:t>
            </a:r>
            <a:endParaRPr lang="zh-CN" altLang="en-US" dirty="0"/>
          </a:p>
        </p:txBody>
      </p:sp>
      <p:sp>
        <p:nvSpPr>
          <p:cNvPr id="5" name="Rectangle 4"/>
          <p:cNvSpPr/>
          <p:nvPr/>
        </p:nvSpPr>
        <p:spPr>
          <a:xfrm>
            <a:off x="5660214" y="2466648"/>
            <a:ext cx="9095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death</a:t>
            </a:r>
            <a:endParaRPr lang="zh-CN" altLang="en-US" dirty="0"/>
          </a:p>
        </p:txBody>
      </p:sp>
      <p:sp>
        <p:nvSpPr>
          <p:cNvPr id="6" name="Rectangle 5"/>
          <p:cNvSpPr/>
          <p:nvPr/>
        </p:nvSpPr>
        <p:spPr>
          <a:xfrm>
            <a:off x="6412093" y="2255160"/>
            <a:ext cx="210025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thousands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8759120" y="2466648"/>
            <a:ext cx="10102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cloudy</a:t>
            </a:r>
            <a:endParaRPr lang="zh-CN" altLang="en-US" dirty="0"/>
          </a:p>
        </p:txBody>
      </p:sp>
      <p:sp>
        <p:nvSpPr>
          <p:cNvPr id="8" name="Rectangle 7"/>
          <p:cNvSpPr/>
          <p:nvPr/>
        </p:nvSpPr>
        <p:spPr>
          <a:xfrm>
            <a:off x="2347290" y="3198659"/>
            <a:ext cx="11719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harmful</a:t>
            </a:r>
            <a:endParaRPr lang="zh-CN" altLang="en-US" dirty="0"/>
          </a:p>
        </p:txBody>
      </p:sp>
      <p:sp>
        <p:nvSpPr>
          <p:cNvPr id="9" name="Rectangle 8"/>
          <p:cNvSpPr/>
          <p:nvPr/>
        </p:nvSpPr>
        <p:spPr>
          <a:xfrm>
            <a:off x="4059855" y="3213054"/>
            <a:ext cx="8435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using</a:t>
            </a:r>
            <a:endParaRPr lang="zh-CN" altLang="en-US" dirty="0"/>
          </a:p>
        </p:txBody>
      </p:sp>
      <p:sp>
        <p:nvSpPr>
          <p:cNvPr id="10" name="Rectangle 9"/>
          <p:cNvSpPr/>
          <p:nvPr/>
        </p:nvSpPr>
        <p:spPr>
          <a:xfrm>
            <a:off x="5631681" y="3263596"/>
            <a:ext cx="9380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easier</a:t>
            </a:r>
            <a:endParaRPr lang="zh-CN" altLang="en-US" dirty="0"/>
          </a:p>
        </p:txBody>
      </p:sp>
      <p:sp>
        <p:nvSpPr>
          <p:cNvPr id="11" name="Rectangle 10"/>
          <p:cNvSpPr/>
          <p:nvPr/>
        </p:nvSpPr>
        <p:spPr>
          <a:xfrm>
            <a:off x="7205275" y="3241680"/>
            <a:ext cx="9657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slowly</a:t>
            </a:r>
            <a:endParaRPr lang="zh-CN" altLang="en-US" dirty="0"/>
          </a:p>
        </p:txBody>
      </p:sp>
      <p:sp>
        <p:nvSpPr>
          <p:cNvPr id="12" name="Rectangle 11"/>
          <p:cNvSpPr/>
          <p:nvPr/>
        </p:nvSpPr>
        <p:spPr>
          <a:xfrm>
            <a:off x="8987899" y="3263596"/>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less</a:t>
            </a:r>
            <a:endParaRPr lang="zh-CN" altLang="en-US" dirty="0"/>
          </a:p>
        </p:txBody>
      </p:sp>
    </p:spTree>
    <p:extLst>
      <p:ext uri="{BB962C8B-B14F-4D97-AF65-F5344CB8AC3E}">
        <p14:creationId xmlns:p14="http://schemas.microsoft.com/office/powerpoint/2010/main" val="325168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390" y="700608"/>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02427" y="1531605"/>
            <a:ext cx="1083295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winter Olympic sports ________ even by 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enjoyed  B. enjoy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were enjoyed  D. are enjoyed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government plans to ________ more jobs for young people in western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create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avoid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borrow  D. guess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168196" y="176740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6613947" y="396196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018766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8795" y="980433"/>
            <a:ext cx="992930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株洲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students in Grade Three are going to ________ the banks of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Xiangjiang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River.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up  B. give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clean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青海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________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why is he so weak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used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exercise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used to exercising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used to stay up late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493453" y="111118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4709844" y="338108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144742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80" y="750950"/>
            <a:ext cx="1001536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齐齐哈尔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face of the variation(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virus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only China but also other countries________ to take action to fight against the crisis(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危机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spirit of ox(</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an important role for China's development this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playing  B. was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playing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played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923664" y="172437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6286264" y="3951203"/>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3139638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5610" y="1086523"/>
            <a:ext cx="1086522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江西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beautiful animals are endangered. We must ________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save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show</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stop  D. catch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 the past few months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Chinese COVID vaccines(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疫苗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in many other countries.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 arrived  B. arrived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will arrive  D. had arrived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623897" y="1337096"/>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1181336" y="352089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74308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175" y="765154"/>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93290" y="1514617"/>
            <a:ext cx="9753600"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请认真阅读下面短文，从短文后各题所给的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93290" y="2715986"/>
            <a:ext cx="1004658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does the word ecology mean? It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by Ernst Haeckel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German biologist. He joined two Greek words: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oikos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meaning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logie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meaning “the study of”. Together they mean “the study of the house”. The “house” Haeckel had in mind is our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Earth. Earth is home for all living things—humans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animals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even tiny microbes.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2418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86523" y="915929"/>
            <a:ext cx="10101429"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This is not only cruel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harmful to the 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这不仅残忍，而且对环境也有危害。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(1)be cruel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对某事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某人残忍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凶狠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shouldn't be cruel to animals.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我们不应该对动物残忍。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(2)be harmful to sb./</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对某人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某事有害。如：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Smoking can be harmful to your health.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吸烟对身体有害。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Fatty food will be harmful to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油腻的食物对你没好处。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9022103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3" y="790367"/>
            <a:ext cx="1061779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study a house is to learn how its residents(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居民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use it. An ecologist is a scientist who studies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between organisms(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their environment. The environment is an organism's surroundings. It may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gases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rocks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temperature. Ecologists also study the balance of using the environment while protecting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ecologist once asked a boy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thought it meant to protect the environment.</a:t>
            </a:r>
            <a:endParaRPr lang="zh-CN" altLang="en-US" dirty="0"/>
          </a:p>
        </p:txBody>
      </p:sp>
    </p:spTree>
    <p:extLst>
      <p:ext uri="{BB962C8B-B14F-4D97-AF65-F5344CB8AC3E}">
        <p14:creationId xmlns:p14="http://schemas.microsoft.com/office/powerpoint/2010/main" val="1354340674"/>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40" y="589629"/>
            <a:ext cx="1097279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go into the forest and look for somebody who wants to cut down a tree. You take away his axe. You tell him about how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trees are. You say they are good for natural beauty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saving soil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giving shelter to birds and other animals.”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 answer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the ecologist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may not be easy to find a woodcutter to talk to. 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remember that sometimes it's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cut down a tree. If we cut down too many trees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forest will disappear. If we don't cut down any trees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won't get any resources from the forest. We have to find the right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6158960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5615" y="1762085"/>
            <a:ext cx="957430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get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boy said. “We need the forest's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wood and paper or we might not have desks or notebooks for school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Exactly—and school is a good place to learn about ecology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added the ecologist. “Then you will know how to protect the natural environment.”</a:t>
            </a:r>
            <a:endParaRPr lang="zh-CN" altLang="en-US" dirty="0"/>
          </a:p>
        </p:txBody>
      </p:sp>
    </p:spTree>
    <p:extLst>
      <p:ext uri="{BB962C8B-B14F-4D97-AF65-F5344CB8AC3E}">
        <p14:creationId xmlns:p14="http://schemas.microsoft.com/office/powerpoint/2010/main" val="2360693726"/>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5114" y="1410739"/>
            <a:ext cx="839813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proved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invented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marked  D. accepted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planet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building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project  D. surface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feeling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relationships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distance  D. competitions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pollute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control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include  D. reduce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who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whose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why  D. what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24076" y="16598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418465" y="237057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418465" y="30813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363963" y="3792074"/>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7" name="Rectangle 6"/>
          <p:cNvSpPr/>
          <p:nvPr/>
        </p:nvSpPr>
        <p:spPr>
          <a:xfrm>
            <a:off x="2385604" y="462843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89462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5873" y="1389224"/>
            <a:ext cx="744070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wild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common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wealthy  D. important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but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  D. 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comfortable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tiring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impossible  D. necessary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mystery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temperature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balance  D. symbol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soil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resources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landscape  D. wildlife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80581" y="164906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380581" y="237057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380581" y="309208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406229" y="381359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8" name="Rectangle 7"/>
          <p:cNvSpPr/>
          <p:nvPr/>
        </p:nvSpPr>
        <p:spPr>
          <a:xfrm>
            <a:off x="2403023" y="453509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67250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00312" y="756182"/>
            <a:ext cx="5096523"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B 3a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写作专题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2251934" y="1815872"/>
            <a:ext cx="7914042"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该单元的话题为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保护环境，防止污染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。学生要能运用已学知识，有针对性地描述身边某种环境污染的问题或现象，以及对如何保护环境提出合理的建议，同时倡导大家努力保护我们的生存环境。</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15381113"/>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8032" y="525083"/>
            <a:ext cx="11542956"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日是世界环境日，你们学校正在开展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美丽校园，我行动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宣传活动，倡议大家制作关于创建美丽校园的主题海报。假如你是李华，你们班交换生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给你发邮件询问相关事情。请用英语回复一封邮件，告诉他海报上交的时间，并分享你设计海报的一些想法。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提示词语：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design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campus(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校园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create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waste sorting(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垃圾分类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提示问题：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should you hand in the poster?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would you like to share with Peter about designing the poster?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87691895"/>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402" y="2167263"/>
            <a:ext cx="9273092"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supposed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hand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willing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first and foremost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great importance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second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addition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2110704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5002" y="575255"/>
            <a:ext cx="11058861" cy="6001643"/>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As it is required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are supposed to hand in the poster before next Thursday.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beautiful campus is of great importance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should be included in your poster.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It is a good idea for you to draw a few pictures on your poster so as to make it more lively and acceptable.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It's important for us to live a low</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­-carbon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to protect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It's our duty to protect the environment.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0778455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83681" y="1193779"/>
            <a:ext cx="6075472" cy="3702802"/>
          </a:xfrm>
          <a:prstGeom prst="rect">
            <a:avLst/>
          </a:prstGeom>
        </p:spPr>
      </p:pic>
    </p:spTree>
    <p:extLst>
      <p:ext uri="{BB962C8B-B14F-4D97-AF65-F5344CB8AC3E}">
        <p14:creationId xmlns:p14="http://schemas.microsoft.com/office/powerpoint/2010/main" val="1748394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793" y="690102"/>
            <a:ext cx="1074689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(3)not only... but also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而且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连接并列成分或并列分句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连接主语。如：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only you but also he is going to the cinema this evening.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不仅是你，连他今晚也会去电影院。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连接谓语动词。如：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Americans and the British not only speak the same language but also share a large number of social customs.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英国人和美国人不但语言相同，而且有很多相同的风俗习惯</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9603592"/>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4" y="457049"/>
            <a:ext cx="1078991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Peter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glad to receive your email. As it is required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are supposed to hand in the poster before next Thursday.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Being your close friend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extremely willing to share some ideas about designing the poster with you. First and foremost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beautiful campus is of great importance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should be included in your poster. In the second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keep a clean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beautiful and good environment is very important. We produce a lot of rubbish every day. We need to create good ideas about rubbish. Waste sorting 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vital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85774155"/>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7586" y="1245761"/>
            <a:ext cx="9509760" cy="4524315"/>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to create an environment­-friendly campus. In addition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it is a good idea for you to draw a few pictures on your poster so as to make it more lively and acceptable.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If there is anything more that I can help with</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please let me know.</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r">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r">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Li Hua</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69875891"/>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78311" y="174564"/>
            <a:ext cx="3531736"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重庆中考二模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6667" y="708396"/>
            <a:ext cx="11510683" cy="6001643"/>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习近平主席在十九大报告中提出要建设美丽中国、推进绿色发展、解决环境问题，足见习近平主席对环保的重视！作为一名学生，如何响应习近平主席的号召，从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做起保护环境。请用英语写一篇短文，表达你的想法。文章应该包括以下要点：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周围环境存在的问题；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作为学生你应该怎样做；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对于环境保护你有什么建议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字迹工整，语言流畅，表达准确，逻辑清楚。</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2074710"/>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4401" y="876387"/>
            <a:ext cx="9993854" cy="5262979"/>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en-US"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Rectangle 3"/>
          <p:cNvSpPr/>
          <p:nvPr/>
        </p:nvSpPr>
        <p:spPr>
          <a:xfrm>
            <a:off x="1606476" y="876387"/>
            <a:ext cx="9183444" cy="5262979"/>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environmental problems are very serious these days. In order to make our country more beautiful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students should do something to protect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think we should turn off the lights to save electricity when we leave the room. And when we brush our teeth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we'd better turn off the taps. Also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advise our parents to take the bus to work instead of driving and use reusable bags when shopping. Only if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we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38675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4401" y="1606523"/>
            <a:ext cx="9993854"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en-US"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Rectangle 3"/>
          <p:cNvSpPr/>
          <p:nvPr/>
        </p:nvSpPr>
        <p:spPr>
          <a:xfrm>
            <a:off x="1563446" y="1606523"/>
            <a:ext cx="9183444" cy="1460272"/>
          </a:xfrm>
          <a:prstGeom prst="rect">
            <a:avLst/>
          </a:prstGeom>
        </p:spPr>
        <p:txBody>
          <a:bodyPr wrap="square">
            <a:spAutoFit/>
          </a:bodyPr>
          <a:lstStyle/>
          <a:p>
            <a:pPr lvl="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know what to do in our daily life can we make a difference.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important it is for us to protect the environment!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8392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95702" y="691636"/>
            <a:ext cx="4219681"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Self Check(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考点集训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3867083" y="1315580"/>
            <a:ext cx="3468129"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考点一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afford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4" name="Rectangle 3"/>
          <p:cNvSpPr/>
          <p:nvPr/>
        </p:nvSpPr>
        <p:spPr>
          <a:xfrm>
            <a:off x="-3587" y="1668796"/>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314224" y="2328710"/>
            <a:ext cx="954024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天津九年级模拟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 wasn't sent to school because her family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couldn't ________ it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afford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succeed  D. accept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Could Mary afford ________ a house with a big garden?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buy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buying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buy  D. to buying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595737" y="258959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1515587" y="4704239"/>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253946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00608"/>
            <a:ext cx="587051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根据汉语意思完成句子，每空一词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96930" y="1769271"/>
            <a:ext cx="829056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本抽不出一个小时去吃午饭。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Ben can't ________ an hour ________ lunch.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玛丽父母负担不起她的学费。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Mary's parents couldn't ________ ________ ________ ________ her education.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927798" y="2724832"/>
            <a:ext cx="93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en-US" dirty="0"/>
          </a:p>
        </p:txBody>
      </p:sp>
      <p:sp>
        <p:nvSpPr>
          <p:cNvPr id="5" name="Rectangle 4"/>
          <p:cNvSpPr/>
          <p:nvPr/>
        </p:nvSpPr>
        <p:spPr>
          <a:xfrm>
            <a:off x="6425300" y="2748581"/>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6" name="Rectangle 5"/>
          <p:cNvSpPr/>
          <p:nvPr/>
        </p:nvSpPr>
        <p:spPr>
          <a:xfrm>
            <a:off x="6091772" y="4153985"/>
            <a:ext cx="93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en-US" dirty="0"/>
          </a:p>
        </p:txBody>
      </p:sp>
      <p:sp>
        <p:nvSpPr>
          <p:cNvPr id="7" name="Rectangle 6"/>
          <p:cNvSpPr/>
          <p:nvPr/>
        </p:nvSpPr>
        <p:spPr>
          <a:xfrm>
            <a:off x="7690968" y="4153984"/>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9" name="Rectangle 8"/>
          <p:cNvSpPr/>
          <p:nvPr/>
        </p:nvSpPr>
        <p:spPr>
          <a:xfrm>
            <a:off x="9181515" y="4153984"/>
            <a:ext cx="6278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pay</a:t>
            </a:r>
            <a:endParaRPr lang="zh-CN" altLang="en-US" dirty="0"/>
          </a:p>
        </p:txBody>
      </p:sp>
      <p:sp>
        <p:nvSpPr>
          <p:cNvPr id="10" name="Rectangle 9"/>
          <p:cNvSpPr/>
          <p:nvPr/>
        </p:nvSpPr>
        <p:spPr>
          <a:xfrm>
            <a:off x="1775415" y="4615649"/>
            <a:ext cx="115762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2731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10" grpId="0"/>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6178" y="557187"/>
            <a:ext cx="7419191"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考点二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part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zh-CN" altLang="zh-CN" sz="2400" kern="100" dirty="0">
                <a:latin typeface="Calibri" panose="020F0502020204030204" pitchFamily="34" charset="0"/>
                <a:ea typeface="Calibri" panose="020F0502020204030204" pitchFamily="34" charset="0"/>
                <a:cs typeface="Times New Roman" panose="02020603050405020304" pitchFamily="18" charset="0"/>
              </a:rPr>
              <a:t> </a:t>
            </a:r>
            <a:r>
              <a:rPr lang="en-US" altLang="zh-CN" sz="2400" kern="100" dirty="0">
                <a:latin typeface="Calibri" panose="020F0502020204030204" pitchFamily="34" charset="0"/>
                <a:ea typeface="Calibri" panose="020F0502020204030204" pitchFamily="34" charset="0"/>
                <a:cs typeface="Times New Roman" panose="02020603050405020304" pitchFamily="18" charset="0"/>
              </a:rPr>
              <a:t>attend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Calibri" panose="020F0502020204030204" pitchFamily="34" charset="0"/>
              <a:ea typeface="宋体" panose="02010600030101010101" pitchFamily="2" charset="-122"/>
              <a:cs typeface="Courier New" panose="02070309020205020404" pitchFamily="49" charset="0"/>
            </a:endParaRPr>
          </a:p>
        </p:txBody>
      </p:sp>
      <p:sp>
        <p:nvSpPr>
          <p:cNvPr id="3" name="Rectangle 2"/>
          <p:cNvSpPr/>
          <p:nvPr/>
        </p:nvSpPr>
        <p:spPr>
          <a:xfrm>
            <a:off x="-114748" y="1697497"/>
            <a:ext cx="7472979"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part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attend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27989" y="2837807"/>
            <a:ext cx="9355567"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Jack was free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he ________ the lecture(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讲座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given by Mr. Liu.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Why didn't they ________ Peter's party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My son ________ the English club last term.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220730" y="3004530"/>
            <a:ext cx="13202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attended</a:t>
            </a:r>
            <a:endParaRPr lang="zh-CN" altLang="en-US" dirty="0"/>
          </a:p>
        </p:txBody>
      </p:sp>
      <p:sp>
        <p:nvSpPr>
          <p:cNvPr id="6" name="Rectangle 5"/>
          <p:cNvSpPr/>
          <p:nvPr/>
        </p:nvSpPr>
        <p:spPr>
          <a:xfrm>
            <a:off x="4530192" y="3775508"/>
            <a:ext cx="16040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 part in</a:t>
            </a:r>
            <a:endParaRPr lang="zh-CN" altLang="en-US" dirty="0"/>
          </a:p>
        </p:txBody>
      </p:sp>
      <p:sp>
        <p:nvSpPr>
          <p:cNvPr id="7" name="Rectangle 6"/>
          <p:cNvSpPr/>
          <p:nvPr/>
        </p:nvSpPr>
        <p:spPr>
          <a:xfrm>
            <a:off x="3206215" y="4276153"/>
            <a:ext cx="158408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joined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6410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1373" y="982092"/>
            <a:ext cx="4331635"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endParaRPr lang="zh-CN" altLang="en-US" dirty="0"/>
          </a:p>
        </p:txBody>
      </p:sp>
      <p:sp>
        <p:nvSpPr>
          <p:cNvPr id="3" name="Rectangle 2"/>
          <p:cNvSpPr/>
          <p:nvPr/>
        </p:nvSpPr>
        <p:spPr>
          <a:xfrm>
            <a:off x="1710466" y="1858946"/>
            <a:ext cx="920854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盘锦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你愿意参加世界读书日的活动吗？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like ________ the activities of World Book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淮安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我们自从加入同一个俱乐部就成了好朋友。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good friends since we ________ the same club.</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252022" y="2531194"/>
            <a:ext cx="3887731" cy="721608"/>
          </a:xfrm>
          <a:prstGeom prst="rect">
            <a:avLst/>
          </a:prstGeom>
        </p:spPr>
        <p:txBody>
          <a:bodyPr wrap="none">
            <a:spAutoFit/>
          </a:bodyPr>
          <a:lstStyle/>
          <a:p>
            <a:pPr indent="609600" algn="just">
              <a:lnSpc>
                <a:spcPct val="200000"/>
              </a:lnSpc>
              <a:spcAft>
                <a:spcPts val="0"/>
              </a:spcAft>
            </a:pPr>
            <a:r>
              <a:rPr lang="en-US" altLang="zh-CN"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 to take part in/to attend</a:t>
            </a:r>
            <a:endParaRPr lang="zh-CN" altLang="zh-CN" sz="1050" kern="10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847190" y="4306205"/>
            <a:ext cx="14797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been</a:t>
            </a:r>
            <a:endParaRPr lang="zh-CN" altLang="en-US" dirty="0"/>
          </a:p>
        </p:txBody>
      </p:sp>
      <p:sp>
        <p:nvSpPr>
          <p:cNvPr id="7" name="Rectangle 6"/>
          <p:cNvSpPr/>
          <p:nvPr/>
        </p:nvSpPr>
        <p:spPr>
          <a:xfrm>
            <a:off x="7010226" y="4306205"/>
            <a:ext cx="9685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joined</a:t>
            </a:r>
            <a:endParaRPr lang="zh-CN" altLang="en-US" dirty="0"/>
          </a:p>
        </p:txBody>
      </p:sp>
    </p:spTree>
    <p:extLst>
      <p:ext uri="{BB962C8B-B14F-4D97-AF65-F5344CB8AC3E}">
        <p14:creationId xmlns:p14="http://schemas.microsoft.com/office/powerpoint/2010/main" val="348863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22089" y="654005"/>
            <a:ext cx="6849035"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考点三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281520"/>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43491" y="1933687"/>
            <a:ext cx="989703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did you come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Baoying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high-speed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rail. It ________me only 28 minutes to get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spent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paid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lost  D. took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)He________ most of his time________ English.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spends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studying  B. cost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study  D. pays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242488" y="220846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1231730" y="433323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89101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9506" y="1030608"/>
            <a:ext cx="9570720" cy="4524315"/>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③</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连接宾语。如：</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He can speak not only English but also French.</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他不仅会说英语，还会说法语。</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④</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连接宾语补足语。如：</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Light and bright colors make people not only happier but more active. </a:t>
            </a:r>
            <a:endPar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endParaRPr>
          </a:p>
          <a:p>
            <a:pPr lvl="0" indent="609600" algn="just">
              <a:lnSpc>
                <a:spcPct val="200000"/>
              </a:lnSpc>
            </a:pP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浅</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色和鲜艳的颜色不但使人看了高兴，也会使人更加积极。</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01125270"/>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47135" y="1349723"/>
            <a:ext cx="857384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甘肃金昌第七中学九年级模拟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much did you ________ for the dictionary?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me five yuan.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B. spent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spend  D. pay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40733" y="159527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6310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646" y="610974"/>
            <a:ext cx="6666155"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把下面的句子改为同义句，每空一词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85770" y="1966523"/>
            <a:ext cx="789611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new mobile phone cost me 2,000 yuan.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2,000 yuan ________ the new mobile phone.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She spends an hour reading English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her an hour to ________ English every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815244" y="2929226"/>
            <a:ext cx="7954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paid</a:t>
            </a:r>
            <a:endParaRPr lang="zh-CN" altLang="en-US" dirty="0"/>
          </a:p>
        </p:txBody>
      </p:sp>
      <p:sp>
        <p:nvSpPr>
          <p:cNvPr id="5" name="Rectangle 4"/>
          <p:cNvSpPr/>
          <p:nvPr/>
        </p:nvSpPr>
        <p:spPr>
          <a:xfrm>
            <a:off x="5733826" y="2929226"/>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6" name="Rectangle 5"/>
          <p:cNvSpPr/>
          <p:nvPr/>
        </p:nvSpPr>
        <p:spPr>
          <a:xfrm>
            <a:off x="2913991" y="4353594"/>
            <a:ext cx="8345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takes</a:t>
            </a:r>
            <a:endParaRPr lang="zh-CN" altLang="en-US" dirty="0"/>
          </a:p>
        </p:txBody>
      </p:sp>
      <p:sp>
        <p:nvSpPr>
          <p:cNvPr id="7" name="Rectangle 6"/>
          <p:cNvSpPr/>
          <p:nvPr/>
        </p:nvSpPr>
        <p:spPr>
          <a:xfrm>
            <a:off x="6004861" y="4353594"/>
            <a:ext cx="7512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read</a:t>
            </a:r>
            <a:endParaRPr lang="zh-CN" altLang="en-US" dirty="0"/>
          </a:p>
        </p:txBody>
      </p:sp>
    </p:spTree>
    <p:extLst>
      <p:ext uri="{BB962C8B-B14F-4D97-AF65-F5344CB8AC3E}">
        <p14:creationId xmlns:p14="http://schemas.microsoft.com/office/powerpoint/2010/main" val="120885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7" y="718551"/>
            <a:ext cx="10843708"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考点四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only...but 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neither...nor....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either...or...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both... and...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549548"/>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82127" y="1982958"/>
            <a:ext cx="1060704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________his parents ________he likes the red car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they can't afford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B. Not only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also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  D.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江苏扬州教育集团树人学校九年级模拟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children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exposed(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接触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the idea of being a hero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from those around us ________from characters like Iron Man on our television screens.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also  B. whether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  D.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09287" y="224073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7361372" y="441378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489165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2691" y="1586391"/>
            <a:ext cx="776343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do you prefer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tea or coffee?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—Either.________ Tea________ coffee are my favorite.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Not only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B. Both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  D.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64914" y="1842705"/>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134699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811" y="700607"/>
            <a:ext cx="587051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根据汉语意思完成句子，每空一词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58859" y="1854334"/>
            <a:ext cx="941294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孝感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在中国，晚饭后老太太们要么散步，要么跳广场舞。</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old ladies ________take a walk ________do group dancing after dinner.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在图书馆内，我们既不应该吃东西也不应该交谈。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________eat ________ talk in the library.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497893" y="2832408"/>
            <a:ext cx="9348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either</a:t>
            </a:r>
            <a:endParaRPr lang="zh-CN" altLang="en-US" dirty="0"/>
          </a:p>
        </p:txBody>
      </p:sp>
      <p:sp>
        <p:nvSpPr>
          <p:cNvPr id="5" name="Rectangle 4"/>
          <p:cNvSpPr/>
          <p:nvPr/>
        </p:nvSpPr>
        <p:spPr>
          <a:xfrm>
            <a:off x="8483123" y="2832408"/>
            <a:ext cx="4539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a:t>
            </a:r>
            <a:endParaRPr lang="zh-CN" altLang="en-US" dirty="0"/>
          </a:p>
        </p:txBody>
      </p:sp>
      <p:sp>
        <p:nvSpPr>
          <p:cNvPr id="6" name="Rectangle 5"/>
          <p:cNvSpPr/>
          <p:nvPr/>
        </p:nvSpPr>
        <p:spPr>
          <a:xfrm>
            <a:off x="3417598" y="5080756"/>
            <a:ext cx="10967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neither</a:t>
            </a:r>
            <a:endParaRPr lang="zh-CN" altLang="en-US" dirty="0"/>
          </a:p>
        </p:txBody>
      </p:sp>
      <p:sp>
        <p:nvSpPr>
          <p:cNvPr id="7" name="Rectangle 6"/>
          <p:cNvSpPr/>
          <p:nvPr/>
        </p:nvSpPr>
        <p:spPr>
          <a:xfrm>
            <a:off x="5349454" y="5080755"/>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nor</a:t>
            </a:r>
            <a:endParaRPr lang="zh-CN" altLang="en-US" dirty="0"/>
          </a:p>
        </p:txBody>
      </p:sp>
    </p:spTree>
    <p:extLst>
      <p:ext uri="{BB962C8B-B14F-4D97-AF65-F5344CB8AC3E}">
        <p14:creationId xmlns:p14="http://schemas.microsoft.com/office/powerpoint/2010/main" val="359891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8596" y="600216"/>
            <a:ext cx="8570260"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考点五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off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7165" y="1431213"/>
            <a:ext cx="1869423"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en-US" dirty="0"/>
          </a:p>
        </p:txBody>
      </p:sp>
      <p:sp>
        <p:nvSpPr>
          <p:cNvPr id="4" name="Rectangle 3"/>
          <p:cNvSpPr/>
          <p:nvPr/>
        </p:nvSpPr>
        <p:spPr>
          <a:xfrm>
            <a:off x="1142102" y="1763318"/>
            <a:ext cx="962809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)Wait politely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Don't ________ on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cut in  B. cut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down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cut out  D. cut short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)—Honey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come and help me ________ the picture of balloons from the magazine.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Granny. I'm coming.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carry out  B. work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cut out  D. hand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232932" y="1994150"/>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6" name="Rectangle 5"/>
          <p:cNvSpPr/>
          <p:nvPr/>
        </p:nvSpPr>
        <p:spPr>
          <a:xfrm>
            <a:off x="1274610" y="339775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96086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443" y="689851"/>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35915" y="1335435"/>
            <a:ext cx="1038113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为了孩子们的发展，应该减少他们周末的学习课程。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children's development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courses on weekends should 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他的中指在工作时不小心被机器切掉了。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middle finger ________ accidentally ________ ________ while working.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请把肉切碎。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meat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40830" y="2993773"/>
            <a:ext cx="20445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 cut down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4040518" y="4478328"/>
            <a:ext cx="668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a:t>
            </a:r>
            <a:endParaRPr lang="zh-CN" altLang="en-US" dirty="0"/>
          </a:p>
        </p:txBody>
      </p:sp>
      <p:sp>
        <p:nvSpPr>
          <p:cNvPr id="6" name="Rectangle 5"/>
          <p:cNvSpPr/>
          <p:nvPr/>
        </p:nvSpPr>
        <p:spPr>
          <a:xfrm>
            <a:off x="7017061" y="4478328"/>
            <a:ext cx="18231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cut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off</a:t>
            </a:r>
            <a:endParaRPr lang="zh-CN" altLang="en-US" dirty="0"/>
          </a:p>
        </p:txBody>
      </p:sp>
      <p:sp>
        <p:nvSpPr>
          <p:cNvPr id="7" name="Rectangle 6"/>
          <p:cNvSpPr/>
          <p:nvPr/>
        </p:nvSpPr>
        <p:spPr>
          <a:xfrm>
            <a:off x="169046" y="5670641"/>
            <a:ext cx="3964547" cy="830997"/>
          </a:xfrm>
          <a:prstGeom prst="rect">
            <a:avLst/>
          </a:prstGeom>
        </p:spPr>
        <p:txBody>
          <a:bodyPr wrap="none">
            <a:spAutoFit/>
          </a:bodyPr>
          <a:lstStyle/>
          <a:p>
            <a:pPr indent="609600" algn="just">
              <a:lnSpc>
                <a:spcPct val="200000"/>
              </a:lnSpc>
              <a:spcAft>
                <a:spcPts val="0"/>
              </a:spcAft>
            </a:pP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Cut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48465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579" y="856357"/>
            <a:ext cx="11274014"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have been used to wearing masks(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口罩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public since February. About 300 million masks are used and then thrown away every day in China. Where do these masks go? You might think they just go in a rubbish bin. But that's just the first stop on the masks' journey.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the masks are thrown into the bins, rubbish trucks empty the bins and take the rubbish to landfills(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垃圾场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Next, the masks will be taken to rubbish incinerators(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焚化炉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burned. Burning masks might not seem to be very good for the environment. Won't it cause pollution?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034477" y="279494"/>
            <a:ext cx="3262432" cy="698268"/>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【时文阅读特训】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40264777"/>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8490" y="869368"/>
            <a:ext cx="10843708" cy="5021055"/>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answer is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Calibri" panose="020F0502020204030204" pitchFamily="34" charset="0"/>
                <a:cs typeface="Times New Roman" panose="02020603050405020304" pitchFamily="18" charset="0"/>
              </a:rPr>
              <a:t> </a:t>
            </a:r>
            <a:r>
              <a:rPr lang="en-US" altLang="zh-CN" sz="2400" kern="100" dirty="0">
                <a:latin typeface="Calibri" panose="020F0502020204030204" pitchFamily="34" charset="0"/>
                <a:ea typeface="Calibri" panose="020F0502020204030204" pitchFamily="34" charset="0"/>
                <a:cs typeface="Times New Roman" panose="02020603050405020304" pitchFamily="18" charset="0"/>
              </a:rPr>
              <a:t>according to China Daily. The main material of most masks is polypropylene(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聚丙烯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It's non­toxic(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无毒的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burning, it changes into water and CO2. </a:t>
            </a:r>
            <a:endParaRPr lang="zh-CN" altLang="zh-CN" sz="1050" kern="100" dirty="0">
              <a:latin typeface="Calibri" panose="020F0502020204030204" pitchFamily="34" charset="0"/>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fact, burning the masks can bring some benefits(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益处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process of burning the rubbish can produce electricity. Burning one ton of rubbish can produce more than 400 kilowatt hours(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electricity. Some people make a prediction that there will be 162,000 tons of used masks in China this year. Burning all of them can produce more than 64 million kilowatt hours of electricity. This is enough to make an electric car drive about 370 million km, which is 9,250 times as long as the earth's equator.</a:t>
            </a:r>
            <a:endParaRPr lang="zh-CN" altLang="zh-CN" sz="1050" kern="100" dirty="0">
              <a:effectLst/>
              <a:latin typeface="Calibri" panose="020F0502020204030204" pitchFamily="34" charset="0"/>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33311757"/>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5261" y="628917"/>
            <a:ext cx="8516471"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last, the slag(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残渣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burning masks can be recycled to make bricks(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砖块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or fill the roads.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5261" y="2339427"/>
            <a:ext cx="988269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How many masks are used and then thrown away every day in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More than 64 million.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About 300 million.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About 370 million.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About 9,250 million.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28010" y="259573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552629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4046" y="1156127"/>
            <a:ext cx="1064648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⑤</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连接表语。如：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Shakespeare was not only a playwright but (also) an actor.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莎士比亚不仅是一位剧作家，而且是一位演员。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⑥</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连接句子。如：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only has he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first-­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class brain but also he is a tremendously hard worker.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他不仅有着头等聪明的大脑，而且工作努力。</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18509685"/>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6" y="603957"/>
            <a:ext cx="9983096"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first stop on the masks' journey is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electricity factories  B.  landfills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rubbish trucks  D.  rubbish bins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Which of the following is TRUE according to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Burning masks won't cause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People are not used to wearing masks in public.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There are 162,000 tons of used masks every month in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process of burning the masks can produce electricity and bricks.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52243" y="83148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552243" y="3047561"/>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49423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1175" y="1428597"/>
            <a:ext cx="764510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is the best title of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do We Burn Used Masks?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How do People Produce Electricity?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Where do the Used Masks 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Why do We Throw Away Used Masks?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33255" y="169209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723605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0361" y="804653"/>
            <a:ext cx="9301780"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)Jane has two best friends. ________ of them have been abroad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she hasn't.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Both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None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Each  D. Either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04855" y="3112977"/>
            <a:ext cx="9552791" cy="3046988"/>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解析：考查代词辨析。</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both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两者都；</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none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三者以上都不；</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each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每一个；</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either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两者中任何一个。句意：简有两个最好的朋友。他们俩都去过国外，但是她没有去过。根据句意可知选</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89555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4" y="768810"/>
            <a:ext cx="10115774"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全国中学生英语能力测评样题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sharks ________in large numbers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ecosystem(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生态系统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ocean will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killed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changed  B. kill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changed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will kill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change  D. are killed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change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47887" y="3601642"/>
            <a:ext cx="9520518" cy="3046988"/>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解析：考查动词的语态及时态。句意：如果鲨鱼大量被捕杀，海洋的生态系统将要改变。根据句意可知，由</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if</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引导的从句应用被动语态。故选</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48343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2" y="1109483"/>
            <a:ext cx="10273552" cy="4524315"/>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全国中学生英语能力测评终评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pen-friend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America is coming to visit me. I'm thinking about________.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present did I give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how I will give her a surprise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where will we have a big meal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whether I planed a trip for 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29834126"/>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8898" y="1991568"/>
            <a:ext cx="8645563" cy="2308324"/>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解析：考查宾语从句。宾语从句的语序应该用陈述语序，再结合句意可知，表示</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怎样</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应该选</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48939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3027" y="840457"/>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59399" y="1514743"/>
            <a:ext cx="11317044" cy="4524315"/>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Anyone who doesn't follow the law ________ in our country.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punish  B. will be punished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to punish  D. is punishing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please tell me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—Next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when he will come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back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will he come back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when he comes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back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does he come back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943671" y="159527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8130776" y="377690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44142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9054" y="1715441"/>
            <a:ext cx="8182984"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students in our school are much more active than________ in yours.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those  B. that  C. one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57100" y="196103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636991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18550"/>
            <a:ext cx="9624509"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浙江丽水青田县九年级下学期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三辰杯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91322" y="1690438"/>
            <a:ext cx="939859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AI is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double-­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edged sword. It can not only help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cause us harm. Who is using AI? Is AI replacing humans? What should we do to avoid the risks and dangers that AI might bring?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Artificial intelligence is set to benefit mankind in many ways. It will make everyday tasks easier and bring efficiency to various industries. It might just prove to be one of man's greatest inventions.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65392921"/>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6523" y="899729"/>
            <a:ext cx="1020900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any other technology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a:t>
            </a:r>
            <a:r>
              <a:rPr lang="en-US" altLang="zh-CN" sz="2400" u="sng" kern="100" dirty="0">
                <a:latin typeface="Arial" panose="020B0604020202020204" pitchFamily="34" charset="0"/>
                <a:ea typeface="宋体" panose="02010600030101010101" pitchFamily="2" charset="-122"/>
                <a:cs typeface="Courier New" panose="02070309020205020404" pitchFamily="49"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 In February 2018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group of AI experts got together to discuss the possible misuse of AI. What they found was that “Every AI advance by the good guys is an advance for the bad guys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according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Quartz.</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Their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biggest concern was that criminals(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罪犯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could use AI for wrongful purposes. One of the areas they looked at was the use of AI to create websites that could be used to steal people's personal information. </a:t>
            </a:r>
            <a:endParaRPr lang="zh-CN" altLang="en-US" dirty="0"/>
          </a:p>
        </p:txBody>
      </p:sp>
    </p:spTree>
    <p:extLst>
      <p:ext uri="{BB962C8B-B14F-4D97-AF65-F5344CB8AC3E}">
        <p14:creationId xmlns:p14="http://schemas.microsoft.com/office/powerpoint/2010/main" val="208405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6" y="664932"/>
            <a:ext cx="10381129" cy="554574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numbers of some kinds of sharks have fallen by over 90 percent in the last 20 to 30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在过去的二三十年间，某些种类的鲨鱼的数量已经下降了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以上。</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(1)number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数字，数量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numbers are certainly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eye-­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popping.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这些数目着实让人瞠目。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numbers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不是用来表示数量很多，而是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的数目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的意思。如：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numbers of cases in other countries are equally worrying.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15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其</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他国家的病例数目同样令人担忧。</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12751763"/>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1" y="1252946"/>
            <a:ext cx="957430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Another possibility is that AI programs could be taught to hack software and break into computer secure systems.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some other concerns as well. It is possible that AI could be used to create fake images and videos. Chinese tech giant Baidu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developed a program called Deep Voice that can “clone” anyone's voice by studying a 3.7­second audio sample.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09354049"/>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6" y="1425027"/>
            <a:ext cx="921930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Which of the following can be put in ____</a:t>
            </a:r>
            <a:r>
              <a:rPr lang="en-US" altLang="zh-CN" sz="2400" u="sng" kern="100" dirty="0">
                <a:latin typeface="Arial" panose="020B0604020202020204" pitchFamily="34" charset="0"/>
                <a:ea typeface="宋体" panose="02010600030101010101" pitchFamily="2" charset="-122"/>
                <a:cs typeface="Courier New" panose="02070309020205020404" pitchFamily="49"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____in Paragraph 3?</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AI makes our life easier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AI will also bring risks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AI is around us everyday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AI beats human in many ways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16274" y="1713613"/>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3915667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2993" y="1410697"/>
            <a:ext cx="830131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Some experts have concerns about AI because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makes people lazier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 is developing too fast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will replace workers in the future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some people may use it to do bad things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62248" y="165982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186369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5114" y="1468057"/>
            <a:ext cx="824752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Deep Voice is mentioned to show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AI is developed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what AI can do in the future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why Baidu is a tech giant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how AI can copy voices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34370" y="173512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579719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57607" y="670121"/>
            <a:ext cx="2031325"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学习目标视窗</a:t>
            </a:r>
            <a:endParaRPr lang="zh-CN" altLang="en-US" dirty="0"/>
          </a:p>
        </p:txBody>
      </p:sp>
      <p:sp>
        <p:nvSpPr>
          <p:cNvPr id="3" name="Rectangle 2"/>
          <p:cNvSpPr/>
          <p:nvPr/>
        </p:nvSpPr>
        <p:spPr>
          <a:xfrm>
            <a:off x="4603718" y="1358611"/>
            <a:ext cx="2185214"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重点词汇</a:t>
            </a:r>
            <a:endParaRPr lang="zh-CN" altLang="en-US" dirty="0"/>
          </a:p>
        </p:txBody>
      </p:sp>
      <p:sp>
        <p:nvSpPr>
          <p:cNvPr id="4" name="Rectangle 3"/>
          <p:cNvSpPr/>
          <p:nvPr/>
        </p:nvSpPr>
        <p:spPr>
          <a:xfrm>
            <a:off x="59318" y="1404777"/>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97685" y="2313310"/>
            <a:ext cx="881768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形容词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ugly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丑陋的；难看的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wooden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木制的；木头的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cruel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残酷的；残忍的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harmful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有害的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scientific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科学上的；科学的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reusable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可重复使用的；可再次使用的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97209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5159" y="1163313"/>
            <a:ext cx="1046719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(2)in the last 20 to 30 years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在过去的二三十年间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，常和现在完成时连用，表示以前某时开始一直延续至说话时的动作或状态。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during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替换。常用的还有：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during the past ten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 the last 5 months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个月里；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past few weeks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过去的几周里。如：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factories have been built in the last ten years in my hometown.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在过去的十年里，我的家乡建设了许多工厂。</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58083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2" y="1057563"/>
            <a:ext cx="10890325" cy="499175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And the gate in front of her house is made of rocks and old glass bottles.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房前的大门是由岩石和旧玻璃瓶做的。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made of/from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原料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制成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，后面一般接物质名词。接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表示某物品制成后，仍可看得出原材料，其原料在制作过程中仅发生了物理变化；接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则表示某物品制成后，已看不出原材料是什么，原材料在制作过程中已发生了化学变化。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【拓展】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(1)be made up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表示某物或某组织由几种成分或几个成员组成。如：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world is made up of matter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世</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界是由物质构成的。</a:t>
            </a:r>
            <a:endParaRPr lang="zh-CN" altLang="en-US" dirty="0"/>
          </a:p>
        </p:txBody>
      </p:sp>
    </p:spTree>
    <p:extLst>
      <p:ext uri="{BB962C8B-B14F-4D97-AF65-F5344CB8AC3E}">
        <p14:creationId xmlns:p14="http://schemas.microsoft.com/office/powerpoint/2010/main" val="3581641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5" y="1123854"/>
            <a:ext cx="923006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(2)be made into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做成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，主语一般为原材料，介词宾语一般为制成品。如：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Bamboo is also made into paper.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竹子也可以用来造纸。</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(3)be made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地点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制造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，介词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后接产地。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(4)be made by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制造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，介词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后跟动作的执行者。</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183669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915" y="905129"/>
            <a:ext cx="1066082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Amy recently won a prize from the Help Save Our Planet Society.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艾米最近获得了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救助地球协会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的奖励。</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句中的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的意思。如：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the national amateur song writing contest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won a first class award.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在全国业余作曲比赛中，他获得了一等奖。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赢得比赛、战斗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等，宾语一般是比赛、竞赛、战争等名词，与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近义。</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451266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0871" y="1943137"/>
            <a:ext cx="8656320"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法</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两</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者在表示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赢，胜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的意思时，后面所接的宾语有所不同。表示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赢比赛或一场战斗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赢某人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5742911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97783" y="637848"/>
            <a:ext cx="2185214"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核心语法</a:t>
            </a:r>
            <a:endParaRPr lang="zh-CN" altLang="en-US" dirty="0"/>
          </a:p>
        </p:txBody>
      </p:sp>
      <p:sp>
        <p:nvSpPr>
          <p:cNvPr id="3" name="Rectangle 2"/>
          <p:cNvSpPr/>
          <p:nvPr/>
        </p:nvSpPr>
        <p:spPr>
          <a:xfrm>
            <a:off x="1004047" y="1236704"/>
            <a:ext cx="9678296" cy="1569660"/>
          </a:xfrm>
          <a:prstGeom prst="rect">
            <a:avLst/>
          </a:prstGeom>
        </p:spPr>
        <p:txBody>
          <a:bodyPr wrap="square">
            <a:spAutoFit/>
          </a:bodyPr>
          <a:lstStyle/>
          <a:p>
            <a:pPr>
              <a:lnSpc>
                <a:spcPct val="200000"/>
              </a:lnSpc>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本单元主要复习了几种时态和被动语态，这几种时态和语态在之前已分别做了说明，这里不再重述，仅举几例加以巩固。</a:t>
            </a:r>
            <a:endParaRPr lang="zh-CN" altLang="en-US" dirty="0"/>
          </a:p>
        </p:txBody>
      </p:sp>
      <p:sp>
        <p:nvSpPr>
          <p:cNvPr id="4" name="Rectangle 3"/>
          <p:cNvSpPr/>
          <p:nvPr/>
        </p:nvSpPr>
        <p:spPr>
          <a:xfrm>
            <a:off x="1843143" y="3088847"/>
            <a:ext cx="7494494"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现在进行时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We're waiting for you.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我们在等你。</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you feeling better now?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你现在好点了吗？</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69271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6" y="496338"/>
            <a:ext cx="9402184"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一般现在时及其用法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goes to school every day except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除了星期天他每天都上学。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old man said the sun rises in the east.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那位老人说太阳从东方升起。</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一般过去时的用法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stayed there for two days.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我在那儿住了两天。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joined the army in 1994.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汤姆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1994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年参了军。</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368743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404" y="733006"/>
            <a:ext cx="9230060"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被动语态的用法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thief has been caught by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一个小偷被他们抓住了。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homework was being done.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他正在做他的家庭作业。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现在完成时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haven't finished the work yet.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我们尚未完成这项工作。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telephone has rung four times in two hours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15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电</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话铃在两小时内响了四次。</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757222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8898" y="703869"/>
            <a:ext cx="884995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情态动词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help save the sharks.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我们应该帮助拯救鲨鱼。</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 I use your 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­-dictionary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迪克，我能用一下你的电子词典吗？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Could you give it to Mike after you use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当然可以，请用。你用完后，可以把它给迈克吗</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933215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63380" y="637848"/>
            <a:ext cx="3690690"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A 1a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2d</a:t>
            </a:r>
            <a:endParaRPr lang="zh-CN" altLang="en-US" dirty="0"/>
          </a:p>
        </p:txBody>
      </p:sp>
      <p:sp>
        <p:nvSpPr>
          <p:cNvPr id="3" name="Rectangle 2"/>
          <p:cNvSpPr/>
          <p:nvPr/>
        </p:nvSpPr>
        <p:spPr>
          <a:xfrm>
            <a:off x="0" y="1099513"/>
            <a:ext cx="7247068"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根据句意及汉语或首字母提示完成单词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70559" y="1930510"/>
            <a:ext cx="1058194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Do we have enough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煤</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winter?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We recycle all of our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塑料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bags.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1964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found a natural hybrid rice plant that had many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over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We are strongly against dropping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everywhere.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 police found a box at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the lake.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263325" y="2161342"/>
            <a:ext cx="7607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coal</a:t>
            </a:r>
            <a:endParaRPr lang="zh-CN" altLang="en-US" dirty="0"/>
          </a:p>
        </p:txBody>
      </p:sp>
      <p:sp>
        <p:nvSpPr>
          <p:cNvPr id="6" name="Rectangle 5"/>
          <p:cNvSpPr/>
          <p:nvPr/>
        </p:nvSpPr>
        <p:spPr>
          <a:xfrm>
            <a:off x="3843787" y="2623007"/>
            <a:ext cx="159986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plastic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2065362" y="4338478"/>
            <a:ext cx="15976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advantages</a:t>
            </a:r>
            <a:endParaRPr lang="zh-CN" altLang="en-US" dirty="0"/>
          </a:p>
        </p:txBody>
      </p:sp>
      <p:sp>
        <p:nvSpPr>
          <p:cNvPr id="8" name="Rectangle 7"/>
          <p:cNvSpPr/>
          <p:nvPr/>
        </p:nvSpPr>
        <p:spPr>
          <a:xfrm>
            <a:off x="5961529" y="5123786"/>
            <a:ext cx="7845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litter</a:t>
            </a:r>
            <a:endParaRPr lang="zh-CN" altLang="en-US" dirty="0"/>
          </a:p>
        </p:txBody>
      </p:sp>
      <p:sp>
        <p:nvSpPr>
          <p:cNvPr id="9" name="Rectangle 8"/>
          <p:cNvSpPr/>
          <p:nvPr/>
        </p:nvSpPr>
        <p:spPr>
          <a:xfrm>
            <a:off x="4844225" y="5585451"/>
            <a:ext cx="172899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bottom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08663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5883" y="754396"/>
            <a:ext cx="1717137"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20743" y="1392880"/>
            <a:ext cx="933250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bottom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底部；最下部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fisherman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渔民；钓鱼的人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coal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煤；煤块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advantage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优点；有利条件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takeaway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外卖食物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垃圾箱</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shark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鲨鱼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fin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鳍</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chain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链子</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；链</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ecosystem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生态系统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industry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工业；行业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law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法律；法</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47563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19" y="718551"/>
            <a:ext cx="7537525"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用方框中所给单词或短语的适当形式填空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431553" y="1549548"/>
            <a:ext cx="6350538" cy="605484"/>
          </a:xfrm>
          <a:prstGeom prst="rect">
            <a:avLst/>
          </a:prstGeom>
        </p:spPr>
      </p:pic>
      <p:sp>
        <p:nvSpPr>
          <p:cNvPr id="4" name="Rectangle 3"/>
          <p:cNvSpPr/>
          <p:nvPr/>
        </p:nvSpPr>
        <p:spPr>
          <a:xfrm>
            <a:off x="1154653" y="2726702"/>
            <a:ext cx="930177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Do you want this or shall I throw it in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hot ________ fell out of the fire and burnt the carpet(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地毯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Writing such a long novel ________ much time and patience.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473933" y="2986029"/>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bin</a:t>
            </a:r>
            <a:endParaRPr lang="zh-CN" altLang="en-US" dirty="0"/>
          </a:p>
        </p:txBody>
      </p:sp>
      <p:sp>
        <p:nvSpPr>
          <p:cNvPr id="6" name="Rectangle 5"/>
          <p:cNvSpPr/>
          <p:nvPr/>
        </p:nvSpPr>
        <p:spPr>
          <a:xfrm>
            <a:off x="3130692" y="3650031"/>
            <a:ext cx="6918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coal</a:t>
            </a:r>
            <a:endParaRPr lang="zh-CN" altLang="en-US" dirty="0"/>
          </a:p>
        </p:txBody>
      </p:sp>
      <p:sp>
        <p:nvSpPr>
          <p:cNvPr id="7" name="Rectangle 6"/>
          <p:cNvSpPr/>
          <p:nvPr/>
        </p:nvSpPr>
        <p:spPr>
          <a:xfrm>
            <a:off x="5560204" y="4424540"/>
            <a:ext cx="8134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costs</a:t>
            </a:r>
            <a:endParaRPr lang="zh-CN" altLang="en-US" dirty="0"/>
          </a:p>
        </p:txBody>
      </p:sp>
    </p:spTree>
    <p:extLst>
      <p:ext uri="{BB962C8B-B14F-4D97-AF65-F5344CB8AC3E}">
        <p14:creationId xmlns:p14="http://schemas.microsoft.com/office/powerpoint/2010/main" val="3674216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1326" y="1629422"/>
            <a:ext cx="864556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 want to ________ in the future.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Look! Some ________ are catching fish over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________ is hot cooked food that you buy from a shop or restaurant and eat somewhere else.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54397" y="1896493"/>
            <a:ext cx="24138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a difference</a:t>
            </a:r>
            <a:endParaRPr lang="zh-CN" altLang="en-US" dirty="0"/>
          </a:p>
        </p:txBody>
      </p:sp>
      <p:sp>
        <p:nvSpPr>
          <p:cNvPr id="4" name="Rectangle 3"/>
          <p:cNvSpPr/>
          <p:nvPr/>
        </p:nvSpPr>
        <p:spPr>
          <a:xfrm>
            <a:off x="4583570" y="2625229"/>
            <a:ext cx="14542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fishermen</a:t>
            </a:r>
            <a:endParaRPr lang="zh-CN" altLang="en-US" dirty="0"/>
          </a:p>
        </p:txBody>
      </p:sp>
      <p:sp>
        <p:nvSpPr>
          <p:cNvPr id="5" name="Rectangle 4"/>
          <p:cNvSpPr/>
          <p:nvPr/>
        </p:nvSpPr>
        <p:spPr>
          <a:xfrm>
            <a:off x="3373495" y="3353965"/>
            <a:ext cx="13571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takeaway</a:t>
            </a:r>
            <a:endParaRPr lang="zh-CN" altLang="en-US" dirty="0"/>
          </a:p>
        </p:txBody>
      </p:sp>
    </p:spTree>
    <p:extLst>
      <p:ext uri="{BB962C8B-B14F-4D97-AF65-F5344CB8AC3E}">
        <p14:creationId xmlns:p14="http://schemas.microsoft.com/office/powerpoint/2010/main" val="59347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967" y="689850"/>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3336" y="1267275"/>
            <a:ext cx="1133855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Betty got the job because she had the ________ of knowing several foreign languages.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creativity  B. purpose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advantage  D. inspiration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our dreams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not supposed to give up when we have difficulties.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Achieving  B. Achieve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achieve  D. Achieve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082833" y="141239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135223" y="434923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54068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3189" y="1000120"/>
            <a:ext cx="984324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He would like to ________ the next Clean­up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play with  B. play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play against  D. play a part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you'd better not ________ too much time on your mobile phone.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  D. pay</a:t>
            </a:r>
            <a:endParaRPr lang="zh-CN" altLang="en-US" dirty="0"/>
          </a:p>
        </p:txBody>
      </p:sp>
      <p:sp>
        <p:nvSpPr>
          <p:cNvPr id="3" name="Rectangle 2"/>
          <p:cNvSpPr/>
          <p:nvPr/>
        </p:nvSpPr>
        <p:spPr>
          <a:xfrm>
            <a:off x="4779537" y="125103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7254259" y="348862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964793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8898" y="1174029"/>
            <a:ext cx="933405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volunteers are going to________ the central park. Let's join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up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clean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look up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give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柳州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________ a TV set in the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437600" y="144467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5178033" y="434923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54497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701" y="743806"/>
            <a:ext cx="1078991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We have ________ homework to do every day so we can't play ________ computer games.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too many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many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too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many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too many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too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much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呼和浩特、包头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go back to my hometown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honey. ________ to buy me a ticket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single or return?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Regret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Remain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Require  D. Remember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73930" y="97133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0016320" y="3940445"/>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121217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6" y="876471"/>
            <a:ext cx="1051022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吉林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want to make Russian soup</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Could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please ________the tomatoes for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cut up  B. get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dress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云南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)—Shall we go out and do some outdoor activities?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You're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welcome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That's a good idea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Don't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worry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It's none of your business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854005" y="1151069"/>
            <a:ext cx="231502" cy="464812"/>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241195" y="395120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768053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629" y="614546"/>
            <a:ext cx="371608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69402" y="1445543"/>
            <a:ext cx="944521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树对我们是有用的，当我们砍倒一些时，应该栽更多。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Trees are very useful to us. We should plant more when we ________ some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老师经常告诉学生遇到紧急情况要保持冷静。</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students are often told ________________ by teachers when facing emergencies.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636220" y="2445133"/>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cut</a:t>
            </a:r>
            <a:endParaRPr lang="zh-CN" altLang="en-US" dirty="0"/>
          </a:p>
        </p:txBody>
      </p:sp>
      <p:sp>
        <p:nvSpPr>
          <p:cNvPr id="5" name="Rectangle 4"/>
          <p:cNvSpPr/>
          <p:nvPr/>
        </p:nvSpPr>
        <p:spPr>
          <a:xfrm>
            <a:off x="1718511" y="2876703"/>
            <a:ext cx="150432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5681809" y="4542874"/>
            <a:ext cx="32596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keep (their) cool/calm</a:t>
            </a:r>
            <a:endParaRPr lang="zh-CN" altLang="en-US" dirty="0"/>
          </a:p>
        </p:txBody>
      </p:sp>
    </p:spTree>
    <p:extLst>
      <p:ext uri="{BB962C8B-B14F-4D97-AF65-F5344CB8AC3E}">
        <p14:creationId xmlns:p14="http://schemas.microsoft.com/office/powerpoint/2010/main" val="82906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84959" y="919418"/>
            <a:ext cx="935556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人人都应该在保护原野生动物方面发挥作用。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should ________________ in protecting wild animals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具备良好的教育，你才能有影响力。</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good education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多读书对你的学习有好处。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Reading more ________________ your studies.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759703" y="1756643"/>
            <a:ext cx="15030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play a part</a:t>
            </a:r>
            <a:endParaRPr lang="zh-CN" altLang="en-US" dirty="0"/>
          </a:p>
        </p:txBody>
      </p:sp>
      <p:sp>
        <p:nvSpPr>
          <p:cNvPr id="5" name="Rectangle 4"/>
          <p:cNvSpPr/>
          <p:nvPr/>
        </p:nvSpPr>
        <p:spPr>
          <a:xfrm>
            <a:off x="6262743" y="3369355"/>
            <a:ext cx="24138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a difference</a:t>
            </a:r>
            <a:endParaRPr lang="zh-CN" altLang="en-US" dirty="0"/>
          </a:p>
        </p:txBody>
      </p:sp>
      <p:sp>
        <p:nvSpPr>
          <p:cNvPr id="6" name="Rectangle 5"/>
          <p:cNvSpPr/>
          <p:nvPr/>
        </p:nvSpPr>
        <p:spPr>
          <a:xfrm>
            <a:off x="3984697" y="4498057"/>
            <a:ext cx="211410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 good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60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4342" y="582274"/>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补全对话</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24404" y="1123895"/>
            <a:ext cx="9606579" cy="5262979"/>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Frank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see you in the soccer game last Sunday.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 I went fishing with my father in the river near our 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 you have fun?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river was so dirty that there was no fish in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impossible. I went there 2 years ago.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many new buildings by the river now. Perhaps people living there throw litter into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940241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18447" y="1163272"/>
            <a:ext cx="9065111" cy="4524315"/>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transportation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运输业；交通运输</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napkin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餐巾；餐巾纸</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                   gate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大门</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bottle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瓶子</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                                   president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负责人；主席；总统</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inspiration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灵感；鼓舞人心的人</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或事物</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iron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铁</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                                             work</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音乐、艺术</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作品</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metal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金属</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                                   creativity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创造力；独创性</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742645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9708" y="944588"/>
            <a:ext cx="9219304" cy="5262979"/>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terrible. We should do something about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plan to write to the government to ask for more rubbish bins.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would be helpful. Let's call on people not to drop waste into the water.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 idea! I'll help to put them up this Saturday.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cares much about the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Sure! I'll call her tonight.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221730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87850" y="1503901"/>
            <a:ext cx="6096000" cy="3785652"/>
          </a:xfrm>
          <a:prstGeom prst="rect">
            <a:avLst/>
          </a:prstGeom>
        </p:spPr>
        <p:txBody>
          <a:bodyPr>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Not really.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 can make some signs.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Where did you 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Why not ask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Lingling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join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It used to be clean and beautiful.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89081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8893" y="3106749"/>
            <a:ext cx="9850420"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78253" y="329141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4010596" y="329141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5857367" y="3291413"/>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6" name="Rectangle 5"/>
          <p:cNvSpPr/>
          <p:nvPr/>
        </p:nvSpPr>
        <p:spPr>
          <a:xfrm>
            <a:off x="7325508" y="329141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9080907" y="3256925"/>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49313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462" y="722123"/>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70560" y="1284179"/>
            <a:ext cx="10775578"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请认真阅读下面短文，从短文后各题所给的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90513" y="2579709"/>
            <a:ext cx="996516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she was very young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Severn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Cullis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­-Suzuki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learned that the United Nations Assembly(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going to meet in Brazil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Severn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she wanted not only to go there but also to say something. She started to raise money for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when she was 12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had enough for the 11,000­kilometre journey.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944414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578" y="662719"/>
            <a:ext cx="1106962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Severn was sure that she had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say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when she made her five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­-minute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speech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UN Assembly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tried very hard to make a difference. She talked about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problems like pollution and the hunting of animals. She also talked about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children in many parts of the world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especially poor children who don't have enough to eat. She compared them with children in richer countries who have more than they need and throw things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Severn's questions were a challenge to the world's leaders—questions about why the grown­ups who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world don't take more care of it and of the people who live in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987782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735" y="1731597"/>
            <a:ext cx="974642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people who heard her speech were crying at the 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everyone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with thunderous applause(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掌声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she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finished.</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Severn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showed that young people can make a difference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they're brave enough to believe in themselves. Who knows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Perhaps you could be another Severn.</a:t>
            </a:r>
            <a:endParaRPr lang="zh-CN" altLang="en-US" dirty="0"/>
          </a:p>
        </p:txBody>
      </p:sp>
    </p:spTree>
    <p:extLst>
      <p:ext uri="{BB962C8B-B14F-4D97-AF65-F5344CB8AC3E}">
        <p14:creationId xmlns:p14="http://schemas.microsoft.com/office/powerpoint/2010/main" val="27007694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8297" y="1443012"/>
            <a:ext cx="838737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refused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decided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regretted  D. doubted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game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course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party  D. trip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something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anything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nothing  D. everything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from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D. by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environmental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physical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educational  D. medical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41195" y="167058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218753" y="235981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241195" y="310500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231577" y="385019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217149" y="459538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31972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5723" y="1238617"/>
            <a:ext cx="816146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location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vacation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situation  D. communication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over  D.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run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hold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miss  D. stop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broke up  B. grew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stood up  D. gave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unless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whether  D. though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19317" y="148770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593669" y="219845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612103" y="290920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550387" y="361995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7" name="Rectangle 6"/>
          <p:cNvSpPr/>
          <p:nvPr/>
        </p:nvSpPr>
        <p:spPr>
          <a:xfrm>
            <a:off x="2593669" y="445631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354905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1362" y="603788"/>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39456" y="911710"/>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41525" y="1901978"/>
            <a:ext cx="991855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do you go to school every day? By bike or on foot? Maybe you can try a new way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­-taking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S'Cool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S'Cool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Bus is also called the bike bus. It was invented in the bike kingdom—the Netherlands. It is all about green lifestyle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sport and sharing. It's interesting for kids to ride the bus together to go to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969578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9" y="543025"/>
            <a:ext cx="1019824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very safe. The bike bus has a driver and eleven seats for kids. Each one has a helmet(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头盔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safety belt(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安全带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There is also a roof on the bus. It can be used on hot days or rainy days to make kids feel comfortable.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Riding the bike bus is one of the greatest ways for children to get to school. Peter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10</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­-year-­old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pupil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becomes a big fan of the bike bus. “Now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S'Cool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Bus is my favorite way of transport. I can ride it together with other kids to keep healthy. It's full of fun.” For most parents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can help them save a lot of time because they only have to pick up their children after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90845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8917" y="765154"/>
            <a:ext cx="1717137"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98917" y="1596151"/>
            <a:ext cx="925720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afford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承担得起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后果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；买得</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起</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recycle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回收利用；再利</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用</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兼类词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litter v.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乱扔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垃圾；废弃物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 v.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花费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花费；价钱</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plastic adj.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塑料的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塑料；塑胶</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088911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464" y="1249374"/>
            <a:ext cx="919778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S'Cool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Bus is becoming more and more popular in some countries like Germany and France. Its creator Thomas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Tolkamp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hope I can sell the bike bus to more countries in the future. As green lifestyle becomes popular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ideas like this get popular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I think it will work well in other countries.” The use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S'Cool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Bus shows us that we can save the Earth in many ways as long as we want to have a try.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612510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4" y="1543360"/>
            <a:ext cx="905793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S'Cool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can carry twelve kids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offers kids helmets and umbrellas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has no windows or roof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is ridden by the driver and kids together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738813" y="173512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679796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6" y="1543360"/>
            <a:ext cx="1010143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Why does Peter enjoy riding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S'Cool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Bus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saves time and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 makes him safe and relaxed.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is green and comfortable.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It is interesting and good for health.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96488" y="176740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084414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8" y="1102339"/>
            <a:ext cx="1043491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Thomas thinks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S'Cool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Bus will work well in other countries because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more people like to live green lives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many people hope to try out new ideas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can help kids form the habit of exercising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it makes people realize the importance of being green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28761" y="133709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764626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4" y="1554119"/>
            <a:ext cx="1043850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Which of the following would be the best title for this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biking trip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 cool way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school bus or a bike?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best way to transport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05280" y="177815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190646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350" y="474697"/>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6263" y="1138099"/>
            <a:ext cx="7548282"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完成图表</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根据短文内容，完成图表中所缺信息。</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RT09.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3737666" y="2349931"/>
            <a:ext cx="3824960" cy="2857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735528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2730" y="471294"/>
            <a:ext cx="11557299" cy="6677084"/>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Arctic is home to over 21,000 kinds of animals and plants. Two thirds of it is the Arctic Ocean. In winter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completely covered with sea ice. In summer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nearly 50 percent of the sea 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ice.</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It's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also home to about 4 million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group of whom are Inuit. Jim is an Inuit boy. At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wakes up and gets ready to go to school in his fur coat. It keeps him warm in the freezing weather. Half an hour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gets to school on a ski or snowmobile. Some of his friends go by car instead. At 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time for lunch. There's fish and other meat in his lunchbox. He sometimes eats them uncooked. These foods give him enough energy. Besides local food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eat Western food. At 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pm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snow outside makes everything bright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he wears snow goggles on his way back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his eyes may be hurt badly by the strong light. From December to March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sun never rises.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always shines in the sky during the summer. At 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pm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goes to bed.</a:t>
            </a:r>
            <a:endParaRPr lang="zh-CN" altLang="en-US" dirty="0"/>
          </a:p>
        </p:txBody>
      </p:sp>
    </p:spTree>
    <p:extLst>
      <p:ext uri="{BB962C8B-B14F-4D97-AF65-F5344CB8AC3E}">
        <p14:creationId xmlns:p14="http://schemas.microsoft.com/office/powerpoint/2010/main" val="11684141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7883" y="980516"/>
            <a:ext cx="11037345"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Sometimes he stays in an ice house called igloo. It looks cold but it's warm inside. Many local people live in houses made of wood.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Inuit mainly make a living by hunting and fishing.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life is greatly influenced by climate(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气候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change.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animals they hunt for food are disappearing. There is less food for the reindeer they keep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They face more terrible weather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snowstorms. Hunting becomes more dangerous. Hunters may accidentally fall into water if the ice becomes too thin. Actually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temperature in the Arctic is 18</a:t>
            </a: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higher than it was 125 years ago. All Arctic ice may disappear during the summer in less than 100 years.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1755988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T10.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3726909" y="822346"/>
            <a:ext cx="5029816" cy="5029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33253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6" y="2923870"/>
            <a:ext cx="9133242"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 9.________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92787" y="3108535"/>
            <a:ext cx="7733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facts</a:t>
            </a:r>
            <a:endParaRPr lang="zh-CN" altLang="en-US" dirty="0"/>
          </a:p>
        </p:txBody>
      </p:sp>
      <p:sp>
        <p:nvSpPr>
          <p:cNvPr id="4" name="Rectangle 3"/>
          <p:cNvSpPr/>
          <p:nvPr/>
        </p:nvSpPr>
        <p:spPr>
          <a:xfrm>
            <a:off x="4267289" y="3108535"/>
            <a:ext cx="1048685"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dark</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5791634" y="3054322"/>
            <a:ext cx="14908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protection</a:t>
            </a:r>
            <a:endParaRPr lang="zh-CN" altLang="en-US" dirty="0"/>
          </a:p>
        </p:txBody>
      </p:sp>
      <p:sp>
        <p:nvSpPr>
          <p:cNvPr id="6" name="Rectangle 5"/>
          <p:cNvSpPr/>
          <p:nvPr/>
        </p:nvSpPr>
        <p:spPr>
          <a:xfrm>
            <a:off x="7282491" y="3118868"/>
            <a:ext cx="20185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Transportation</a:t>
            </a:r>
            <a:endParaRPr lang="zh-CN" altLang="en-US" dirty="0"/>
          </a:p>
        </p:txBody>
      </p:sp>
      <p:sp>
        <p:nvSpPr>
          <p:cNvPr id="7" name="Rectangle 6"/>
          <p:cNvSpPr/>
          <p:nvPr/>
        </p:nvSpPr>
        <p:spPr>
          <a:xfrm>
            <a:off x="9331229" y="3118868"/>
            <a:ext cx="18982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sure of/about</a:t>
            </a:r>
            <a:endParaRPr lang="zh-CN" altLang="en-US" dirty="0"/>
          </a:p>
        </p:txBody>
      </p:sp>
    </p:spTree>
    <p:extLst>
      <p:ext uri="{BB962C8B-B14F-4D97-AF65-F5344CB8AC3E}">
        <p14:creationId xmlns:p14="http://schemas.microsoft.com/office/powerpoint/2010/main" val="1256284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457" y="765154"/>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重点短语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41119" y="1445545"/>
            <a:ext cx="948465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full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充满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noise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pollution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噪声污染</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longer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throw... into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扔进</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harmful to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the top of the food chain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在食物链顶端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part 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加</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turn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关掉</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clean up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清</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除</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solve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problems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解决这些问</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619339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89290" y="670121"/>
            <a:ext cx="3690690"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A 3a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3b</a:t>
            </a:r>
            <a:endParaRPr lang="zh-CN" altLang="en-US" dirty="0"/>
          </a:p>
        </p:txBody>
      </p:sp>
      <p:sp>
        <p:nvSpPr>
          <p:cNvPr id="3" name="Rectangle 2"/>
          <p:cNvSpPr/>
          <p:nvPr/>
        </p:nvSpPr>
        <p:spPr>
          <a:xfrm>
            <a:off x="-243840" y="1131786"/>
            <a:ext cx="7117976"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根据句意及汉语或首字母提示完成单词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65759" y="1851634"/>
            <a:ext cx="1136007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Everyone should obey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法律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Audrey Hepburn had put her effort into ballet training before she entered the film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行业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Don't play a joke on him about his weight—it's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残忍的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of us can't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to buy the car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it costs a lot of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Smoking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to our health.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837050" y="2079373"/>
            <a:ext cx="6890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law</a:t>
            </a:r>
            <a:endParaRPr lang="zh-CN" altLang="en-US" dirty="0"/>
          </a:p>
        </p:txBody>
      </p:sp>
      <p:sp>
        <p:nvSpPr>
          <p:cNvPr id="6" name="Rectangle 5"/>
          <p:cNvSpPr/>
          <p:nvPr/>
        </p:nvSpPr>
        <p:spPr>
          <a:xfrm>
            <a:off x="467878" y="3476868"/>
            <a:ext cx="12086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industry</a:t>
            </a:r>
            <a:endParaRPr lang="zh-CN" altLang="en-US" dirty="0"/>
          </a:p>
        </p:txBody>
      </p:sp>
      <p:sp>
        <p:nvSpPr>
          <p:cNvPr id="7" name="Rectangle 6"/>
          <p:cNvSpPr/>
          <p:nvPr/>
        </p:nvSpPr>
        <p:spPr>
          <a:xfrm>
            <a:off x="6608287" y="4013963"/>
            <a:ext cx="149271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cruel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5108808" y="5037726"/>
            <a:ext cx="93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en-US" dirty="0"/>
          </a:p>
        </p:txBody>
      </p:sp>
      <p:sp>
        <p:nvSpPr>
          <p:cNvPr id="9" name="Rectangle 8"/>
          <p:cNvSpPr/>
          <p:nvPr/>
        </p:nvSpPr>
        <p:spPr>
          <a:xfrm>
            <a:off x="2289344" y="5499391"/>
            <a:ext cx="178747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harmful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9587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578" y="657578"/>
            <a:ext cx="556274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用括号中所给词的适当形式填空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61826" y="1488575"/>
            <a:ext cx="1043491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My grandparents used to ________(live) in the country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they are used to ________ in the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We should take the bus or subway instead of driving ________(cut) down air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Please remember ________(take) the rubbish away when you go to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639319" y="1702855"/>
            <a:ext cx="6160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live</a:t>
            </a:r>
            <a:endParaRPr lang="zh-CN" altLang="en-US" dirty="0"/>
          </a:p>
        </p:txBody>
      </p:sp>
      <p:sp>
        <p:nvSpPr>
          <p:cNvPr id="5" name="Rectangle 4"/>
          <p:cNvSpPr/>
          <p:nvPr/>
        </p:nvSpPr>
        <p:spPr>
          <a:xfrm>
            <a:off x="2436999" y="2434375"/>
            <a:ext cx="8418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living</a:t>
            </a:r>
            <a:endParaRPr lang="zh-CN" altLang="en-US" dirty="0"/>
          </a:p>
        </p:txBody>
      </p:sp>
      <p:sp>
        <p:nvSpPr>
          <p:cNvPr id="6" name="Rectangle 5"/>
          <p:cNvSpPr/>
          <p:nvPr/>
        </p:nvSpPr>
        <p:spPr>
          <a:xfrm>
            <a:off x="8995486" y="3150568"/>
            <a:ext cx="9783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to cut</a:t>
            </a:r>
            <a:endParaRPr lang="zh-CN" altLang="en-US" dirty="0"/>
          </a:p>
        </p:txBody>
      </p:sp>
      <p:sp>
        <p:nvSpPr>
          <p:cNvPr id="7" name="Rectangle 6"/>
          <p:cNvSpPr/>
          <p:nvPr/>
        </p:nvSpPr>
        <p:spPr>
          <a:xfrm>
            <a:off x="4476333" y="4596663"/>
            <a:ext cx="10447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take</a:t>
            </a:r>
            <a:endParaRPr lang="zh-CN" altLang="en-US" dirty="0"/>
          </a:p>
        </p:txBody>
      </p:sp>
    </p:spTree>
    <p:extLst>
      <p:ext uri="{BB962C8B-B14F-4D97-AF65-F5344CB8AC3E}">
        <p14:creationId xmlns:p14="http://schemas.microsoft.com/office/powerpoint/2010/main" val="11813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5610" y="955345"/>
            <a:ext cx="1137083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far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________(science) studies have shown that shark fins are good for health.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is invaluable. This is a price we must pay and a price worth ________(pay)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Many tall buildings ________(build) in our town in the last ten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—Where is your father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________(read) a newspaper in the room.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420141" y="1197245"/>
            <a:ext cx="12862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scientific</a:t>
            </a:r>
            <a:endParaRPr lang="zh-CN" altLang="en-US" dirty="0"/>
          </a:p>
        </p:txBody>
      </p:sp>
      <p:sp>
        <p:nvSpPr>
          <p:cNvPr id="4" name="Rectangle 3"/>
          <p:cNvSpPr/>
          <p:nvPr/>
        </p:nvSpPr>
        <p:spPr>
          <a:xfrm>
            <a:off x="752806" y="3356001"/>
            <a:ext cx="10045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paying</a:t>
            </a:r>
            <a:endParaRPr lang="zh-CN" altLang="en-US" dirty="0"/>
          </a:p>
        </p:txBody>
      </p:sp>
      <p:sp>
        <p:nvSpPr>
          <p:cNvPr id="5" name="Rectangle 4"/>
          <p:cNvSpPr/>
          <p:nvPr/>
        </p:nvSpPr>
        <p:spPr>
          <a:xfrm>
            <a:off x="3929883" y="4134083"/>
            <a:ext cx="21161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been built</a:t>
            </a:r>
            <a:endParaRPr lang="zh-CN" altLang="en-US" dirty="0"/>
          </a:p>
        </p:txBody>
      </p:sp>
      <p:sp>
        <p:nvSpPr>
          <p:cNvPr id="6" name="Rectangle 5"/>
          <p:cNvSpPr/>
          <p:nvPr/>
        </p:nvSpPr>
        <p:spPr>
          <a:xfrm>
            <a:off x="1794423" y="5532577"/>
            <a:ext cx="16954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 reading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238864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948" y="1930636"/>
            <a:ext cx="982173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)Greenhouse gases are ________(harm) to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We ________(learn) about two thousand English new words so far.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lot of sharks ________(kill) every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351074" y="1930636"/>
            <a:ext cx="178747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harmful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762185" y="2853965"/>
            <a:ext cx="18051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learned</a:t>
            </a:r>
            <a:endParaRPr lang="zh-CN" altLang="en-US" dirty="0"/>
          </a:p>
        </p:txBody>
      </p:sp>
      <p:sp>
        <p:nvSpPr>
          <p:cNvPr id="5" name="Rectangle 4"/>
          <p:cNvSpPr/>
          <p:nvPr/>
        </p:nvSpPr>
        <p:spPr>
          <a:xfrm>
            <a:off x="4695332" y="3315630"/>
            <a:ext cx="194072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killed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36881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451" y="700608"/>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0155" y="1288229"/>
            <a:ext cx="1113416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study shows that good habits play a very important ________ in children's education.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sense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part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reason  D. meaning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not ask Bob to join in trip to the zoo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in our group loves animals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always seems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anxious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personal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cruel  D. careless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014908" y="1531605"/>
            <a:ext cx="54864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9115142" y="519909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52098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40" y="980432"/>
            <a:ext cx="1060704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陕西西安高新第一中学模拟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dog is still ________ after the accident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treatment has ________ the owner about $500.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  B. 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living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spent  D. lively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land is ________ rain because it hasn't rained for several months.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known for  B. useful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harmful to  D. thirsty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937599" y="120800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4112563" y="413408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142236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7" y="840583"/>
            <a:ext cx="1125249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—How many women doctors are there in your hospital?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them ________ over twenty.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number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B. The number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number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D. A number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The Apple Watch is very beautiful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it's too expensive. So I can't ________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save  B. support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offer  D. afford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51881" y="105739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926233" y="400499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94637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7" y="801125"/>
            <a:ext cx="1158957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forget to ________ the light when you leave the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cut off  B. put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turn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)Charlie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read in the sun! It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is bad for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eyes!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good for  B. is harmful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cruel to  D. is sad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16427" y="108966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944291" y="3983476"/>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3651208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461" y="629045"/>
            <a:ext cx="1004764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菏泽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like to tell me something about Yuan Longping?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—He's called “father of hybrid rice” and he helped save ________ China ________ the world from hunger.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not only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B.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She used to ________ problems ________ English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she can speak English very well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speak  B.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speaking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speak  D. having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speaking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53457" y="88527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353457" y="375798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40964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512" y="603789"/>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14804" y="1617666"/>
            <a:ext cx="1044209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)Steve left his hometown five years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Steve ________ ________ away from his hometown for five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黔南、黔东南、黔西南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three thousand students in the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________ of the students in the school ________ three thousand.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766488" y="2595739"/>
            <a:ext cx="6142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a:t>
            </a:r>
            <a:endParaRPr lang="zh-CN" altLang="en-US" dirty="0"/>
          </a:p>
        </p:txBody>
      </p:sp>
      <p:sp>
        <p:nvSpPr>
          <p:cNvPr id="5" name="Rectangle 4"/>
          <p:cNvSpPr/>
          <p:nvPr/>
        </p:nvSpPr>
        <p:spPr>
          <a:xfrm>
            <a:off x="3934378" y="2595738"/>
            <a:ext cx="8162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been</a:t>
            </a:r>
            <a:endParaRPr lang="zh-CN" altLang="en-US" dirty="0"/>
          </a:p>
        </p:txBody>
      </p:sp>
      <p:sp>
        <p:nvSpPr>
          <p:cNvPr id="6" name="Rectangle 5"/>
          <p:cNvSpPr/>
          <p:nvPr/>
        </p:nvSpPr>
        <p:spPr>
          <a:xfrm>
            <a:off x="2203834" y="4747269"/>
            <a:ext cx="11769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number</a:t>
            </a:r>
            <a:endParaRPr lang="zh-CN" altLang="en-US" dirty="0"/>
          </a:p>
        </p:txBody>
      </p:sp>
      <p:sp>
        <p:nvSpPr>
          <p:cNvPr id="7" name="Rectangle 6"/>
          <p:cNvSpPr/>
          <p:nvPr/>
        </p:nvSpPr>
        <p:spPr>
          <a:xfrm>
            <a:off x="7543450" y="4747268"/>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Tree>
    <p:extLst>
      <p:ext uri="{BB962C8B-B14F-4D97-AF65-F5344CB8AC3E}">
        <p14:creationId xmlns:p14="http://schemas.microsoft.com/office/powerpoint/2010/main" val="527788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841" y="960954"/>
            <a:ext cx="791404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down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砍</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倒</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take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bus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乘公共汽车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ride the bike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骑自行</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车</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 for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有好处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keep public places clean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保持公共场所干净</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a difference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起作用；有影响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lead to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导</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致</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cut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切断；中断；剪下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bring danger to all ocean life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给所有海洋生物带来危险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fact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事实</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上</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so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到目前为</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618217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4" y="786879"/>
            <a:ext cx="11026586"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黔南、黔东南、黔西南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apple trees were planted by the students in Class 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these apple trees ________ by the students in Class 1?</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It's cruel to cut off sharks' fins and throw them back into the ocean. And it's harmful to the 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合为一句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________ ________ cruel ________ ________ harmful to the environment to cut off sharks' fins and throw them back into the ocean.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PM 2.5 does harm to people's health and the 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保持句意基本不变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PM 2.5 is ________ ________ people's health and the environment.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60443" y="2004069"/>
            <a:ext cx="8586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a:t>
            </a:r>
            <a:endParaRPr lang="zh-CN" altLang="en-US" dirty="0"/>
          </a:p>
        </p:txBody>
      </p:sp>
      <p:sp>
        <p:nvSpPr>
          <p:cNvPr id="4" name="Rectangle 3"/>
          <p:cNvSpPr/>
          <p:nvPr/>
        </p:nvSpPr>
        <p:spPr>
          <a:xfrm>
            <a:off x="4741369" y="2004068"/>
            <a:ext cx="11386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planted</a:t>
            </a:r>
            <a:endParaRPr lang="zh-CN" altLang="en-US" dirty="0"/>
          </a:p>
        </p:txBody>
      </p:sp>
      <p:sp>
        <p:nvSpPr>
          <p:cNvPr id="5" name="Rectangle 4"/>
          <p:cNvSpPr/>
          <p:nvPr/>
        </p:nvSpPr>
        <p:spPr>
          <a:xfrm>
            <a:off x="1889759" y="3585444"/>
            <a:ext cx="19720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only</a:t>
            </a:r>
            <a:endParaRPr lang="zh-CN" altLang="en-US" dirty="0"/>
          </a:p>
        </p:txBody>
      </p:sp>
      <p:sp>
        <p:nvSpPr>
          <p:cNvPr id="6" name="Rectangle 5"/>
          <p:cNvSpPr/>
          <p:nvPr/>
        </p:nvSpPr>
        <p:spPr>
          <a:xfrm>
            <a:off x="5310691" y="3585443"/>
            <a:ext cx="19383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also</a:t>
            </a:r>
            <a:endParaRPr lang="zh-CN" altLang="en-US" dirty="0"/>
          </a:p>
        </p:txBody>
      </p:sp>
      <p:sp>
        <p:nvSpPr>
          <p:cNvPr id="7" name="Rectangle 6"/>
          <p:cNvSpPr/>
          <p:nvPr/>
        </p:nvSpPr>
        <p:spPr>
          <a:xfrm>
            <a:off x="2611651" y="5268372"/>
            <a:ext cx="7938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bad </a:t>
            </a:r>
            <a:endParaRPr lang="zh-CN" altLang="en-US" dirty="0"/>
          </a:p>
        </p:txBody>
      </p:sp>
      <p:sp>
        <p:nvSpPr>
          <p:cNvPr id="8" name="Rectangle 7"/>
          <p:cNvSpPr/>
          <p:nvPr/>
        </p:nvSpPr>
        <p:spPr>
          <a:xfrm>
            <a:off x="4017680" y="5268371"/>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Tree>
    <p:extLst>
      <p:ext uri="{BB962C8B-B14F-4D97-AF65-F5344CB8AC3E}">
        <p14:creationId xmlns:p14="http://schemas.microsoft.com/office/powerpoint/2010/main" val="201129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356" y="636062"/>
            <a:ext cx="371608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11219" y="1467059"/>
            <a:ext cx="1088673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我们不能在这座山的顶部看到这个城市。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can't see the city ________ ________ ________ ________ the mountain.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医生说果汁对孩子的牙齿有害。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doctor says fruit juice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children's teeth.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你买这些东西一共花了多少钱？</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much did you ________ ________ all these things?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621430" y="2466648"/>
            <a:ext cx="4318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a:t>
            </a:r>
            <a:endParaRPr lang="zh-CN" altLang="en-US" dirty="0"/>
          </a:p>
        </p:txBody>
      </p:sp>
      <p:sp>
        <p:nvSpPr>
          <p:cNvPr id="5" name="Rectangle 4"/>
          <p:cNvSpPr/>
          <p:nvPr/>
        </p:nvSpPr>
        <p:spPr>
          <a:xfrm>
            <a:off x="5851538" y="2466647"/>
            <a:ext cx="603050" cy="461665"/>
          </a:xfrm>
          <a:prstGeom prst="rect">
            <a:avLst/>
          </a:prstGeom>
        </p:spPr>
        <p:txBody>
          <a:bodyPr wrap="none">
            <a:spAutoFit/>
          </a:bodyPr>
          <a:lstStyle/>
          <a:p>
            <a:r>
              <a:rPr lang="en-US" altLang="zh-CN" sz="2400" kern="10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6" name="Rectangle 5"/>
          <p:cNvSpPr/>
          <p:nvPr/>
        </p:nvSpPr>
        <p:spPr>
          <a:xfrm>
            <a:off x="7166911" y="2466647"/>
            <a:ext cx="6080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top</a:t>
            </a:r>
            <a:endParaRPr lang="zh-CN" altLang="en-US" dirty="0"/>
          </a:p>
        </p:txBody>
      </p:sp>
      <p:sp>
        <p:nvSpPr>
          <p:cNvPr id="7" name="Rectangle 6"/>
          <p:cNvSpPr/>
          <p:nvPr/>
        </p:nvSpPr>
        <p:spPr>
          <a:xfrm>
            <a:off x="8663490" y="2380587"/>
            <a:ext cx="7489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8" name="Rectangle 7"/>
          <p:cNvSpPr/>
          <p:nvPr/>
        </p:nvSpPr>
        <p:spPr>
          <a:xfrm>
            <a:off x="5252071" y="3918930"/>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9" name="Rectangle 8"/>
          <p:cNvSpPr/>
          <p:nvPr/>
        </p:nvSpPr>
        <p:spPr>
          <a:xfrm>
            <a:off x="6413358" y="3918929"/>
            <a:ext cx="7248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bad </a:t>
            </a:r>
            <a:endParaRPr lang="zh-CN" altLang="en-US" dirty="0"/>
          </a:p>
        </p:txBody>
      </p:sp>
      <p:sp>
        <p:nvSpPr>
          <p:cNvPr id="10" name="Rectangle 9"/>
          <p:cNvSpPr/>
          <p:nvPr/>
        </p:nvSpPr>
        <p:spPr>
          <a:xfrm>
            <a:off x="8121419" y="3918928"/>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11" name="Rectangle 10"/>
          <p:cNvSpPr/>
          <p:nvPr/>
        </p:nvSpPr>
        <p:spPr>
          <a:xfrm>
            <a:off x="4307529" y="5328182"/>
            <a:ext cx="6278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pay</a:t>
            </a:r>
            <a:endParaRPr lang="zh-CN" altLang="en-US" dirty="0"/>
          </a:p>
        </p:txBody>
      </p:sp>
      <p:sp>
        <p:nvSpPr>
          <p:cNvPr id="12" name="Rectangle 11"/>
          <p:cNvSpPr/>
          <p:nvPr/>
        </p:nvSpPr>
        <p:spPr>
          <a:xfrm>
            <a:off x="5656025" y="5328181"/>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Tree>
    <p:extLst>
      <p:ext uri="{BB962C8B-B14F-4D97-AF65-F5344CB8AC3E}">
        <p14:creationId xmlns:p14="http://schemas.microsoft.com/office/powerpoint/2010/main" val="3103571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08" y="1787214"/>
            <a:ext cx="1088673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离开房间时，请记得关灯。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remember to ________ ________ the lights when you leave the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你愿意参加校运动会吗？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like to ________ ________ ________ the school sports meeting?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41454" y="2724832"/>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a:t>
            </a:r>
            <a:endParaRPr lang="zh-CN" altLang="en-US" dirty="0"/>
          </a:p>
        </p:txBody>
      </p:sp>
      <p:sp>
        <p:nvSpPr>
          <p:cNvPr id="4" name="Rectangle 3"/>
          <p:cNvSpPr/>
          <p:nvPr/>
        </p:nvSpPr>
        <p:spPr>
          <a:xfrm>
            <a:off x="5592977" y="2705550"/>
            <a:ext cx="5327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en-US" dirty="0"/>
          </a:p>
        </p:txBody>
      </p:sp>
      <p:sp>
        <p:nvSpPr>
          <p:cNvPr id="5" name="Rectangle 4"/>
          <p:cNvSpPr/>
          <p:nvPr/>
        </p:nvSpPr>
        <p:spPr>
          <a:xfrm>
            <a:off x="3884272" y="4230902"/>
            <a:ext cx="7143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t>
            </a:r>
            <a:endParaRPr lang="zh-CN" altLang="en-US" dirty="0"/>
          </a:p>
        </p:txBody>
      </p:sp>
      <p:sp>
        <p:nvSpPr>
          <p:cNvPr id="6" name="Rectangle 5"/>
          <p:cNvSpPr/>
          <p:nvPr/>
        </p:nvSpPr>
        <p:spPr>
          <a:xfrm>
            <a:off x="5155293" y="4230901"/>
            <a:ext cx="7040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part</a:t>
            </a:r>
            <a:endParaRPr lang="zh-CN" altLang="en-US" dirty="0"/>
          </a:p>
        </p:txBody>
      </p:sp>
      <p:sp>
        <p:nvSpPr>
          <p:cNvPr id="7" name="Rectangle 6"/>
          <p:cNvSpPr/>
          <p:nvPr/>
        </p:nvSpPr>
        <p:spPr>
          <a:xfrm>
            <a:off x="6586696" y="4224610"/>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Tree>
    <p:extLst>
      <p:ext uri="{BB962C8B-B14F-4D97-AF65-F5344CB8AC3E}">
        <p14:creationId xmlns:p14="http://schemas.microsoft.com/office/powerpoint/2010/main" val="134449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8" y="1105953"/>
            <a:ext cx="1025203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我们应该立刻行动起来，帮助他们摆脱困境。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________ ________ right now to help them out of the difficulties.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我至今没有得到她的答复。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had no reply from her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她的眼中充满希望。</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eyes ________ ________ ________ hope.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96832" y="2047099"/>
            <a:ext cx="7143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t>
            </a:r>
            <a:endParaRPr lang="zh-CN" altLang="en-US" dirty="0"/>
          </a:p>
        </p:txBody>
      </p:sp>
      <p:sp>
        <p:nvSpPr>
          <p:cNvPr id="4" name="Rectangle 3"/>
          <p:cNvSpPr/>
          <p:nvPr/>
        </p:nvSpPr>
        <p:spPr>
          <a:xfrm>
            <a:off x="4319300" y="2047098"/>
            <a:ext cx="1079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actions</a:t>
            </a:r>
            <a:endParaRPr lang="zh-CN" altLang="en-US" dirty="0"/>
          </a:p>
        </p:txBody>
      </p:sp>
      <p:sp>
        <p:nvSpPr>
          <p:cNvPr id="6" name="Rectangle 5"/>
          <p:cNvSpPr/>
          <p:nvPr/>
        </p:nvSpPr>
        <p:spPr>
          <a:xfrm>
            <a:off x="5627412" y="3510139"/>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a:t>
            </a:r>
            <a:endParaRPr lang="zh-CN" altLang="en-US" dirty="0"/>
          </a:p>
        </p:txBody>
      </p:sp>
      <p:sp>
        <p:nvSpPr>
          <p:cNvPr id="7" name="Rectangle 6"/>
          <p:cNvSpPr/>
          <p:nvPr/>
        </p:nvSpPr>
        <p:spPr>
          <a:xfrm>
            <a:off x="6735595" y="3510138"/>
            <a:ext cx="5280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far</a:t>
            </a:r>
            <a:endParaRPr lang="zh-CN" altLang="en-US" dirty="0"/>
          </a:p>
        </p:txBody>
      </p:sp>
      <p:sp>
        <p:nvSpPr>
          <p:cNvPr id="8" name="Rectangle 7"/>
          <p:cNvSpPr/>
          <p:nvPr/>
        </p:nvSpPr>
        <p:spPr>
          <a:xfrm>
            <a:off x="2967671" y="4973179"/>
            <a:ext cx="6583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a:t>
            </a:r>
            <a:endParaRPr lang="zh-CN" altLang="en-US" dirty="0"/>
          </a:p>
        </p:txBody>
      </p:sp>
      <p:sp>
        <p:nvSpPr>
          <p:cNvPr id="9" name="Rectangle 8"/>
          <p:cNvSpPr/>
          <p:nvPr/>
        </p:nvSpPr>
        <p:spPr>
          <a:xfrm>
            <a:off x="4319300" y="4973178"/>
            <a:ext cx="5822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full</a:t>
            </a:r>
            <a:endParaRPr lang="zh-CN" altLang="en-US" dirty="0"/>
          </a:p>
        </p:txBody>
      </p:sp>
      <p:sp>
        <p:nvSpPr>
          <p:cNvPr id="10" name="Rectangle 9"/>
          <p:cNvSpPr/>
          <p:nvPr/>
        </p:nvSpPr>
        <p:spPr>
          <a:xfrm>
            <a:off x="5735577" y="4973178"/>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Tree>
    <p:extLst>
      <p:ext uri="{BB962C8B-B14F-4D97-AF65-F5344CB8AC3E}">
        <p14:creationId xmlns:p14="http://schemas.microsoft.com/office/powerpoint/2010/main" val="322324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P spid="9" grpId="0"/>
      <p:bldP spid="10"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938" y="679093"/>
            <a:ext cx="429316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黔东南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补全对话</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27529" y="1367582"/>
            <a:ext cx="11109063" cy="830997"/>
          </a:xfrm>
          <a:prstGeom prst="rect">
            <a:avLst/>
          </a:prstGeom>
        </p:spPr>
        <p:txBody>
          <a:bodyPr wrap="square">
            <a:spAutoFit/>
          </a:bodyPr>
          <a:lstStyle/>
          <a:p>
            <a:pPr>
              <a:lnSpc>
                <a:spcPct val="200000"/>
              </a:lnSpc>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根据对话内容，从下面方框中选出能填入空白处的最佳选项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其中有两项是多余的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4" name="Rectangle 3"/>
          <p:cNvSpPr/>
          <p:nvPr/>
        </p:nvSpPr>
        <p:spPr>
          <a:xfrm>
            <a:off x="1513242" y="2346653"/>
            <a:ext cx="9337636" cy="3907095"/>
          </a:xfrm>
          <a:prstGeom prst="rect">
            <a:avLst/>
          </a:prstGeom>
        </p:spPr>
        <p:txBody>
          <a:bodyPr wrap="square">
            <a:spAutoFit/>
          </a:bodyPr>
          <a:lstStyle/>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 Long time no see. Could you tell me something about your hometown? Is there a river around?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Wuyang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River runs through my hometown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Zhenyuan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see.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isn't. It's only got a population of about 270,000.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is it a town with many old buildings?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6311701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1375" y="525039"/>
            <a:ext cx="9800216" cy="6001643"/>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Really? Then it must be a popular place.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You're right. A lot of tourists come every year.__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can the tourists do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can walk through the town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admire the old buildings and learn a lot about Chinese culture.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Qinglong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青龙洞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There are many green mountains around. It's worth seeing.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728640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53147" y="1762085"/>
            <a:ext cx="7774193" cy="3046988"/>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is the weather in summer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Great. I can't wait to visit the ancient 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Looking forward to your coming.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0537245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1981" y="905129"/>
            <a:ext cx="914399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Many buildings were built in Qing Dynasty.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Is it a big 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Tourism(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旅游业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become our main industry(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产业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What's the population of your hometown?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How much will I pay for the visit?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It's not very hot in summer.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What's the most famous place there?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291809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0108" y="2568866"/>
            <a:ext cx="10065572"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13318" y="275353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4376357" y="275353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5948808" y="278446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7501238" y="2784463"/>
            <a:ext cx="3786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t>
            </a:r>
            <a:endParaRPr lang="zh-CN" altLang="en-US" dirty="0"/>
          </a:p>
        </p:txBody>
      </p:sp>
      <p:sp>
        <p:nvSpPr>
          <p:cNvPr id="7" name="Rectangle 6"/>
          <p:cNvSpPr/>
          <p:nvPr/>
        </p:nvSpPr>
        <p:spPr>
          <a:xfrm>
            <a:off x="9481092" y="2784462"/>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Tree>
    <p:extLst>
      <p:ext uri="{BB962C8B-B14F-4D97-AF65-F5344CB8AC3E}">
        <p14:creationId xmlns:p14="http://schemas.microsoft.com/office/powerpoint/2010/main" val="215913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46819"/>
            <a:ext cx="540244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02834" y="1690353"/>
            <a:ext cx="10678756"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阅读下面的短文，根据短文内容，从下面方框内所给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个词中选择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个意义相符的词，必要时进行词形变化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可添加助动词或者情态动词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，填入空白处。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2828198" y="3760173"/>
            <a:ext cx="5712034" cy="994707"/>
          </a:xfrm>
          <a:prstGeom prst="rect">
            <a:avLst/>
          </a:prstGeom>
        </p:spPr>
      </p:pic>
    </p:spTree>
    <p:extLst>
      <p:ext uri="{BB962C8B-B14F-4D97-AF65-F5344CB8AC3E}">
        <p14:creationId xmlns:p14="http://schemas.microsoft.com/office/powerpoint/2010/main" val="575442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9046" y="648983"/>
            <a:ext cx="9366327" cy="6001643"/>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help sb. out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帮助某人解决问题或摆脱困</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境</a:t>
            </a:r>
            <a:endPar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endParaRPr>
          </a:p>
          <a:p>
            <a:pPr lvl="0" indent="609600"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can't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afford to wait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不能等</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待</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pay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for</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付费；付出代价</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take action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采取行</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动</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add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up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增加</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throw away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扔掉；抛</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弃</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put </a:t>
            </a:r>
            <a:r>
              <a:rPr lang="en-US" altLang="zh-CN" sz="2400" kern="100" dirty="0" err="1">
                <a:solidFill>
                  <a:prstClr val="black"/>
                </a:solidFill>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to good use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好好利用某物</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pull... down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拆下；摧</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毁</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upside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down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上下颠倒；倒转</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be made of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由</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制</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造</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win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 prize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获奖</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set up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建</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立</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be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known for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因</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而众所周</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知</a:t>
            </a:r>
            <a:endPar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bring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back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恢复；使想起；归还</a:t>
            </a:r>
            <a:endParaRPr lang="zh-CN" altLang="en-US" dirty="0">
              <a:solidFill>
                <a:prstClr val="black"/>
              </a:solidFill>
            </a:endParaRPr>
          </a:p>
        </p:txBody>
      </p:sp>
    </p:spTree>
    <p:extLst>
      <p:ext uri="{BB962C8B-B14F-4D97-AF65-F5344CB8AC3E}">
        <p14:creationId xmlns:p14="http://schemas.microsoft.com/office/powerpoint/2010/main" val="330203460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949" y="1037793"/>
            <a:ext cx="955279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Ariel rode her bike to the riverside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November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planned to go hiking and bird­watching. Bingo! A mile into her walk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beautiful swan(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lying near the riverside. Ariel had worked at the Wild Bird Fund rehab center(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康复中心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knew that swans can be aggressive(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攻击性的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as she got close to this 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found that it was hurt.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it will die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thought.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3366122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7" y="1009133"/>
            <a:ext cx="1054249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Ariel put her jacket over the bird's head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calm. She gently picked it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held it in her arms. And then she thought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do I do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best choice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rehab center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that was across the river and on the other side of the city. How was she going to transport a 17­pound swan on her bike all that way? 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around for help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strangers drove by and offered 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bike and the swan a ride to a nearby subway station.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0654061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760" y="496380"/>
            <a:ext cx="1134931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Ariel called the rehab center on the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an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animal-­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care manager picked her up at the subway station and drove the bird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bike and her to the center.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swan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treated and taken good care of. By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bird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many swan friends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is living a happy life. It's really a happy ending.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real story is just how far some people are willing to go to save a swan in the big city. In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Ariel spent two hours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on foot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car and subway. “If an animal is in danger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whatever I can. I always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happy because of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the perfect summary of who she is. Do you agree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855571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8141" y="2375272"/>
            <a:ext cx="9183444"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05896" y="2574224"/>
            <a:ext cx="6698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saw</a:t>
            </a:r>
            <a:endParaRPr lang="zh-CN" altLang="en-US" dirty="0"/>
          </a:p>
        </p:txBody>
      </p:sp>
      <p:sp>
        <p:nvSpPr>
          <p:cNvPr id="4" name="Rectangle 3"/>
          <p:cNvSpPr/>
          <p:nvPr/>
        </p:nvSpPr>
        <p:spPr>
          <a:xfrm>
            <a:off x="3983335" y="2550062"/>
            <a:ext cx="14283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must help</a:t>
            </a:r>
            <a:endParaRPr lang="zh-CN" altLang="en-US" dirty="0"/>
          </a:p>
        </p:txBody>
      </p:sp>
      <p:sp>
        <p:nvSpPr>
          <p:cNvPr id="5" name="Rectangle 4"/>
          <p:cNvSpPr/>
          <p:nvPr/>
        </p:nvSpPr>
        <p:spPr>
          <a:xfrm>
            <a:off x="5710983" y="2574224"/>
            <a:ext cx="11142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keep</a:t>
            </a:r>
            <a:endParaRPr lang="zh-CN" altLang="en-US" dirty="0"/>
          </a:p>
        </p:txBody>
      </p:sp>
      <p:sp>
        <p:nvSpPr>
          <p:cNvPr id="6" name="Rectangle 5"/>
          <p:cNvSpPr/>
          <p:nvPr/>
        </p:nvSpPr>
        <p:spPr>
          <a:xfrm>
            <a:off x="7412641" y="2603286"/>
            <a:ext cx="668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a:t>
            </a:r>
            <a:endParaRPr lang="zh-CN" altLang="en-US" dirty="0"/>
          </a:p>
        </p:txBody>
      </p:sp>
      <p:sp>
        <p:nvSpPr>
          <p:cNvPr id="7" name="Rectangle 6"/>
          <p:cNvSpPr/>
          <p:nvPr/>
        </p:nvSpPr>
        <p:spPr>
          <a:xfrm>
            <a:off x="8710239" y="2550061"/>
            <a:ext cx="16479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looking</a:t>
            </a:r>
            <a:endParaRPr lang="zh-CN" altLang="en-US" dirty="0"/>
          </a:p>
        </p:txBody>
      </p:sp>
      <p:sp>
        <p:nvSpPr>
          <p:cNvPr id="8" name="Rectangle 7"/>
          <p:cNvSpPr/>
          <p:nvPr/>
        </p:nvSpPr>
        <p:spPr>
          <a:xfrm>
            <a:off x="2225097" y="3359533"/>
            <a:ext cx="17582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checked</a:t>
            </a:r>
            <a:endParaRPr lang="zh-CN" altLang="en-US" dirty="0"/>
          </a:p>
        </p:txBody>
      </p:sp>
      <p:sp>
        <p:nvSpPr>
          <p:cNvPr id="9" name="Rectangle 8"/>
          <p:cNvSpPr/>
          <p:nvPr/>
        </p:nvSpPr>
        <p:spPr>
          <a:xfrm>
            <a:off x="3983335" y="3314302"/>
            <a:ext cx="13917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made</a:t>
            </a:r>
            <a:endParaRPr lang="zh-CN" altLang="en-US" dirty="0"/>
          </a:p>
        </p:txBody>
      </p:sp>
      <p:sp>
        <p:nvSpPr>
          <p:cNvPr id="10" name="Rectangle 9"/>
          <p:cNvSpPr/>
          <p:nvPr/>
        </p:nvSpPr>
        <p:spPr>
          <a:xfrm>
            <a:off x="5612856" y="3314302"/>
            <a:ext cx="1576072"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traveling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11" name="Rectangle 10"/>
          <p:cNvSpPr/>
          <p:nvPr/>
        </p:nvSpPr>
        <p:spPr>
          <a:xfrm>
            <a:off x="7309607" y="3359532"/>
            <a:ext cx="10775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will do</a:t>
            </a:r>
            <a:endParaRPr lang="zh-CN" altLang="en-US" dirty="0"/>
          </a:p>
        </p:txBody>
      </p:sp>
      <p:sp>
        <p:nvSpPr>
          <p:cNvPr id="12" name="Rectangle 11"/>
          <p:cNvSpPr/>
          <p:nvPr/>
        </p:nvSpPr>
        <p:spPr>
          <a:xfrm>
            <a:off x="9194851" y="3388594"/>
            <a:ext cx="6498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feel</a:t>
            </a:r>
            <a:endParaRPr lang="zh-CN" altLang="en-US" dirty="0"/>
          </a:p>
        </p:txBody>
      </p:sp>
    </p:spTree>
    <p:extLst>
      <p:ext uri="{BB962C8B-B14F-4D97-AF65-F5344CB8AC3E}">
        <p14:creationId xmlns:p14="http://schemas.microsoft.com/office/powerpoint/2010/main" val="1243449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67422" y="971335"/>
            <a:ext cx="3369833"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台州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en-US" dirty="0"/>
          </a:p>
        </p:txBody>
      </p:sp>
      <p:sp>
        <p:nvSpPr>
          <p:cNvPr id="5" name="Rectangle 4"/>
          <p:cNvSpPr/>
          <p:nvPr/>
        </p:nvSpPr>
        <p:spPr>
          <a:xfrm>
            <a:off x="1237131" y="1278075"/>
            <a:ext cx="983248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Youth Climate Summit(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气候峰会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week­long festival of climate action for primary and middle schools in the UK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starts on 9 November. It aims to create a fairer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environmental world and make promises that will help the planet. Climate change is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term changes in the world's weather patterns that are mostly caused by human activity. “Unlike world leaders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 the summit's organizers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“young people are refusing to let it drop off the plan.”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985877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80160" y="1184870"/>
            <a:ext cx="996158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Each day has a topic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includes food and fashion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looking at how humans harm the environment and how to save the planet. Organizations are leading some on line activities.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Marine Conservation Society is hosting meetings on protecting sea fish. Separately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environmental organization Greenpeace is running a workshop on how to turn worn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clothing into something new and wearable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0177601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8946" y="776080"/>
            <a:ext cx="1034885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summit will finish on 13 November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youth ambassadors(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advise organizations and governments to deal with some problems. Tian Hsu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16­year­old ambassador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wants schools to stop paper waste. Max</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another 16­year­old ambassador wants schools to organize more trips and activities that get students outside to experience the beauty of nature. As part of the summit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hundreds of schools across the country are signing up to the Let's Go Zero activity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aiming to become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carbon-­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zero(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零碳的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by 2030.</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072313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68188" y="976860"/>
            <a:ext cx="10069158" cy="4524315"/>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Carbon-­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zero schools are ones that promise to stop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emitting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carbon in seven areas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including where they get their food and how they use water and recycle their waste. The activity is run by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Ashden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charity working towards climate solutions.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Ashden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hopes that schools will be able to help each other by sharing ideas and methods. It is also calling on the Government to back the promise. Head over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transform­our­world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org where you can find out more.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1067979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5007" y="668502"/>
            <a:ext cx="1018749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writer develops the first sentence in Paragraph 2 mainly by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telling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stories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comparing facts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giving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examples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listing numbers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Max advises schools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recycle and reuse old clothes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prevent students from wasting paper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meetings on saving endangered sea fish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provide more chances for students to enjoy the nature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28399" y="96057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328399" y="305831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419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568154"/>
            <a:ext cx="1043491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emitting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4 is the closest in meaning to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using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sending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cutting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purpose of the passage is mainly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explain the problems with climate change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develop children's ability to solve social problems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introduce the environmental organizations to schools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encourage young people to care more about climate change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43326" y="82072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1186608" y="299377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630744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99451" y="517727"/>
            <a:ext cx="310854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重点句型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37130" y="1763913"/>
            <a:ext cx="957430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...our actions can make a difference and lead to a better future!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我们的行动能起作用，并能引领我们走向一个更好的未来！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(1)make a difference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有影响；起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作用；产生差别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Your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support will certainly make a difference in our cause.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你的支持当然会在我们的事业中发挥重要作用。</a:t>
            </a:r>
            <a:endParaRPr lang="zh-CN" altLang="en-US" dirty="0"/>
          </a:p>
        </p:txBody>
      </p:sp>
    </p:spTree>
    <p:extLst>
      <p:ext uri="{BB962C8B-B14F-4D97-AF65-F5344CB8AC3E}">
        <p14:creationId xmlns:p14="http://schemas.microsoft.com/office/powerpoint/2010/main" val="139928955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80060" y="745425"/>
            <a:ext cx="5502788"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Grammar Focus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语法突破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4" name="Rectangle 3"/>
          <p:cNvSpPr/>
          <p:nvPr/>
        </p:nvSpPr>
        <p:spPr>
          <a:xfrm>
            <a:off x="634702" y="1564876"/>
            <a:ext cx="9122484"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现在进行时：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Present Progressive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定义：表示说话时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瞬间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正在进行的动作，也表示目前或现阶段正在进行的动作。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用法：一些表示位置移动的动词，如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等，常用现在进行时表示将来。</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7898948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274838"/>
            <a:ext cx="6096000" cy="2308324"/>
          </a:xfrm>
          <a:prstGeom prst="rect">
            <a:avLst/>
          </a:prstGeom>
        </p:spPr>
        <p:txBody>
          <a:bodyPr>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be(am/is/are)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标志词：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listen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right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The boy is crying.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3601399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1474" y="1435784"/>
            <a:ext cx="9043594"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现在完成时：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Present Perfect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定义：表示动作已经完成，但对现在造成了影响，或者表示从过去某一时间开始一直延续到现在并还可能持续下去的动作。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用法：表示到现在为止已经发生的动作或状态，句中常有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already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2523107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3488" y="553740"/>
            <a:ext cx="11284772" cy="6001643"/>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表示到现在为止曾经发生或从来没有发生过的动作或状态，句中常有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表示到目前为止某一动作已经发生了若干次，句中常有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twice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...times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表示一段时间以来某一动作或状态一直发生，句中常有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，谓语动词为延续性动词。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＋过去分词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标志词：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already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haven't finished my homework yet.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4357637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5157" y="1435785"/>
            <a:ext cx="9864763"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Passive Voice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定义：表示主语是动作的承受者，即行为动作的对象的一种语态。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＋过去分词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new school was built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classroom is cleaned every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5376844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0714" y="1414268"/>
            <a:ext cx="9194203"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情态动词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情态动词本身有一定的词义，表示说话人的情绪、态度或语气，但不能单独作谓语，只能与其他动词构成谓语。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常见的有：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can(could)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shall(should)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will(would)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0823119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8" y="1435825"/>
            <a:ext cx="1066082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情态动词无人称和数的变化，后接动词原形。否定式是在情态动词后面加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。个别情态动词有过去式形式，可用来表达更加客气、委婉的语气。</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can climb up the trees like a koala.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Lucy could ride a bicycle when she was five years 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mustn't play with fire. It is dangerous.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9892694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9092"/>
            <a:ext cx="463941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0913" y="1510089"/>
            <a:ext cx="1076840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鄂州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The Browns ________(eat) supper in the kitchen.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Some boys ________(swim) in the river now. It's very dangerous.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)Uncle Chen ________(repair) more than five bicycles since last Friday.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The students ________(answer) the questions carefully.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of the most famous Marvel heroic character—Spiderman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________(create) in 1962.</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639412" y="1713613"/>
            <a:ext cx="14360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eating</a:t>
            </a:r>
            <a:endParaRPr lang="zh-CN" altLang="en-US" dirty="0"/>
          </a:p>
        </p:txBody>
      </p:sp>
      <p:sp>
        <p:nvSpPr>
          <p:cNvPr id="5" name="Rectangle 4"/>
          <p:cNvSpPr/>
          <p:nvPr/>
        </p:nvSpPr>
        <p:spPr>
          <a:xfrm>
            <a:off x="2923462" y="2544610"/>
            <a:ext cx="19344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swimming</a:t>
            </a:r>
            <a:endParaRPr lang="zh-CN" altLang="en-US" dirty="0"/>
          </a:p>
        </p:txBody>
      </p:sp>
      <p:sp>
        <p:nvSpPr>
          <p:cNvPr id="7" name="Rectangle 6"/>
          <p:cNvSpPr/>
          <p:nvPr/>
        </p:nvSpPr>
        <p:spPr>
          <a:xfrm>
            <a:off x="3229515" y="2989651"/>
            <a:ext cx="235506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repaired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5357461" y="3951203"/>
            <a:ext cx="19413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answering</a:t>
            </a:r>
            <a:endParaRPr lang="zh-CN" altLang="en-US" dirty="0"/>
          </a:p>
        </p:txBody>
      </p:sp>
      <p:sp>
        <p:nvSpPr>
          <p:cNvPr id="9" name="Rectangle 8"/>
          <p:cNvSpPr/>
          <p:nvPr/>
        </p:nvSpPr>
        <p:spPr>
          <a:xfrm>
            <a:off x="635527" y="5360455"/>
            <a:ext cx="16841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created</a:t>
            </a:r>
            <a:endParaRPr lang="zh-CN" altLang="en-US" dirty="0"/>
          </a:p>
        </p:txBody>
      </p:sp>
    </p:spTree>
    <p:extLst>
      <p:ext uri="{BB962C8B-B14F-4D97-AF65-F5344CB8AC3E}">
        <p14:creationId xmlns:p14="http://schemas.microsoft.com/office/powerpoint/2010/main" val="3760124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701" y="930216"/>
            <a:ext cx="1096204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has the most beautiful blue eyes I have ever ________(see)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)Kate is ________(sit) alone while her kids at a nearby table are chatting happily.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novel is very interesting. My brother________(read) it three times.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is he doing?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________(use) the computer.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226464" y="1186488"/>
            <a:ext cx="7745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seen</a:t>
            </a:r>
            <a:endParaRPr lang="zh-CN" altLang="en-US" dirty="0"/>
          </a:p>
        </p:txBody>
      </p:sp>
      <p:sp>
        <p:nvSpPr>
          <p:cNvPr id="4" name="Rectangle 3"/>
          <p:cNvSpPr/>
          <p:nvPr/>
        </p:nvSpPr>
        <p:spPr>
          <a:xfrm>
            <a:off x="4221029" y="1918008"/>
            <a:ext cx="9529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sitting</a:t>
            </a:r>
            <a:endParaRPr lang="zh-CN" altLang="en-US" dirty="0"/>
          </a:p>
        </p:txBody>
      </p:sp>
      <p:sp>
        <p:nvSpPr>
          <p:cNvPr id="5" name="Rectangle 4"/>
          <p:cNvSpPr/>
          <p:nvPr/>
        </p:nvSpPr>
        <p:spPr>
          <a:xfrm>
            <a:off x="8440195" y="3330872"/>
            <a:ext cx="12498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read</a:t>
            </a:r>
            <a:endParaRPr lang="zh-CN" altLang="en-US" dirty="0"/>
          </a:p>
        </p:txBody>
      </p:sp>
      <p:sp>
        <p:nvSpPr>
          <p:cNvPr id="6" name="Rectangle 5"/>
          <p:cNvSpPr/>
          <p:nvPr/>
        </p:nvSpPr>
        <p:spPr>
          <a:xfrm>
            <a:off x="2101959" y="5521819"/>
            <a:ext cx="11031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 using</a:t>
            </a:r>
            <a:endParaRPr lang="zh-CN" altLang="en-US" dirty="0"/>
          </a:p>
        </p:txBody>
      </p:sp>
    </p:spTree>
    <p:extLst>
      <p:ext uri="{BB962C8B-B14F-4D97-AF65-F5344CB8AC3E}">
        <p14:creationId xmlns:p14="http://schemas.microsoft.com/office/powerpoint/2010/main" val="80646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693" y="711365"/>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0457" y="1284178"/>
            <a:ext cx="1140310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policewoman ________the driver for breaking the traffic rules.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right. He's explaining to her loudly over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punishing  B. was punishing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would punish  D. is punished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)Hurry up! Mr. Brown ________ for us in the meeting room at the moment.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waiting  B. will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wait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waited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810709" y="140164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5992009" y="445681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153801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 Unit 11</Template>
  <TotalTime>569</TotalTime>
  <Words>17097</Words>
  <Application>Microsoft Office PowerPoint</Application>
  <PresentationFormat>Widescreen</PresentationFormat>
  <Paragraphs>1199</Paragraphs>
  <Slides>193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193</vt:i4>
      </vt:variant>
    </vt:vector>
  </HeadingPairs>
  <TitlesOfParts>
    <vt:vector size="203"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43</cp:revision>
  <dcterms:created xsi:type="dcterms:W3CDTF">2021-11-23T06:50:46Z</dcterms:created>
  <dcterms:modified xsi:type="dcterms:W3CDTF">2021-11-24T07:17:00Z</dcterms:modified>
</cp:coreProperties>
</file>