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15" autoAdjust="0"/>
    <p:restoredTop sz="94660"/>
  </p:normalViewPr>
  <p:slideViewPr>
    <p:cSldViewPr snapToGrid="0">
      <p:cViewPr varScale="1">
        <p:scale>
          <a:sx n="89" d="100"/>
          <a:sy n="89" d="100"/>
        </p:scale>
        <p:origin x="120" y="12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标题幻灯片">
    <p:spTree>
      <p:nvGrpSpPr>
        <p:cNvPr id="1" name=""/>
        <p:cNvGrpSpPr/>
        <p:nvPr/>
      </p:nvGrpSpPr>
      <p:grpSpPr>
        <a:xfrm>
          <a:off x="0" y="0"/>
          <a:ext cx="0" cy="0"/>
          <a:chOff x="0" y="0"/>
          <a:chExt cx="0" cy="0"/>
        </a:xfrm>
      </p:grpSpPr>
      <p:sp>
        <p:nvSpPr>
          <p:cNvPr id="4" name="日期占位符 3">
            <a:extLst>
              <a:ext uri="{FF2B5EF4-FFF2-40B4-BE49-F238E27FC236}">
                <a16:creationId xmlns:a16="http://schemas.microsoft.com/office/drawing/2014/main" id="{FFC256B4-9378-4FC9-8499-EEEB8B3FDCFC}"/>
              </a:ext>
            </a:extLst>
          </p:cNvPr>
          <p:cNvSpPr>
            <a:spLocks noGrp="1"/>
          </p:cNvSpPr>
          <p:nvPr>
            <p:ph type="dt" sz="half" idx="10"/>
          </p:nvPr>
        </p:nvSpPr>
        <p:spPr/>
        <p:txBody>
          <a:bodyPr/>
          <a:lstStyle/>
          <a:p>
            <a:fld id="{C93ED7DE-B592-4AC8-9674-5F48C16B72D2}" type="datetimeFigureOut">
              <a:rPr lang="zh-CN" altLang="en-US" smtClean="0"/>
              <a:t>2021/12/8 Wednesday</a:t>
            </a:fld>
            <a:endParaRPr lang="zh-CN" altLang="en-US"/>
          </a:p>
        </p:txBody>
      </p:sp>
      <p:sp>
        <p:nvSpPr>
          <p:cNvPr id="5" name="页脚占位符 4">
            <a:extLst>
              <a:ext uri="{FF2B5EF4-FFF2-40B4-BE49-F238E27FC236}">
                <a16:creationId xmlns:a16="http://schemas.microsoft.com/office/drawing/2014/main" id="{E574CFCD-A736-4300-9F26-2F2DFD0237B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E8022E72-08EE-4D4E-B771-AEB4C1EA1DC4}"/>
              </a:ext>
            </a:extLst>
          </p:cNvPr>
          <p:cNvSpPr>
            <a:spLocks noGrp="1"/>
          </p:cNvSpPr>
          <p:nvPr>
            <p:ph type="sldNum" sz="quarter" idx="12"/>
          </p:nvPr>
        </p:nvSpPr>
        <p:spPr/>
        <p:txBody>
          <a:bodyPr/>
          <a:lstStyle/>
          <a:p>
            <a:fld id="{7D664D5B-1625-4EC1-89E9-F15D77DD5EBF}" type="slidenum">
              <a:rPr lang="zh-CN" altLang="en-US" smtClean="0"/>
              <a:t>‹#›</a:t>
            </a:fld>
            <a:endParaRPr lang="zh-CN" altLang="en-US"/>
          </a:p>
        </p:txBody>
      </p:sp>
    </p:spTree>
    <p:extLst>
      <p:ext uri="{BB962C8B-B14F-4D97-AF65-F5344CB8AC3E}">
        <p14:creationId xmlns:p14="http://schemas.microsoft.com/office/powerpoint/2010/main" val="22819263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D506B03-E3B0-4AE4-A40B-8BA110F80A9F}"/>
              </a:ext>
            </a:extLst>
          </p:cNvPr>
          <p:cNvSpPr>
            <a:spLocks noGrp="1"/>
          </p:cNvSpPr>
          <p:nvPr>
            <p:ph type="title"/>
          </p:nvPr>
        </p:nvSpPr>
        <p:spPr>
          <a:xfrm>
            <a:off x="838200" y="365125"/>
            <a:ext cx="10515600" cy="1325563"/>
          </a:xfrm>
          <a:prstGeom prst="rect">
            <a:avLst/>
          </a:prstGeom>
        </p:spPr>
        <p:txBody>
          <a:bodyPr/>
          <a:lstStyle/>
          <a:p>
            <a:r>
              <a:rPr lang="en-US" altLang="zh-CN" smtClean="0"/>
              <a:t>Click to edit Master title style</a:t>
            </a:r>
            <a:endParaRPr lang="zh-CN" altLang="en-US"/>
          </a:p>
        </p:txBody>
      </p:sp>
      <p:sp>
        <p:nvSpPr>
          <p:cNvPr id="3" name="竖排文字占位符 2">
            <a:extLst>
              <a:ext uri="{FF2B5EF4-FFF2-40B4-BE49-F238E27FC236}">
                <a16:creationId xmlns:a16="http://schemas.microsoft.com/office/drawing/2014/main" id="{5A918795-58DE-425F-AE22-A2F596BBB06B}"/>
              </a:ext>
            </a:extLst>
          </p:cNvPr>
          <p:cNvSpPr>
            <a:spLocks noGrp="1"/>
          </p:cNvSpPr>
          <p:nvPr>
            <p:ph type="body" orient="vert" idx="1"/>
          </p:nvPr>
        </p:nvSpPr>
        <p:spPr>
          <a:xfrm>
            <a:off x="838200" y="1825625"/>
            <a:ext cx="10515600" cy="4351338"/>
          </a:xfrm>
          <a:prstGeom prst="rect">
            <a:avLst/>
          </a:prstGeom>
        </p:spPr>
        <p:txBody>
          <a:bodyPr vert="eaVert"/>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日期占位符 3">
            <a:extLst>
              <a:ext uri="{FF2B5EF4-FFF2-40B4-BE49-F238E27FC236}">
                <a16:creationId xmlns:a16="http://schemas.microsoft.com/office/drawing/2014/main" id="{FF2A1B81-C530-4C56-B154-D00E422D684F}"/>
              </a:ext>
            </a:extLst>
          </p:cNvPr>
          <p:cNvSpPr>
            <a:spLocks noGrp="1"/>
          </p:cNvSpPr>
          <p:nvPr>
            <p:ph type="dt" sz="half" idx="10"/>
          </p:nvPr>
        </p:nvSpPr>
        <p:spPr/>
        <p:txBody>
          <a:bodyPr/>
          <a:lstStyle/>
          <a:p>
            <a:fld id="{C93ED7DE-B592-4AC8-9674-5F48C16B72D2}" type="datetimeFigureOut">
              <a:rPr lang="zh-CN" altLang="en-US" smtClean="0"/>
              <a:t>2021/12/8 Wednesday</a:t>
            </a:fld>
            <a:endParaRPr lang="zh-CN" altLang="en-US"/>
          </a:p>
        </p:txBody>
      </p:sp>
      <p:sp>
        <p:nvSpPr>
          <p:cNvPr id="5" name="页脚占位符 4">
            <a:extLst>
              <a:ext uri="{FF2B5EF4-FFF2-40B4-BE49-F238E27FC236}">
                <a16:creationId xmlns:a16="http://schemas.microsoft.com/office/drawing/2014/main" id="{25BCBEA0-2A65-41C7-9DC9-BBC259106E8D}"/>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29715C66-5980-44D4-99A8-D3F94E9C7141}"/>
              </a:ext>
            </a:extLst>
          </p:cNvPr>
          <p:cNvSpPr>
            <a:spLocks noGrp="1"/>
          </p:cNvSpPr>
          <p:nvPr>
            <p:ph type="sldNum" sz="quarter" idx="12"/>
          </p:nvPr>
        </p:nvSpPr>
        <p:spPr/>
        <p:txBody>
          <a:bodyPr/>
          <a:lstStyle/>
          <a:p>
            <a:fld id="{7D664D5B-1625-4EC1-89E9-F15D77DD5EBF}" type="slidenum">
              <a:rPr lang="zh-CN" altLang="en-US" smtClean="0"/>
              <a:t>‹#›</a:t>
            </a:fld>
            <a:endParaRPr lang="zh-CN" altLang="en-US"/>
          </a:p>
        </p:txBody>
      </p:sp>
    </p:spTree>
    <p:extLst>
      <p:ext uri="{BB962C8B-B14F-4D97-AF65-F5344CB8AC3E}">
        <p14:creationId xmlns:p14="http://schemas.microsoft.com/office/powerpoint/2010/main" val="8285072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CD1EC73C-1EE3-4524-B27E-6E5EAEC7B19C}"/>
              </a:ext>
            </a:extLst>
          </p:cNvPr>
          <p:cNvSpPr>
            <a:spLocks noGrp="1"/>
          </p:cNvSpPr>
          <p:nvPr>
            <p:ph type="title" orient="vert"/>
          </p:nvPr>
        </p:nvSpPr>
        <p:spPr>
          <a:xfrm>
            <a:off x="8724900" y="365125"/>
            <a:ext cx="2628900" cy="5811838"/>
          </a:xfrm>
          <a:prstGeom prst="rect">
            <a:avLst/>
          </a:prstGeom>
        </p:spPr>
        <p:txBody>
          <a:bodyPr vert="eaVert"/>
          <a:lstStyle/>
          <a:p>
            <a:r>
              <a:rPr lang="en-US" altLang="zh-CN" smtClean="0"/>
              <a:t>Click to edit Master title style</a:t>
            </a:r>
            <a:endParaRPr lang="zh-CN" altLang="en-US"/>
          </a:p>
        </p:txBody>
      </p:sp>
      <p:sp>
        <p:nvSpPr>
          <p:cNvPr id="3" name="竖排文字占位符 2">
            <a:extLst>
              <a:ext uri="{FF2B5EF4-FFF2-40B4-BE49-F238E27FC236}">
                <a16:creationId xmlns:a16="http://schemas.microsoft.com/office/drawing/2014/main" id="{F9CC9C31-6FCD-4160-A217-55C793BE2C85}"/>
              </a:ext>
            </a:extLst>
          </p:cNvPr>
          <p:cNvSpPr>
            <a:spLocks noGrp="1"/>
          </p:cNvSpPr>
          <p:nvPr>
            <p:ph type="body" orient="vert" idx="1"/>
          </p:nvPr>
        </p:nvSpPr>
        <p:spPr>
          <a:xfrm>
            <a:off x="838200" y="365125"/>
            <a:ext cx="7734300" cy="5811838"/>
          </a:xfrm>
          <a:prstGeom prst="rect">
            <a:avLst/>
          </a:prstGeom>
        </p:spPr>
        <p:txBody>
          <a:bodyPr vert="eaVert"/>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日期占位符 3">
            <a:extLst>
              <a:ext uri="{FF2B5EF4-FFF2-40B4-BE49-F238E27FC236}">
                <a16:creationId xmlns:a16="http://schemas.microsoft.com/office/drawing/2014/main" id="{4EFF71A8-BC68-4F64-87A9-A418ED78623A}"/>
              </a:ext>
            </a:extLst>
          </p:cNvPr>
          <p:cNvSpPr>
            <a:spLocks noGrp="1"/>
          </p:cNvSpPr>
          <p:nvPr>
            <p:ph type="dt" sz="half" idx="10"/>
          </p:nvPr>
        </p:nvSpPr>
        <p:spPr/>
        <p:txBody>
          <a:bodyPr/>
          <a:lstStyle/>
          <a:p>
            <a:fld id="{C93ED7DE-B592-4AC8-9674-5F48C16B72D2}" type="datetimeFigureOut">
              <a:rPr lang="zh-CN" altLang="en-US" smtClean="0"/>
              <a:t>2021/12/8 Wednesday</a:t>
            </a:fld>
            <a:endParaRPr lang="zh-CN" altLang="en-US"/>
          </a:p>
        </p:txBody>
      </p:sp>
      <p:sp>
        <p:nvSpPr>
          <p:cNvPr id="5" name="页脚占位符 4">
            <a:extLst>
              <a:ext uri="{FF2B5EF4-FFF2-40B4-BE49-F238E27FC236}">
                <a16:creationId xmlns:a16="http://schemas.microsoft.com/office/drawing/2014/main" id="{57D6018F-431A-41E5-B1B5-85079D7D942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9359F199-611A-44B9-9E6A-FE1E68B10092}"/>
              </a:ext>
            </a:extLst>
          </p:cNvPr>
          <p:cNvSpPr>
            <a:spLocks noGrp="1"/>
          </p:cNvSpPr>
          <p:nvPr>
            <p:ph type="sldNum" sz="quarter" idx="12"/>
          </p:nvPr>
        </p:nvSpPr>
        <p:spPr/>
        <p:txBody>
          <a:bodyPr/>
          <a:lstStyle/>
          <a:p>
            <a:fld id="{7D664D5B-1625-4EC1-89E9-F15D77DD5EBF}" type="slidenum">
              <a:rPr lang="zh-CN" altLang="en-US" smtClean="0"/>
              <a:t>‹#›</a:t>
            </a:fld>
            <a:endParaRPr lang="zh-CN" altLang="en-US"/>
          </a:p>
        </p:txBody>
      </p:sp>
    </p:spTree>
    <p:extLst>
      <p:ext uri="{BB962C8B-B14F-4D97-AF65-F5344CB8AC3E}">
        <p14:creationId xmlns:p14="http://schemas.microsoft.com/office/powerpoint/2010/main" val="12954399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C93ED7DE-B592-4AC8-9674-5F48C16B72D2}" type="datetimeFigureOut">
              <a:rPr lang="zh-CN" altLang="en-US" smtClean="0"/>
              <a:t>2021/12/8 Wednesday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D664D5B-1625-4EC1-89E9-F15D77DD5EBF}" type="slidenum">
              <a:rPr lang="zh-CN" altLang="en-US" smtClean="0"/>
              <a:t>‹#›</a:t>
            </a:fld>
            <a:endParaRPr lang="zh-CN" altLang="en-US"/>
          </a:p>
        </p:txBody>
      </p:sp>
    </p:spTree>
    <p:extLst>
      <p:ext uri="{BB962C8B-B14F-4D97-AF65-F5344CB8AC3E}">
        <p14:creationId xmlns:p14="http://schemas.microsoft.com/office/powerpoint/2010/main" val="36331014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C93ED7DE-B592-4AC8-9674-5F48C16B72D2}" type="datetimeFigureOut">
              <a:rPr lang="zh-CN" altLang="en-US" smtClean="0"/>
              <a:t>2021/12/8 Wednesday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D664D5B-1625-4EC1-89E9-F15D77DD5EBF}" type="slidenum">
              <a:rPr lang="zh-CN" altLang="en-US" smtClean="0"/>
              <a:t>‹#›</a:t>
            </a:fld>
            <a:endParaRPr lang="zh-CN" altLang="en-US"/>
          </a:p>
        </p:txBody>
      </p:sp>
    </p:spTree>
    <p:extLst>
      <p:ext uri="{BB962C8B-B14F-4D97-AF65-F5344CB8AC3E}">
        <p14:creationId xmlns:p14="http://schemas.microsoft.com/office/powerpoint/2010/main" val="17949759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2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C93ED7DE-B592-4AC8-9674-5F48C16B72D2}" type="datetimeFigureOut">
              <a:rPr lang="zh-CN" altLang="en-US" smtClean="0"/>
              <a:t>2021/12/8 Wednesday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D664D5B-1625-4EC1-89E9-F15D77DD5EBF}" type="slidenum">
              <a:rPr lang="zh-CN" altLang="en-US" smtClean="0"/>
              <a:t>‹#›</a:t>
            </a:fld>
            <a:endParaRPr lang="zh-CN" altLang="en-US"/>
          </a:p>
        </p:txBody>
      </p:sp>
    </p:spTree>
    <p:extLst>
      <p:ext uri="{BB962C8B-B14F-4D97-AF65-F5344CB8AC3E}">
        <p14:creationId xmlns:p14="http://schemas.microsoft.com/office/powerpoint/2010/main" val="6715970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3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C93ED7DE-B592-4AC8-9674-5F48C16B72D2}" type="datetimeFigureOut">
              <a:rPr lang="zh-CN" altLang="en-US" smtClean="0"/>
              <a:t>2021/12/8 Wednesday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D664D5B-1625-4EC1-89E9-F15D77DD5EBF}" type="slidenum">
              <a:rPr lang="zh-CN" altLang="en-US" smtClean="0"/>
              <a:t>‹#›</a:t>
            </a:fld>
            <a:endParaRPr lang="zh-CN" altLang="en-US"/>
          </a:p>
        </p:txBody>
      </p:sp>
    </p:spTree>
    <p:extLst>
      <p:ext uri="{BB962C8B-B14F-4D97-AF65-F5344CB8AC3E}">
        <p14:creationId xmlns:p14="http://schemas.microsoft.com/office/powerpoint/2010/main" val="272207632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4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C93ED7DE-B592-4AC8-9674-5F48C16B72D2}" type="datetimeFigureOut">
              <a:rPr lang="zh-CN" altLang="en-US" smtClean="0"/>
              <a:t>2021/12/8 Wednesday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D664D5B-1625-4EC1-89E9-F15D77DD5EBF}" type="slidenum">
              <a:rPr lang="zh-CN" altLang="en-US" smtClean="0"/>
              <a:t>‹#›</a:t>
            </a:fld>
            <a:endParaRPr lang="zh-CN" altLang="en-US"/>
          </a:p>
        </p:txBody>
      </p:sp>
    </p:spTree>
    <p:extLst>
      <p:ext uri="{BB962C8B-B14F-4D97-AF65-F5344CB8AC3E}">
        <p14:creationId xmlns:p14="http://schemas.microsoft.com/office/powerpoint/2010/main" val="56672480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5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C93ED7DE-B592-4AC8-9674-5F48C16B72D2}" type="datetimeFigureOut">
              <a:rPr lang="zh-CN" altLang="en-US" smtClean="0"/>
              <a:t>2021/12/8 Wednesday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D664D5B-1625-4EC1-89E9-F15D77DD5EBF}" type="slidenum">
              <a:rPr lang="zh-CN" altLang="en-US" smtClean="0"/>
              <a:t>‹#›</a:t>
            </a:fld>
            <a:endParaRPr lang="zh-CN" altLang="en-US"/>
          </a:p>
        </p:txBody>
      </p:sp>
    </p:spTree>
    <p:extLst>
      <p:ext uri="{BB962C8B-B14F-4D97-AF65-F5344CB8AC3E}">
        <p14:creationId xmlns:p14="http://schemas.microsoft.com/office/powerpoint/2010/main" val="360351123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6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C93ED7DE-B592-4AC8-9674-5F48C16B72D2}" type="datetimeFigureOut">
              <a:rPr lang="zh-CN" altLang="en-US" smtClean="0"/>
              <a:t>2021/12/8 Wednesday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D664D5B-1625-4EC1-89E9-F15D77DD5EBF}" type="slidenum">
              <a:rPr lang="zh-CN" altLang="en-US" smtClean="0"/>
              <a:t>‹#›</a:t>
            </a:fld>
            <a:endParaRPr lang="zh-CN" altLang="en-US"/>
          </a:p>
        </p:txBody>
      </p:sp>
    </p:spTree>
    <p:extLst>
      <p:ext uri="{BB962C8B-B14F-4D97-AF65-F5344CB8AC3E}">
        <p14:creationId xmlns:p14="http://schemas.microsoft.com/office/powerpoint/2010/main" val="197677688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7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C93ED7DE-B592-4AC8-9674-5F48C16B72D2}" type="datetimeFigureOut">
              <a:rPr lang="zh-CN" altLang="en-US" smtClean="0"/>
              <a:t>2021/12/8 Wednesday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D664D5B-1625-4EC1-89E9-F15D77DD5EBF}" type="slidenum">
              <a:rPr lang="zh-CN" altLang="en-US" smtClean="0"/>
              <a:t>‹#›</a:t>
            </a:fld>
            <a:endParaRPr lang="zh-CN" altLang="en-US"/>
          </a:p>
        </p:txBody>
      </p:sp>
    </p:spTree>
    <p:extLst>
      <p:ext uri="{BB962C8B-B14F-4D97-AF65-F5344CB8AC3E}">
        <p14:creationId xmlns:p14="http://schemas.microsoft.com/office/powerpoint/2010/main" val="3357572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标题和内容">
    <p:spTree>
      <p:nvGrpSpPr>
        <p:cNvPr id="1" name=""/>
        <p:cNvGrpSpPr/>
        <p:nvPr/>
      </p:nvGrpSpPr>
      <p:grpSpPr>
        <a:xfrm>
          <a:off x="0" y="0"/>
          <a:ext cx="0" cy="0"/>
          <a:chOff x="0" y="0"/>
          <a:chExt cx="0" cy="0"/>
        </a:xfrm>
      </p:grpSpPr>
      <p:sp>
        <p:nvSpPr>
          <p:cNvPr id="4" name="日期占位符 3">
            <a:extLst>
              <a:ext uri="{FF2B5EF4-FFF2-40B4-BE49-F238E27FC236}">
                <a16:creationId xmlns:a16="http://schemas.microsoft.com/office/drawing/2014/main" id="{C472630C-E46B-4112-A7C5-E14519A91A94}"/>
              </a:ext>
            </a:extLst>
          </p:cNvPr>
          <p:cNvSpPr>
            <a:spLocks noGrp="1"/>
          </p:cNvSpPr>
          <p:nvPr>
            <p:ph type="dt" sz="half" idx="10"/>
          </p:nvPr>
        </p:nvSpPr>
        <p:spPr/>
        <p:txBody>
          <a:bodyPr/>
          <a:lstStyle/>
          <a:p>
            <a:fld id="{C93ED7DE-B592-4AC8-9674-5F48C16B72D2}" type="datetimeFigureOut">
              <a:rPr lang="zh-CN" altLang="en-US" smtClean="0"/>
              <a:t>2021/12/8 Wednesday</a:t>
            </a:fld>
            <a:endParaRPr lang="zh-CN" altLang="en-US"/>
          </a:p>
        </p:txBody>
      </p:sp>
      <p:sp>
        <p:nvSpPr>
          <p:cNvPr id="5" name="页脚占位符 4">
            <a:extLst>
              <a:ext uri="{FF2B5EF4-FFF2-40B4-BE49-F238E27FC236}">
                <a16:creationId xmlns:a16="http://schemas.microsoft.com/office/drawing/2014/main" id="{D8F5AB2A-19EC-45C4-A31D-D208A6E2014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EAACB693-FB3F-4203-BD15-2FB759434FFA}"/>
              </a:ext>
            </a:extLst>
          </p:cNvPr>
          <p:cNvSpPr>
            <a:spLocks noGrp="1"/>
          </p:cNvSpPr>
          <p:nvPr>
            <p:ph type="sldNum" sz="quarter" idx="12"/>
          </p:nvPr>
        </p:nvSpPr>
        <p:spPr/>
        <p:txBody>
          <a:bodyPr/>
          <a:lstStyle/>
          <a:p>
            <a:fld id="{7D664D5B-1625-4EC1-89E9-F15D77DD5EBF}" type="slidenum">
              <a:rPr lang="zh-CN" altLang="en-US" smtClean="0"/>
              <a:t>‹#›</a:t>
            </a:fld>
            <a:endParaRPr lang="zh-CN" altLang="en-US"/>
          </a:p>
        </p:txBody>
      </p:sp>
    </p:spTree>
    <p:extLst>
      <p:ext uri="{BB962C8B-B14F-4D97-AF65-F5344CB8AC3E}">
        <p14:creationId xmlns:p14="http://schemas.microsoft.com/office/powerpoint/2010/main" val="412918409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8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C93ED7DE-B592-4AC8-9674-5F48C16B72D2}" type="datetimeFigureOut">
              <a:rPr lang="zh-CN" altLang="en-US" smtClean="0"/>
              <a:t>2021/12/8 Wednesday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D664D5B-1625-4EC1-89E9-F15D77DD5EBF}" type="slidenum">
              <a:rPr lang="zh-CN" altLang="en-US" smtClean="0"/>
              <a:t>‹#›</a:t>
            </a:fld>
            <a:endParaRPr lang="zh-CN" altLang="en-US"/>
          </a:p>
        </p:txBody>
      </p:sp>
    </p:spTree>
    <p:extLst>
      <p:ext uri="{BB962C8B-B14F-4D97-AF65-F5344CB8AC3E}">
        <p14:creationId xmlns:p14="http://schemas.microsoft.com/office/powerpoint/2010/main" val="382441642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9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C93ED7DE-B592-4AC8-9674-5F48C16B72D2}" type="datetimeFigureOut">
              <a:rPr lang="zh-CN" altLang="en-US" smtClean="0"/>
              <a:t>2021/12/8 Wednesday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D664D5B-1625-4EC1-89E9-F15D77DD5EBF}" type="slidenum">
              <a:rPr lang="zh-CN" altLang="en-US" smtClean="0"/>
              <a:t>‹#›</a:t>
            </a:fld>
            <a:endParaRPr lang="zh-CN" altLang="en-US"/>
          </a:p>
        </p:txBody>
      </p:sp>
    </p:spTree>
    <p:extLst>
      <p:ext uri="{BB962C8B-B14F-4D97-AF65-F5344CB8AC3E}">
        <p14:creationId xmlns:p14="http://schemas.microsoft.com/office/powerpoint/2010/main" val="25164081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9254792-73F7-451E-9011-CCBF31E8F671}"/>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en-US" altLang="zh-CN" smtClean="0"/>
              <a:t>Click to edit Master title style</a:t>
            </a:r>
            <a:endParaRPr lang="zh-CN" altLang="en-US"/>
          </a:p>
        </p:txBody>
      </p:sp>
      <p:sp>
        <p:nvSpPr>
          <p:cNvPr id="3" name="文本占位符 2">
            <a:extLst>
              <a:ext uri="{FF2B5EF4-FFF2-40B4-BE49-F238E27FC236}">
                <a16:creationId xmlns:a16="http://schemas.microsoft.com/office/drawing/2014/main" id="{15CAA316-6A5C-4366-B4A0-8F89D89C0C06}"/>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ltLang="zh-CN" smtClean="0"/>
              <a:t>Edit Master text styles</a:t>
            </a:r>
          </a:p>
        </p:txBody>
      </p:sp>
      <p:sp>
        <p:nvSpPr>
          <p:cNvPr id="4" name="日期占位符 3">
            <a:extLst>
              <a:ext uri="{FF2B5EF4-FFF2-40B4-BE49-F238E27FC236}">
                <a16:creationId xmlns:a16="http://schemas.microsoft.com/office/drawing/2014/main" id="{58C7CE38-BA70-4B37-958D-297FAF52B6D0}"/>
              </a:ext>
            </a:extLst>
          </p:cNvPr>
          <p:cNvSpPr>
            <a:spLocks noGrp="1"/>
          </p:cNvSpPr>
          <p:nvPr>
            <p:ph type="dt" sz="half" idx="10"/>
          </p:nvPr>
        </p:nvSpPr>
        <p:spPr/>
        <p:txBody>
          <a:bodyPr/>
          <a:lstStyle/>
          <a:p>
            <a:fld id="{C93ED7DE-B592-4AC8-9674-5F48C16B72D2}" type="datetimeFigureOut">
              <a:rPr lang="zh-CN" altLang="en-US" smtClean="0"/>
              <a:t>2021/12/8 Wednesday</a:t>
            </a:fld>
            <a:endParaRPr lang="zh-CN" altLang="en-US"/>
          </a:p>
        </p:txBody>
      </p:sp>
      <p:sp>
        <p:nvSpPr>
          <p:cNvPr id="5" name="页脚占位符 4">
            <a:extLst>
              <a:ext uri="{FF2B5EF4-FFF2-40B4-BE49-F238E27FC236}">
                <a16:creationId xmlns:a16="http://schemas.microsoft.com/office/drawing/2014/main" id="{6FB2070F-B7EA-4A4B-98B6-93C583C66A5C}"/>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87B68502-07E7-482E-9DB9-59F00D4B475B}"/>
              </a:ext>
            </a:extLst>
          </p:cNvPr>
          <p:cNvSpPr>
            <a:spLocks noGrp="1"/>
          </p:cNvSpPr>
          <p:nvPr>
            <p:ph type="sldNum" sz="quarter" idx="12"/>
          </p:nvPr>
        </p:nvSpPr>
        <p:spPr/>
        <p:txBody>
          <a:bodyPr/>
          <a:lstStyle/>
          <a:p>
            <a:fld id="{7D664D5B-1625-4EC1-89E9-F15D77DD5EBF}" type="slidenum">
              <a:rPr lang="zh-CN" altLang="en-US" smtClean="0"/>
              <a:t>‹#›</a:t>
            </a:fld>
            <a:endParaRPr lang="zh-CN" altLang="en-US"/>
          </a:p>
        </p:txBody>
      </p:sp>
    </p:spTree>
    <p:extLst>
      <p:ext uri="{BB962C8B-B14F-4D97-AF65-F5344CB8AC3E}">
        <p14:creationId xmlns:p14="http://schemas.microsoft.com/office/powerpoint/2010/main" val="33182024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72A4572-680B-4344-B050-789897DBA683}"/>
              </a:ext>
            </a:extLst>
          </p:cNvPr>
          <p:cNvSpPr>
            <a:spLocks noGrp="1"/>
          </p:cNvSpPr>
          <p:nvPr>
            <p:ph type="title"/>
          </p:nvPr>
        </p:nvSpPr>
        <p:spPr>
          <a:xfrm>
            <a:off x="838200" y="365125"/>
            <a:ext cx="10515600" cy="1325563"/>
          </a:xfrm>
          <a:prstGeom prst="rect">
            <a:avLst/>
          </a:prstGeom>
        </p:spPr>
        <p:txBody>
          <a:bodyPr/>
          <a:lstStyle/>
          <a:p>
            <a:r>
              <a:rPr lang="en-US" altLang="zh-CN" smtClean="0"/>
              <a:t>Click to edit Master title style</a:t>
            </a:r>
            <a:endParaRPr lang="zh-CN" altLang="en-US"/>
          </a:p>
        </p:txBody>
      </p:sp>
      <p:sp>
        <p:nvSpPr>
          <p:cNvPr id="3" name="内容占位符 2">
            <a:extLst>
              <a:ext uri="{FF2B5EF4-FFF2-40B4-BE49-F238E27FC236}">
                <a16:creationId xmlns:a16="http://schemas.microsoft.com/office/drawing/2014/main" id="{1ECCE60E-205C-4A41-A25C-F796CF2B75B5}"/>
              </a:ext>
            </a:extLst>
          </p:cNvPr>
          <p:cNvSpPr>
            <a:spLocks noGrp="1"/>
          </p:cNvSpPr>
          <p:nvPr>
            <p:ph sz="half" idx="1"/>
          </p:nvPr>
        </p:nvSpPr>
        <p:spPr>
          <a:xfrm>
            <a:off x="838200" y="1825625"/>
            <a:ext cx="5181600" cy="4351338"/>
          </a:xfrm>
          <a:prstGeom prst="rect">
            <a:avLst/>
          </a:prstGeom>
        </p:spPr>
        <p:txBody>
          <a:bodyPr/>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内容占位符 3">
            <a:extLst>
              <a:ext uri="{FF2B5EF4-FFF2-40B4-BE49-F238E27FC236}">
                <a16:creationId xmlns:a16="http://schemas.microsoft.com/office/drawing/2014/main" id="{FFA00F5B-2585-49F5-B915-B0EAF9FFEFD5}"/>
              </a:ext>
            </a:extLst>
          </p:cNvPr>
          <p:cNvSpPr>
            <a:spLocks noGrp="1"/>
          </p:cNvSpPr>
          <p:nvPr>
            <p:ph sz="half" idx="2"/>
          </p:nvPr>
        </p:nvSpPr>
        <p:spPr>
          <a:xfrm>
            <a:off x="6172200" y="1825625"/>
            <a:ext cx="5181600" cy="4351338"/>
          </a:xfrm>
          <a:prstGeom prst="rect">
            <a:avLst/>
          </a:prstGeom>
        </p:spPr>
        <p:txBody>
          <a:bodyPr/>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日期占位符 4">
            <a:extLst>
              <a:ext uri="{FF2B5EF4-FFF2-40B4-BE49-F238E27FC236}">
                <a16:creationId xmlns:a16="http://schemas.microsoft.com/office/drawing/2014/main" id="{E0D81C70-9AF9-4C68-ACB4-F5EA211601CF}"/>
              </a:ext>
            </a:extLst>
          </p:cNvPr>
          <p:cNvSpPr>
            <a:spLocks noGrp="1"/>
          </p:cNvSpPr>
          <p:nvPr>
            <p:ph type="dt" sz="half" idx="10"/>
          </p:nvPr>
        </p:nvSpPr>
        <p:spPr/>
        <p:txBody>
          <a:bodyPr/>
          <a:lstStyle/>
          <a:p>
            <a:fld id="{C93ED7DE-B592-4AC8-9674-5F48C16B72D2}" type="datetimeFigureOut">
              <a:rPr lang="zh-CN" altLang="en-US" smtClean="0"/>
              <a:t>2021/12/8 Wednesday</a:t>
            </a:fld>
            <a:endParaRPr lang="zh-CN" altLang="en-US"/>
          </a:p>
        </p:txBody>
      </p:sp>
      <p:sp>
        <p:nvSpPr>
          <p:cNvPr id="6" name="页脚占位符 5">
            <a:extLst>
              <a:ext uri="{FF2B5EF4-FFF2-40B4-BE49-F238E27FC236}">
                <a16:creationId xmlns:a16="http://schemas.microsoft.com/office/drawing/2014/main" id="{707E235C-BFBF-4D84-B5BC-7A26E2723285}"/>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63FCBB72-C0EC-43C9-8445-1CB98E90DA14}"/>
              </a:ext>
            </a:extLst>
          </p:cNvPr>
          <p:cNvSpPr>
            <a:spLocks noGrp="1"/>
          </p:cNvSpPr>
          <p:nvPr>
            <p:ph type="sldNum" sz="quarter" idx="12"/>
          </p:nvPr>
        </p:nvSpPr>
        <p:spPr/>
        <p:txBody>
          <a:bodyPr/>
          <a:lstStyle/>
          <a:p>
            <a:fld id="{7D664D5B-1625-4EC1-89E9-F15D77DD5EBF}" type="slidenum">
              <a:rPr lang="zh-CN" altLang="en-US" smtClean="0"/>
              <a:t>‹#›</a:t>
            </a:fld>
            <a:endParaRPr lang="zh-CN" altLang="en-US"/>
          </a:p>
        </p:txBody>
      </p:sp>
    </p:spTree>
    <p:extLst>
      <p:ext uri="{BB962C8B-B14F-4D97-AF65-F5344CB8AC3E}">
        <p14:creationId xmlns:p14="http://schemas.microsoft.com/office/powerpoint/2010/main" val="23029992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4A85097-4E31-4659-9E00-FCAB6B02DC84}"/>
              </a:ext>
            </a:extLst>
          </p:cNvPr>
          <p:cNvSpPr>
            <a:spLocks noGrp="1"/>
          </p:cNvSpPr>
          <p:nvPr>
            <p:ph type="title"/>
          </p:nvPr>
        </p:nvSpPr>
        <p:spPr>
          <a:xfrm>
            <a:off x="839788" y="365125"/>
            <a:ext cx="10515600" cy="1325563"/>
          </a:xfrm>
          <a:prstGeom prst="rect">
            <a:avLst/>
          </a:prstGeom>
        </p:spPr>
        <p:txBody>
          <a:bodyPr/>
          <a:lstStyle/>
          <a:p>
            <a:r>
              <a:rPr lang="en-US" altLang="zh-CN" smtClean="0"/>
              <a:t>Click to edit Master title style</a:t>
            </a:r>
            <a:endParaRPr lang="zh-CN" altLang="en-US"/>
          </a:p>
        </p:txBody>
      </p:sp>
      <p:sp>
        <p:nvSpPr>
          <p:cNvPr id="3" name="文本占位符 2">
            <a:extLst>
              <a:ext uri="{FF2B5EF4-FFF2-40B4-BE49-F238E27FC236}">
                <a16:creationId xmlns:a16="http://schemas.microsoft.com/office/drawing/2014/main" id="{4B6122FD-B497-4C44-A374-5CF8A8F717F4}"/>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Edit Master text styles</a:t>
            </a:r>
          </a:p>
        </p:txBody>
      </p:sp>
      <p:sp>
        <p:nvSpPr>
          <p:cNvPr id="4" name="内容占位符 3">
            <a:extLst>
              <a:ext uri="{FF2B5EF4-FFF2-40B4-BE49-F238E27FC236}">
                <a16:creationId xmlns:a16="http://schemas.microsoft.com/office/drawing/2014/main" id="{9371E2F4-163D-4838-9531-11DA6C32613F}"/>
              </a:ext>
            </a:extLst>
          </p:cNvPr>
          <p:cNvSpPr>
            <a:spLocks noGrp="1"/>
          </p:cNvSpPr>
          <p:nvPr>
            <p:ph sz="half" idx="2"/>
          </p:nvPr>
        </p:nvSpPr>
        <p:spPr>
          <a:xfrm>
            <a:off x="839788" y="2505075"/>
            <a:ext cx="5157787" cy="3684588"/>
          </a:xfrm>
          <a:prstGeom prst="rect">
            <a:avLst/>
          </a:prstGeom>
        </p:spPr>
        <p:txBody>
          <a:bodyPr/>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文本占位符 4">
            <a:extLst>
              <a:ext uri="{FF2B5EF4-FFF2-40B4-BE49-F238E27FC236}">
                <a16:creationId xmlns:a16="http://schemas.microsoft.com/office/drawing/2014/main" id="{C873D1A1-3AEE-4270-BC01-C0CEB2D02F40}"/>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Edit Master text styles</a:t>
            </a:r>
          </a:p>
        </p:txBody>
      </p:sp>
      <p:sp>
        <p:nvSpPr>
          <p:cNvPr id="6" name="内容占位符 5">
            <a:extLst>
              <a:ext uri="{FF2B5EF4-FFF2-40B4-BE49-F238E27FC236}">
                <a16:creationId xmlns:a16="http://schemas.microsoft.com/office/drawing/2014/main" id="{52EEA1B2-8C46-4454-A407-063F841ADFD4}"/>
              </a:ext>
            </a:extLst>
          </p:cNvPr>
          <p:cNvSpPr>
            <a:spLocks noGrp="1"/>
          </p:cNvSpPr>
          <p:nvPr>
            <p:ph sz="quarter" idx="4"/>
          </p:nvPr>
        </p:nvSpPr>
        <p:spPr>
          <a:xfrm>
            <a:off x="6172200" y="2505075"/>
            <a:ext cx="5183188" cy="3684588"/>
          </a:xfrm>
          <a:prstGeom prst="rect">
            <a:avLst/>
          </a:prstGeom>
        </p:spPr>
        <p:txBody>
          <a:bodyPr/>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7" name="日期占位符 6">
            <a:extLst>
              <a:ext uri="{FF2B5EF4-FFF2-40B4-BE49-F238E27FC236}">
                <a16:creationId xmlns:a16="http://schemas.microsoft.com/office/drawing/2014/main" id="{724C31D2-9334-40B4-B5CA-05B6C68A9440}"/>
              </a:ext>
            </a:extLst>
          </p:cNvPr>
          <p:cNvSpPr>
            <a:spLocks noGrp="1"/>
          </p:cNvSpPr>
          <p:nvPr>
            <p:ph type="dt" sz="half" idx="10"/>
          </p:nvPr>
        </p:nvSpPr>
        <p:spPr/>
        <p:txBody>
          <a:bodyPr/>
          <a:lstStyle/>
          <a:p>
            <a:fld id="{C93ED7DE-B592-4AC8-9674-5F48C16B72D2}" type="datetimeFigureOut">
              <a:rPr lang="zh-CN" altLang="en-US" smtClean="0"/>
              <a:t>2021/12/8 Wednesday</a:t>
            </a:fld>
            <a:endParaRPr lang="zh-CN" altLang="en-US"/>
          </a:p>
        </p:txBody>
      </p:sp>
      <p:sp>
        <p:nvSpPr>
          <p:cNvPr id="8" name="页脚占位符 7">
            <a:extLst>
              <a:ext uri="{FF2B5EF4-FFF2-40B4-BE49-F238E27FC236}">
                <a16:creationId xmlns:a16="http://schemas.microsoft.com/office/drawing/2014/main" id="{DDC566D5-A51B-4955-AFC9-D18B6A630D96}"/>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C0F55FD7-BF93-404D-81A6-2CF5AE487A60}"/>
              </a:ext>
            </a:extLst>
          </p:cNvPr>
          <p:cNvSpPr>
            <a:spLocks noGrp="1"/>
          </p:cNvSpPr>
          <p:nvPr>
            <p:ph type="sldNum" sz="quarter" idx="12"/>
          </p:nvPr>
        </p:nvSpPr>
        <p:spPr/>
        <p:txBody>
          <a:bodyPr/>
          <a:lstStyle/>
          <a:p>
            <a:fld id="{7D664D5B-1625-4EC1-89E9-F15D77DD5EBF}" type="slidenum">
              <a:rPr lang="zh-CN" altLang="en-US" smtClean="0"/>
              <a:t>‹#›</a:t>
            </a:fld>
            <a:endParaRPr lang="zh-CN" altLang="en-US"/>
          </a:p>
        </p:txBody>
      </p:sp>
    </p:spTree>
    <p:extLst>
      <p:ext uri="{BB962C8B-B14F-4D97-AF65-F5344CB8AC3E}">
        <p14:creationId xmlns:p14="http://schemas.microsoft.com/office/powerpoint/2010/main" val="36434654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3323306-1BB6-477B-9B09-E8EA6058D0FD}"/>
              </a:ext>
            </a:extLst>
          </p:cNvPr>
          <p:cNvSpPr>
            <a:spLocks noGrp="1"/>
          </p:cNvSpPr>
          <p:nvPr>
            <p:ph type="title"/>
          </p:nvPr>
        </p:nvSpPr>
        <p:spPr>
          <a:xfrm>
            <a:off x="838200" y="365125"/>
            <a:ext cx="10515600" cy="1325563"/>
          </a:xfrm>
          <a:prstGeom prst="rect">
            <a:avLst/>
          </a:prstGeom>
        </p:spPr>
        <p:txBody>
          <a:bodyPr/>
          <a:lstStyle/>
          <a:p>
            <a:r>
              <a:rPr lang="en-US" altLang="zh-CN" smtClean="0"/>
              <a:t>Click to edit Master title style</a:t>
            </a:r>
            <a:endParaRPr lang="zh-CN" altLang="en-US"/>
          </a:p>
        </p:txBody>
      </p:sp>
      <p:sp>
        <p:nvSpPr>
          <p:cNvPr id="3" name="日期占位符 2">
            <a:extLst>
              <a:ext uri="{FF2B5EF4-FFF2-40B4-BE49-F238E27FC236}">
                <a16:creationId xmlns:a16="http://schemas.microsoft.com/office/drawing/2014/main" id="{6B96D535-A119-46FB-9843-D96EC260B625}"/>
              </a:ext>
            </a:extLst>
          </p:cNvPr>
          <p:cNvSpPr>
            <a:spLocks noGrp="1"/>
          </p:cNvSpPr>
          <p:nvPr>
            <p:ph type="dt" sz="half" idx="10"/>
          </p:nvPr>
        </p:nvSpPr>
        <p:spPr/>
        <p:txBody>
          <a:bodyPr/>
          <a:lstStyle/>
          <a:p>
            <a:fld id="{C93ED7DE-B592-4AC8-9674-5F48C16B72D2}" type="datetimeFigureOut">
              <a:rPr lang="zh-CN" altLang="en-US" smtClean="0"/>
              <a:t>2021/12/8 Wednesday</a:t>
            </a:fld>
            <a:endParaRPr lang="zh-CN" altLang="en-US"/>
          </a:p>
        </p:txBody>
      </p:sp>
      <p:sp>
        <p:nvSpPr>
          <p:cNvPr id="4" name="页脚占位符 3">
            <a:extLst>
              <a:ext uri="{FF2B5EF4-FFF2-40B4-BE49-F238E27FC236}">
                <a16:creationId xmlns:a16="http://schemas.microsoft.com/office/drawing/2014/main" id="{DFDA60D4-11C0-4B81-8B1A-F1A736F14155}"/>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A0B6DFE8-A02F-4B9E-BD54-E8C4985CEE1E}"/>
              </a:ext>
            </a:extLst>
          </p:cNvPr>
          <p:cNvSpPr>
            <a:spLocks noGrp="1"/>
          </p:cNvSpPr>
          <p:nvPr>
            <p:ph type="sldNum" sz="quarter" idx="12"/>
          </p:nvPr>
        </p:nvSpPr>
        <p:spPr/>
        <p:txBody>
          <a:bodyPr/>
          <a:lstStyle/>
          <a:p>
            <a:fld id="{7D664D5B-1625-4EC1-89E9-F15D77DD5EBF}" type="slidenum">
              <a:rPr lang="zh-CN" altLang="en-US" smtClean="0"/>
              <a:t>‹#›</a:t>
            </a:fld>
            <a:endParaRPr lang="zh-CN" altLang="en-US"/>
          </a:p>
        </p:txBody>
      </p:sp>
    </p:spTree>
    <p:extLst>
      <p:ext uri="{BB962C8B-B14F-4D97-AF65-F5344CB8AC3E}">
        <p14:creationId xmlns:p14="http://schemas.microsoft.com/office/powerpoint/2010/main" val="15145535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637053D3-C54E-47F5-82AA-B0357B08D81C}"/>
              </a:ext>
            </a:extLst>
          </p:cNvPr>
          <p:cNvSpPr>
            <a:spLocks noGrp="1"/>
          </p:cNvSpPr>
          <p:nvPr>
            <p:ph type="dt" sz="half" idx="10"/>
          </p:nvPr>
        </p:nvSpPr>
        <p:spPr/>
        <p:txBody>
          <a:bodyPr/>
          <a:lstStyle/>
          <a:p>
            <a:fld id="{C93ED7DE-B592-4AC8-9674-5F48C16B72D2}" type="datetimeFigureOut">
              <a:rPr lang="zh-CN" altLang="en-US" smtClean="0"/>
              <a:t>2021/12/8 Wednesday</a:t>
            </a:fld>
            <a:endParaRPr lang="zh-CN" altLang="en-US"/>
          </a:p>
        </p:txBody>
      </p:sp>
      <p:sp>
        <p:nvSpPr>
          <p:cNvPr id="3" name="页脚占位符 2">
            <a:extLst>
              <a:ext uri="{FF2B5EF4-FFF2-40B4-BE49-F238E27FC236}">
                <a16:creationId xmlns:a16="http://schemas.microsoft.com/office/drawing/2014/main" id="{95974125-C541-4022-9426-DBE4C0574162}"/>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64DF78FE-7338-4CF9-804F-4538F9DC551D}"/>
              </a:ext>
            </a:extLst>
          </p:cNvPr>
          <p:cNvSpPr>
            <a:spLocks noGrp="1"/>
          </p:cNvSpPr>
          <p:nvPr>
            <p:ph type="sldNum" sz="quarter" idx="12"/>
          </p:nvPr>
        </p:nvSpPr>
        <p:spPr/>
        <p:txBody>
          <a:bodyPr/>
          <a:lstStyle/>
          <a:p>
            <a:fld id="{7D664D5B-1625-4EC1-89E9-F15D77DD5EBF}" type="slidenum">
              <a:rPr lang="zh-CN" altLang="en-US" smtClean="0"/>
              <a:t>‹#›</a:t>
            </a:fld>
            <a:endParaRPr lang="zh-CN" altLang="en-US"/>
          </a:p>
        </p:txBody>
      </p:sp>
    </p:spTree>
    <p:extLst>
      <p:ext uri="{BB962C8B-B14F-4D97-AF65-F5344CB8AC3E}">
        <p14:creationId xmlns:p14="http://schemas.microsoft.com/office/powerpoint/2010/main" val="10431731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8FA1652-AB55-4CC9-8974-DC3A7E49534A}"/>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ltLang="zh-CN" smtClean="0"/>
              <a:t>Click to edit Master title style</a:t>
            </a:r>
            <a:endParaRPr lang="zh-CN" altLang="en-US"/>
          </a:p>
        </p:txBody>
      </p:sp>
      <p:sp>
        <p:nvSpPr>
          <p:cNvPr id="3" name="内容占位符 2">
            <a:extLst>
              <a:ext uri="{FF2B5EF4-FFF2-40B4-BE49-F238E27FC236}">
                <a16:creationId xmlns:a16="http://schemas.microsoft.com/office/drawing/2014/main" id="{1D177C7D-4BD5-4568-8EC8-CAD6ADE3AB38}"/>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文本占位符 3">
            <a:extLst>
              <a:ext uri="{FF2B5EF4-FFF2-40B4-BE49-F238E27FC236}">
                <a16:creationId xmlns:a16="http://schemas.microsoft.com/office/drawing/2014/main" id="{C80E2A01-2B3B-4EA1-9162-FFE413F60323}"/>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smtClean="0"/>
              <a:t>Edit Master text styles</a:t>
            </a:r>
          </a:p>
        </p:txBody>
      </p:sp>
      <p:sp>
        <p:nvSpPr>
          <p:cNvPr id="5" name="日期占位符 4">
            <a:extLst>
              <a:ext uri="{FF2B5EF4-FFF2-40B4-BE49-F238E27FC236}">
                <a16:creationId xmlns:a16="http://schemas.microsoft.com/office/drawing/2014/main" id="{DDD438C0-75AA-443E-BE9A-811156927330}"/>
              </a:ext>
            </a:extLst>
          </p:cNvPr>
          <p:cNvSpPr>
            <a:spLocks noGrp="1"/>
          </p:cNvSpPr>
          <p:nvPr>
            <p:ph type="dt" sz="half" idx="10"/>
          </p:nvPr>
        </p:nvSpPr>
        <p:spPr/>
        <p:txBody>
          <a:bodyPr/>
          <a:lstStyle/>
          <a:p>
            <a:fld id="{C93ED7DE-B592-4AC8-9674-5F48C16B72D2}" type="datetimeFigureOut">
              <a:rPr lang="zh-CN" altLang="en-US" smtClean="0"/>
              <a:t>2021/12/8 Wednesday</a:t>
            </a:fld>
            <a:endParaRPr lang="zh-CN" altLang="en-US"/>
          </a:p>
        </p:txBody>
      </p:sp>
      <p:sp>
        <p:nvSpPr>
          <p:cNvPr id="6" name="页脚占位符 5">
            <a:extLst>
              <a:ext uri="{FF2B5EF4-FFF2-40B4-BE49-F238E27FC236}">
                <a16:creationId xmlns:a16="http://schemas.microsoft.com/office/drawing/2014/main" id="{31122F52-7642-4C74-B8C6-0DFEC8EBE65F}"/>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68CF6BA4-F2B6-463F-BF6F-BBE5BB2EBA72}"/>
              </a:ext>
            </a:extLst>
          </p:cNvPr>
          <p:cNvSpPr>
            <a:spLocks noGrp="1"/>
          </p:cNvSpPr>
          <p:nvPr>
            <p:ph type="sldNum" sz="quarter" idx="12"/>
          </p:nvPr>
        </p:nvSpPr>
        <p:spPr/>
        <p:txBody>
          <a:bodyPr/>
          <a:lstStyle/>
          <a:p>
            <a:fld id="{7D664D5B-1625-4EC1-89E9-F15D77DD5EBF}" type="slidenum">
              <a:rPr lang="zh-CN" altLang="en-US" smtClean="0"/>
              <a:t>‹#›</a:t>
            </a:fld>
            <a:endParaRPr lang="zh-CN" altLang="en-US"/>
          </a:p>
        </p:txBody>
      </p:sp>
    </p:spTree>
    <p:extLst>
      <p:ext uri="{BB962C8B-B14F-4D97-AF65-F5344CB8AC3E}">
        <p14:creationId xmlns:p14="http://schemas.microsoft.com/office/powerpoint/2010/main" val="18182901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9281394-E17E-4D73-A283-4C33A2696CBE}"/>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ltLang="zh-CN" smtClean="0"/>
              <a:t>Click to edit Master title style</a:t>
            </a:r>
            <a:endParaRPr lang="zh-CN" altLang="en-US"/>
          </a:p>
        </p:txBody>
      </p:sp>
      <p:sp>
        <p:nvSpPr>
          <p:cNvPr id="3" name="图片占位符 2">
            <a:extLst>
              <a:ext uri="{FF2B5EF4-FFF2-40B4-BE49-F238E27FC236}">
                <a16:creationId xmlns:a16="http://schemas.microsoft.com/office/drawing/2014/main" id="{28F36907-1FF5-49AC-8019-FDFFB4D7907F}"/>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zh-CN" smtClean="0"/>
              <a:t>Click icon to add picture</a:t>
            </a:r>
            <a:endParaRPr lang="zh-CN" altLang="en-US"/>
          </a:p>
        </p:txBody>
      </p:sp>
      <p:sp>
        <p:nvSpPr>
          <p:cNvPr id="4" name="文本占位符 3">
            <a:extLst>
              <a:ext uri="{FF2B5EF4-FFF2-40B4-BE49-F238E27FC236}">
                <a16:creationId xmlns:a16="http://schemas.microsoft.com/office/drawing/2014/main" id="{86280D29-5260-46D4-A164-D88374EF2C96}"/>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smtClean="0"/>
              <a:t>Edit Master text styles</a:t>
            </a:r>
          </a:p>
        </p:txBody>
      </p:sp>
      <p:sp>
        <p:nvSpPr>
          <p:cNvPr id="5" name="日期占位符 4">
            <a:extLst>
              <a:ext uri="{FF2B5EF4-FFF2-40B4-BE49-F238E27FC236}">
                <a16:creationId xmlns:a16="http://schemas.microsoft.com/office/drawing/2014/main" id="{86905D77-23F8-4769-B62F-3C612FDC85E4}"/>
              </a:ext>
            </a:extLst>
          </p:cNvPr>
          <p:cNvSpPr>
            <a:spLocks noGrp="1"/>
          </p:cNvSpPr>
          <p:nvPr>
            <p:ph type="dt" sz="half" idx="10"/>
          </p:nvPr>
        </p:nvSpPr>
        <p:spPr/>
        <p:txBody>
          <a:bodyPr/>
          <a:lstStyle/>
          <a:p>
            <a:fld id="{C93ED7DE-B592-4AC8-9674-5F48C16B72D2}" type="datetimeFigureOut">
              <a:rPr lang="zh-CN" altLang="en-US" smtClean="0"/>
              <a:t>2021/12/8 Wednesday</a:t>
            </a:fld>
            <a:endParaRPr lang="zh-CN" altLang="en-US"/>
          </a:p>
        </p:txBody>
      </p:sp>
      <p:sp>
        <p:nvSpPr>
          <p:cNvPr id="6" name="页脚占位符 5">
            <a:extLst>
              <a:ext uri="{FF2B5EF4-FFF2-40B4-BE49-F238E27FC236}">
                <a16:creationId xmlns:a16="http://schemas.microsoft.com/office/drawing/2014/main" id="{A9E9D873-9061-47E8-99F3-3B647B17235F}"/>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9B42744A-5686-4310-B5A2-94274130E5D5}"/>
              </a:ext>
            </a:extLst>
          </p:cNvPr>
          <p:cNvSpPr>
            <a:spLocks noGrp="1"/>
          </p:cNvSpPr>
          <p:nvPr>
            <p:ph type="sldNum" sz="quarter" idx="12"/>
          </p:nvPr>
        </p:nvSpPr>
        <p:spPr/>
        <p:txBody>
          <a:bodyPr/>
          <a:lstStyle/>
          <a:p>
            <a:fld id="{7D664D5B-1625-4EC1-89E9-F15D77DD5EBF}" type="slidenum">
              <a:rPr lang="zh-CN" altLang="en-US" smtClean="0"/>
              <a:t>‹#›</a:t>
            </a:fld>
            <a:endParaRPr lang="zh-CN" altLang="en-US"/>
          </a:p>
        </p:txBody>
      </p:sp>
    </p:spTree>
    <p:extLst>
      <p:ext uri="{BB962C8B-B14F-4D97-AF65-F5344CB8AC3E}">
        <p14:creationId xmlns:p14="http://schemas.microsoft.com/office/powerpoint/2010/main" val="34857290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tif"/><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23">
            <a:lum/>
          </a:blip>
          <a:srcRect/>
          <a:stretch>
            <a:fillRect/>
          </a:stretch>
        </a:blipFill>
        <a:effectLst/>
      </p:bgPr>
    </p:bg>
    <p:spTree>
      <p:nvGrpSpPr>
        <p:cNvPr id="1" name=""/>
        <p:cNvGrpSpPr/>
        <p:nvPr/>
      </p:nvGrpSpPr>
      <p:grpSpPr>
        <a:xfrm>
          <a:off x="0" y="0"/>
          <a:ext cx="0" cy="0"/>
          <a:chOff x="0" y="0"/>
          <a:chExt cx="0" cy="0"/>
        </a:xfrm>
      </p:grpSpPr>
      <p:sp>
        <p:nvSpPr>
          <p:cNvPr id="4" name="日期占位符 3">
            <a:extLst>
              <a:ext uri="{FF2B5EF4-FFF2-40B4-BE49-F238E27FC236}">
                <a16:creationId xmlns:a16="http://schemas.microsoft.com/office/drawing/2014/main" id="{4E40B813-E034-4320-AC62-8680F0C030D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93ED7DE-B592-4AC8-9674-5F48C16B72D2}" type="datetimeFigureOut">
              <a:rPr lang="zh-CN" altLang="en-US" smtClean="0"/>
              <a:t>2021/12/8 Wednesday</a:t>
            </a:fld>
            <a:endParaRPr lang="zh-CN" altLang="en-US"/>
          </a:p>
        </p:txBody>
      </p:sp>
      <p:sp>
        <p:nvSpPr>
          <p:cNvPr id="5" name="页脚占位符 4">
            <a:extLst>
              <a:ext uri="{FF2B5EF4-FFF2-40B4-BE49-F238E27FC236}">
                <a16:creationId xmlns:a16="http://schemas.microsoft.com/office/drawing/2014/main" id="{412878CA-E463-497D-BAF3-BB2D776CCBF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4458B79B-CDD3-49A5-8855-2095E6A151D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664D5B-1625-4EC1-89E9-F15D77DD5EBF}" type="slidenum">
              <a:rPr lang="zh-CN" altLang="en-US" smtClean="0"/>
              <a:t>‹#›</a:t>
            </a:fld>
            <a:endParaRPr lang="zh-CN" altLang="en-US"/>
          </a:p>
        </p:txBody>
      </p:sp>
      <p:sp>
        <p:nvSpPr>
          <p:cNvPr id="7" name="文本框 6">
            <a:extLst>
              <a:ext uri="{FF2B5EF4-FFF2-40B4-BE49-F238E27FC236}">
                <a16:creationId xmlns:a16="http://schemas.microsoft.com/office/drawing/2014/main" id="{2DACCFE7-396C-4775-BA19-B702CC6BD01D}"/>
              </a:ext>
            </a:extLst>
          </p:cNvPr>
          <p:cNvSpPr txBox="1"/>
          <p:nvPr/>
        </p:nvSpPr>
        <p:spPr>
          <a:xfrm>
            <a:off x="7568774" y="0"/>
            <a:ext cx="4114799" cy="400110"/>
          </a:xfrm>
          <a:prstGeom prst="rect">
            <a:avLst/>
          </a:prstGeom>
          <a:noFill/>
        </p:spPr>
        <p:txBody>
          <a:bodyPr wrap="square" rtlCol="0">
            <a:spAutoFit/>
          </a:bodyPr>
          <a:lstStyle/>
          <a:p>
            <a:r>
              <a:rPr lang="zh-CN" altLang="en-US" sz="2000" b="1" i="0" dirty="0" smtClean="0">
                <a:latin typeface="楷体" panose="02010609060101010101" pitchFamily="49" charset="-122"/>
                <a:ea typeface="楷体" panose="02010609060101010101" pitchFamily="49" charset="-122"/>
              </a:rPr>
              <a:t>实验班提优训练 九年级下</a:t>
            </a:r>
            <a:r>
              <a:rPr lang="zh-CN" altLang="en-US" sz="2000" b="1" i="0" baseline="0" dirty="0" smtClean="0">
                <a:latin typeface="楷体" panose="02010609060101010101" pitchFamily="49" charset="-122"/>
                <a:ea typeface="楷体" panose="02010609060101010101" pitchFamily="49" charset="-122"/>
              </a:rPr>
              <a:t> </a:t>
            </a:r>
            <a:r>
              <a:rPr lang="en-US" altLang="zh-CN" sz="2000" b="1" i="0" baseline="0" dirty="0" smtClean="0">
                <a:latin typeface="楷体" panose="02010609060101010101" pitchFamily="49" charset="-122"/>
                <a:ea typeface="楷体" panose="02010609060101010101" pitchFamily="49" charset="-122"/>
              </a:rPr>
              <a:t>RJXMB</a:t>
            </a:r>
            <a:endParaRPr lang="zh-CN" altLang="en-US" sz="2000" b="1" i="0" dirty="0">
              <a:latin typeface="Calibri" panose="020F0502020204030204" pitchFamily="34" charset="0"/>
              <a:ea typeface="楷体" panose="02010609060101010101" pitchFamily="49" charset="-122"/>
            </a:endParaRPr>
          </a:p>
        </p:txBody>
      </p:sp>
    </p:spTree>
    <p:extLst>
      <p:ext uri="{BB962C8B-B14F-4D97-AF65-F5344CB8AC3E}">
        <p14:creationId xmlns:p14="http://schemas.microsoft.com/office/powerpoint/2010/main" val="350930903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3" Type="http://schemas.openxmlformats.org/officeDocument/2006/relationships/image" Target="T007.TIF" TargetMode="External"/><Relationship Id="rId2" Type="http://schemas.openxmlformats.org/officeDocument/2006/relationships/image" Target="../media/image2.png"/><Relationship Id="rId1" Type="http://schemas.openxmlformats.org/officeDocument/2006/relationships/slideLayout" Target="../slideLayouts/slideLayout2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48.xml.rels><?xml version="1.0" encoding="UTF-8" standalone="yes"?>
<Relationships xmlns="http://schemas.openxmlformats.org/package/2006/relationships"><Relationship Id="rId3" Type="http://schemas.openxmlformats.org/officeDocument/2006/relationships/image" Target="jsnjyy28.TIF" TargetMode="External"/><Relationship Id="rId2" Type="http://schemas.openxmlformats.org/officeDocument/2006/relationships/image" Target="../media/image3.png"/><Relationship Id="rId1" Type="http://schemas.openxmlformats.org/officeDocument/2006/relationships/slideLayout" Target="../slideLayouts/slideLayout2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500226" y="969549"/>
            <a:ext cx="4761240" cy="1203215"/>
          </a:xfrm>
          <a:prstGeom prst="rect">
            <a:avLst/>
          </a:prstGeom>
        </p:spPr>
        <p:txBody>
          <a:bodyPr wrap="none">
            <a:spAutoFit/>
          </a:bodyPr>
          <a:lstStyle/>
          <a:p>
            <a:pPr indent="609600" algn="ctr">
              <a:lnSpc>
                <a:spcPct val="200000"/>
              </a:lnSpc>
              <a:spcAft>
                <a:spcPts val="0"/>
              </a:spcAft>
            </a:pPr>
            <a:r>
              <a:rPr lang="zh-CN" altLang="zh-CN" sz="4400" b="1" kern="100" dirty="0">
                <a:latin typeface="Calibri" panose="020F0502020204030204" pitchFamily="34" charset="0"/>
                <a:ea typeface="宋体" panose="02010600030101010101" pitchFamily="2" charset="-122"/>
                <a:cs typeface="Times New Roman" panose="02020603050405020304" pitchFamily="18" charset="0"/>
              </a:rPr>
              <a:t>中考模拟冲刺卷</a:t>
            </a:r>
            <a:endParaRPr lang="zh-CN" altLang="zh-CN" sz="4400" b="1"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3500226" y="2905926"/>
            <a:ext cx="4996881" cy="830997"/>
          </a:xfrm>
          <a:prstGeom prst="rect">
            <a:avLst/>
          </a:prstGeom>
        </p:spPr>
        <p:txBody>
          <a:bodyPr wrap="non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时间：</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分钟　满分：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3820274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17581" y="758136"/>
            <a:ext cx="10779162"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贵港</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)—Is your father strict with you?</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—Yes. He takes my grades as ________ as my teachers do.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serious  B. more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serious</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seriously  D. more seriously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滨州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)—Do you like the present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Cindy?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I've been thirsty ________ such a dictionary. I'm really thankful ________ you.</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for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  B. with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  C. about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with  D. to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about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5357043" y="1745886"/>
            <a:ext cx="7248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C</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
        <p:nvSpPr>
          <p:cNvPr id="4" name="Rectangle 3"/>
          <p:cNvSpPr/>
          <p:nvPr/>
        </p:nvSpPr>
        <p:spPr>
          <a:xfrm>
            <a:off x="5356882" y="3961961"/>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7157070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03643" y="1514701"/>
            <a:ext cx="10800677"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十堰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)—I'm afraid I can't do well in the sports meeting.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—Don't worry. I will support you</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________you don't succeed.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even if  B. if  C. so that  D. unless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益阳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father always tells me never to ________ when I am in trouble.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give up  B. put on  C. help out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202851" y="1756643"/>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5" name="Rectangle 4"/>
          <p:cNvSpPr/>
          <p:nvPr/>
        </p:nvSpPr>
        <p:spPr>
          <a:xfrm>
            <a:off x="1202851" y="3929688"/>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27847278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86522" y="894371"/>
            <a:ext cx="9972338"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苏州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)—Amy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wonder ________ in the street when I come to pick you up.</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—Well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there's a big tree by the front gate and it's covered in lovely white flowers at the moment.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how will I find your house  B. how I will find your house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when I will find your house  D. when will I find your house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6339860" y="1143457"/>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444810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59858" y="1717268"/>
            <a:ext cx="9757186"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南京</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think art should be about creating beautiful objects.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That's a very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old-­</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fashioned way of looking at art.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 My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pleasure  B. It doesn't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matter</a:t>
            </a:r>
            <a:endParaRPr lang="en-US" altLang="zh-CN" sz="1050" kern="100" dirty="0" smtClean="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Take it easy  D. I don't agree</a:t>
            </a:r>
            <a:endParaRPr lang="zh-CN" altLang="en-US" dirty="0"/>
          </a:p>
        </p:txBody>
      </p:sp>
      <p:sp>
        <p:nvSpPr>
          <p:cNvPr id="3" name="Rectangle 2"/>
          <p:cNvSpPr/>
          <p:nvPr/>
        </p:nvSpPr>
        <p:spPr>
          <a:xfrm>
            <a:off x="2886192" y="2638770"/>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33476040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0021" y="808185"/>
            <a:ext cx="4790094"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Ⅱ</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金华</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完形填空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488141" y="1639182"/>
            <a:ext cx="9144000" cy="1569660"/>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阅读下面短文，掌握其大意，然后从每题所给的</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en-US" altLang="zh-CN" sz="2400" kern="100" dirty="0">
                <a:latin typeface="宋体" panose="02010600030101010101" pitchFamily="2" charset="-122"/>
                <a:ea typeface="Calibri" panose="020F0502020204030204" pitchFamily="34" charset="0"/>
                <a:cs typeface="Times New Roman" panose="02020603050405020304" pitchFamily="18" charset="0"/>
              </a:rPr>
              <a:t>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四个选项中选出最佳选项。</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860612" y="2837892"/>
            <a:ext cx="10875981"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As the students entered the classroom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they could all tell something was wrong. Their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teacher was crying. Tom was the first to ask if there was anything they could do.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“Everything is fine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Mrs. Williams tried to__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__as she spoke. “I've just lost something important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I don't think I can find it.”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31028818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42279" y="1016319"/>
            <a:ext cx="10929768"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“What did you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Mike asked. “Maybe we can help you look for it.”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Mrs. Williams looked at their faces for some time.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answered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“Well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left an old__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on my desk. This newspaper belonged to(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属于</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my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I had hoped to share something in the paper with you in today's history class. The paper is old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it is also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7</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because she gave it to me before she died. It is something my grandmother left to__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8</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The newspaper was gone when I came back from lunch.”</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3846758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06823" y="1002032"/>
            <a:ext cx="10585525" cy="5078313"/>
          </a:xfrm>
          <a:prstGeom prst="rect">
            <a:avLst/>
          </a:prstGeom>
        </p:spPr>
        <p:txBody>
          <a:bodyPr wrap="square">
            <a:spAutoFit/>
          </a:bodyPr>
          <a:lstStyle/>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other students looked at each other. They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9</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who had taken the paper and hoped nobody would do something like that. Everyone liked Mrs. Williams. No one wanted to make the teacher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10</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Trevor went over and spoke up for the whole class.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Mrs. Williams. We will all help you. We're sure to find it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we work together.”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Mrs. Williams smiled again at her students. She knew they might not find the missing paper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even if they didn't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would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__feel very lucky. She had a group of students who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__her and each other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that was probably the best thing she could ever hope to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in her life!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9982707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41176" y="1450155"/>
            <a:ext cx="8172226"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 English  B. history  C.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maths</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D. science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 cry  B. nod  C. smile  D. shout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 get  B. hear  C. lose  D. say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 Finally  B. Nervously  C. Immediately  D. Proudly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A. magazine  B. newspaper  C. map  D. photo</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531652" y="1713613"/>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4" name="Rectangle 3"/>
          <p:cNvSpPr/>
          <p:nvPr/>
        </p:nvSpPr>
        <p:spPr>
          <a:xfrm>
            <a:off x="2531652" y="2438736"/>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5" name="Rectangle 4"/>
          <p:cNvSpPr/>
          <p:nvPr/>
        </p:nvSpPr>
        <p:spPr>
          <a:xfrm>
            <a:off x="2531652" y="3163859"/>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6" name="Rectangle 5"/>
          <p:cNvSpPr/>
          <p:nvPr/>
        </p:nvSpPr>
        <p:spPr>
          <a:xfrm>
            <a:off x="2517224" y="3888982"/>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7" name="Rectangle 6"/>
          <p:cNvSpPr/>
          <p:nvPr/>
        </p:nvSpPr>
        <p:spPr>
          <a:xfrm>
            <a:off x="2517224" y="4654634"/>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26831253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05722" y="1385609"/>
            <a:ext cx="8193741"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A. grandmother  B. grandfather  C. mother  D. father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A. expensive  B. fantastic  C. popular  D. special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A. him  B. me  C. you  D. us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A. discovered  B. explained  C. imagined  D. wondered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 A. afraid  B. angry  C. sad  D. surprised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569072" y="1659825"/>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4" name="Rectangle 3"/>
          <p:cNvSpPr/>
          <p:nvPr/>
        </p:nvSpPr>
        <p:spPr>
          <a:xfrm>
            <a:off x="2557852" y="2395706"/>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5" name="Rectangle 4"/>
          <p:cNvSpPr/>
          <p:nvPr/>
        </p:nvSpPr>
        <p:spPr>
          <a:xfrm>
            <a:off x="2569072" y="3131587"/>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6" name="Rectangle 5"/>
          <p:cNvSpPr/>
          <p:nvPr/>
        </p:nvSpPr>
        <p:spPr>
          <a:xfrm>
            <a:off x="2569072" y="3856139"/>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7" name="Rectangle 6"/>
          <p:cNvSpPr/>
          <p:nvPr/>
        </p:nvSpPr>
        <p:spPr>
          <a:xfrm>
            <a:off x="2557852" y="4538772"/>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18211536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82588" y="1636608"/>
            <a:ext cx="10122945"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11. A. I'm sorry  B. Excuse me  C. Good idea  D. Don't worry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12. A. because  B. before  C. if  D. so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13. A. almost  B. again  C. only  D. still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14. A. cared about  B. depended on  C. laughed at  D. played with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15. A. find  B. learn  C. make  D. teach</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143914" y="1896493"/>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4" name="Rectangle 3"/>
          <p:cNvSpPr/>
          <p:nvPr/>
        </p:nvSpPr>
        <p:spPr>
          <a:xfrm>
            <a:off x="2143914" y="2618043"/>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5" name="Rectangle 4"/>
          <p:cNvSpPr/>
          <p:nvPr/>
        </p:nvSpPr>
        <p:spPr>
          <a:xfrm>
            <a:off x="2143914" y="3339593"/>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6" name="Rectangle 5"/>
          <p:cNvSpPr/>
          <p:nvPr/>
        </p:nvSpPr>
        <p:spPr>
          <a:xfrm>
            <a:off x="2129486" y="4061143"/>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8" name="Rectangle 7"/>
          <p:cNvSpPr/>
          <p:nvPr/>
        </p:nvSpPr>
        <p:spPr>
          <a:xfrm>
            <a:off x="2155134" y="4859705"/>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14602846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148667" y="377879"/>
            <a:ext cx="2904961" cy="830997"/>
          </a:xfrm>
          <a:prstGeom prst="rect">
            <a:avLst/>
          </a:prstGeom>
        </p:spPr>
        <p:txBody>
          <a:bodyPr wrap="none">
            <a:spAutoFit/>
          </a:bodyPr>
          <a:lstStyle/>
          <a:p>
            <a:pPr indent="609600" algn="ctr">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听力部分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pic>
        <p:nvPicPr>
          <p:cNvPr id="1026" name="Picture 2" descr="T007.TIF"/>
          <p:cNvPicPr>
            <a:picLocks noChangeAspect="1" noChangeArrowheads="1"/>
          </p:cNvPicPr>
          <p:nvPr/>
        </p:nvPicPr>
        <p:blipFill>
          <a:blip r:embed="rId2" r:link="rId3" cstate="print">
            <a:extLst>
              <a:ext uri="{28A0092B-C50C-407E-A947-70E740481C1C}">
                <a14:useLocalDpi xmlns:a14="http://schemas.microsoft.com/office/drawing/2010/main" val="0"/>
              </a:ext>
            </a:extLst>
          </a:blip>
          <a:srcRect/>
          <a:stretch>
            <a:fillRect/>
          </a:stretch>
        </p:blipFill>
        <p:spPr bwMode="auto">
          <a:xfrm>
            <a:off x="9815737" y="915898"/>
            <a:ext cx="1210851" cy="1014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p:nvPr/>
        </p:nvSpPr>
        <p:spPr>
          <a:xfrm>
            <a:off x="0" y="1099879"/>
            <a:ext cx="2895344"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听对话</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773481" y="1936133"/>
            <a:ext cx="10253107" cy="1569660"/>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每段对话后有几个小题，请根据你所听到的内容，从所给的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三个选项中选</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出一</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个适当的答案。每段对话读两遍。</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773481" y="3250170"/>
            <a:ext cx="2706062" cy="830997"/>
          </a:xfrm>
          <a:prstGeom prst="rect">
            <a:avLst/>
          </a:prstGeom>
        </p:spPr>
        <p:txBody>
          <a:bodyPr wrap="none">
            <a:spAutoFit/>
          </a:bodyPr>
          <a:lstStyle/>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Conversation 1</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6" name="Rectangle 5"/>
          <p:cNvSpPr/>
          <p:nvPr/>
        </p:nvSpPr>
        <p:spPr>
          <a:xfrm>
            <a:off x="1236594" y="3665668"/>
            <a:ext cx="10101966"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What are the two speakers talking about?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 birthday party.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 new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bike.</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Lucy's parents.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What did Lucy ask Mike to do at the end of the conversation?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Say thanks to her parents.  B. Join her in the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party.</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Try her new bike.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7" name="Rectangle 6"/>
          <p:cNvSpPr/>
          <p:nvPr/>
        </p:nvSpPr>
        <p:spPr>
          <a:xfrm>
            <a:off x="1531191" y="3850334"/>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8" name="Rectangle 7"/>
          <p:cNvSpPr/>
          <p:nvPr/>
        </p:nvSpPr>
        <p:spPr>
          <a:xfrm>
            <a:off x="1531191" y="5395204"/>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6143062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44918" y="689850"/>
            <a:ext cx="3289683"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Ⅲ</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阅读理解</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238242" y="1105348"/>
            <a:ext cx="2489143" cy="830997"/>
          </a:xfrm>
          <a:prstGeom prst="rect">
            <a:avLst/>
          </a:prstGeom>
        </p:spPr>
        <p:txBody>
          <a:bodyPr wrap="none">
            <a:spAutoFit/>
          </a:bodyPr>
          <a:lstStyle/>
          <a:p>
            <a:pPr indent="612140"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A</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遂宁</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488139" y="2461332"/>
            <a:ext cx="9484660" cy="2308324"/>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Several months ago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Chinese COVID­19 vaccines(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疫苗</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were put to use widely. Our government offers free vaccines to Chinese people. Here is some information you need to know.</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416460171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23452" y="722123"/>
            <a:ext cx="4066562" cy="830997"/>
          </a:xfrm>
          <a:prstGeom prst="rect">
            <a:avLst/>
          </a:prstGeom>
        </p:spPr>
        <p:txBody>
          <a:bodyPr wrap="none">
            <a:spAutoFit/>
          </a:bodyPr>
          <a:lstStyle/>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How is the vaccine given?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523452" y="1406562"/>
            <a:ext cx="11008745"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is given by injection(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注射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There are several ways to get injected. For the most common way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are supposed to get it twice. After the first injection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have to get the second one.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Is the vaccine bad for human bodies?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Some people are afraid that the vaccines are dangerous and may make them sick. In fact the vaccines have been tested for a long time. They won't cause any </a:t>
            </a: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disease</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Instead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they can protect our bodies from being hurt.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411816644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37534" y="1235002"/>
            <a:ext cx="9947237" cy="3785652"/>
          </a:xfrm>
          <a:prstGeom prst="rect">
            <a:avLst/>
          </a:prstGeom>
        </p:spPr>
        <p:txBody>
          <a:bodyPr wrap="square">
            <a:spAutoFit/>
          </a:bodyPr>
          <a:lstStyle/>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Who is suitable?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Medical researches have shown that Chinese vaccines are suitable for most people. And people aged 18 to 59 would be the first ones to get injection. Our government expects people over 60 who are in good health to get injected as well. You'd better ask doctors for advice at first.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73211450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14052" y="1442970"/>
            <a:ext cx="9516932" cy="3785652"/>
          </a:xfrm>
          <a:prstGeom prst="rect">
            <a:avLst/>
          </a:prstGeom>
        </p:spPr>
        <p:txBody>
          <a:bodyPr wrap="square">
            <a:spAutoFit/>
          </a:bodyPr>
          <a:lstStyle/>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Should we still wear a face mask?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Yes. It takes a few weeks for the body to build the ability to fight the COVID­19 after injection. Sometimes the vaccines might not work well in the body. So it's best to keep wearing face masks in public and wash your hands often.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70944873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09254" y="1292405"/>
            <a:ext cx="9520516"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________ can get the COVID­19 vaccines first in China.</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People of all ages  B. People aged 3 to 17</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People aged 18 to 59  D. People aged 60 and above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The underlined word “disease” means ________ in the passage.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illness  B. trouble  C. headache  D. pressure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845227" y="1509217"/>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4" name="Rectangle 3"/>
          <p:cNvSpPr/>
          <p:nvPr/>
        </p:nvSpPr>
        <p:spPr>
          <a:xfrm>
            <a:off x="7592893" y="3757566"/>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294029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76979" y="2005940"/>
            <a:ext cx="9165515" cy="2308324"/>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From the passage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can know that the vaccines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will make people sick  B. can protect people from being hurt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can only be given in two ways  D. are very expensive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9040028" y="2251495"/>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37923654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87737" y="682832"/>
            <a:ext cx="10176733"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People should still wear masks after injection because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their bodies need time to build the ability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the masks can make them more beautiful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they may catch a cold more easily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the masks help the vaccines to work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This passage mainly talks about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physical health  B. face masks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doctors' advice  D. vaccine injection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9357147" y="917546"/>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4" name="Rectangle 3"/>
          <p:cNvSpPr/>
          <p:nvPr/>
        </p:nvSpPr>
        <p:spPr>
          <a:xfrm>
            <a:off x="6629852" y="4521359"/>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42710522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309200" y="453182"/>
            <a:ext cx="2476319" cy="830997"/>
          </a:xfrm>
          <a:prstGeom prst="rect">
            <a:avLst/>
          </a:prstGeom>
        </p:spPr>
        <p:txBody>
          <a:bodyPr wrap="none">
            <a:spAutoFit/>
          </a:bodyPr>
          <a:lstStyle/>
          <a:p>
            <a:pPr indent="612140"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河南</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796067" y="1101299"/>
            <a:ext cx="10424158"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Every living thing needs to reproduce. Reproducing means creating more members of your group. In order for plants to reproduce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they have to spread their seeds(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种子</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to other areas. Plants have developed all kinds of ways to do this.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simplest way is </a:t>
            </a: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gravity</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Many seeds are inside of fruit. When a piece of fruit gets too heavy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falls from a tree to the ground. Sometimes animals will pick up the fruit and drop it in another area. That helps move the seed even farther away. Apples spread this way.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2100823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71369" y="607655"/>
            <a:ext cx="10467191"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Other plants use wind to spread their seeds. Dandelions are a good example of this. Dandelion seeds are so light that when wind blows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carries dandelion seeds to new places. Maple(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枫树</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seeds also use wind. Their seeds are connected with long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thin leaves that look like wings. When the seed falls from the tree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its “wings” help it fly farther from the tree.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Some animals help plants spread their seeds. The animals eat the seeds. While the seed is in the animal's body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stays whole. When the seed leaves the animal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it's in a new place</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09879045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45920" y="1561304"/>
            <a:ext cx="9305365" cy="3046988"/>
          </a:xfrm>
          <a:prstGeom prst="rect">
            <a:avLst/>
          </a:prstGeom>
        </p:spPr>
        <p:txBody>
          <a:bodyPr wrap="square">
            <a:spAutoFit/>
          </a:bodyPr>
          <a:lstStyle/>
          <a:p>
            <a:pPr lvl="0" indent="60960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Ants also help spread seeds. Some seeds have a special smell that attracts ants. The ants bring the seeds back to their home</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which of course is underground. They only eat part of the seed. They leave the rest of the seed underground. After that</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the seed can start growing.</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8674959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6879" y="614546"/>
            <a:ext cx="2706062" cy="830997"/>
          </a:xfrm>
          <a:prstGeom prst="rect">
            <a:avLst/>
          </a:prstGeom>
        </p:spPr>
        <p:txBody>
          <a:bodyPr wrap="none">
            <a:spAutoFit/>
          </a:bodyPr>
          <a:lstStyle/>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Conversation 2</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635162" y="1295976"/>
            <a:ext cx="10176734"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Whose birthday are they talking about?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Tina's.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Jim's.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Linda's.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When is her birthday?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On June 27th.  B. On July 27th.  C. On July 7th.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What does Jim want to give Linda for her birthday?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Some books.  B. A cake.  C. A magazine.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941584" y="1552248"/>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5" name="Rectangle 4"/>
          <p:cNvSpPr/>
          <p:nvPr/>
        </p:nvSpPr>
        <p:spPr>
          <a:xfrm>
            <a:off x="1927156" y="2940419"/>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6" name="Rectangle 5"/>
          <p:cNvSpPr/>
          <p:nvPr/>
        </p:nvSpPr>
        <p:spPr>
          <a:xfrm>
            <a:off x="1927156" y="4443798"/>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1377604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34008" y="982093"/>
            <a:ext cx="4185761" cy="461665"/>
          </a:xfrm>
          <a:prstGeom prst="rect">
            <a:avLst/>
          </a:prstGeom>
        </p:spPr>
        <p:txBody>
          <a:bodyPr wrap="none">
            <a:spAutoFit/>
          </a:bodyPr>
          <a:lstStyle/>
          <a:p>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根据材料内容选择最佳答案。</a:t>
            </a:r>
            <a:endParaRPr lang="zh-CN" altLang="en-US" dirty="0"/>
          </a:p>
        </p:txBody>
      </p:sp>
      <p:sp>
        <p:nvSpPr>
          <p:cNvPr id="3" name="Rectangle 2"/>
          <p:cNvSpPr/>
          <p:nvPr/>
        </p:nvSpPr>
        <p:spPr>
          <a:xfrm>
            <a:off x="1893345" y="1754983"/>
            <a:ext cx="8885817"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What does the word “gravity” mean in the second paragraph?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The action that makes animals drop seeds.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The help that moves seeds even farther away.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The need that comes from animals and plants.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The force that causes fruit to fall to the ground.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2186945" y="2004069"/>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34337043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63906" y="2016655"/>
            <a:ext cx="7989346" cy="2308324"/>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How do maples spread their seeds?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They use ants.  B. They use wind.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They use smells.  D. They use animals.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743523" y="2251495"/>
            <a:ext cx="65915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Tree>
    <p:extLst>
      <p:ext uri="{BB962C8B-B14F-4D97-AF65-F5344CB8AC3E}">
        <p14:creationId xmlns:p14="http://schemas.microsoft.com/office/powerpoint/2010/main" val="42498003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18043" y="826255"/>
            <a:ext cx="9251576"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What do ants do to help spread seeds?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They only eat part of the seed.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They help seeds fall from the tree.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They carry seeds to the underground home.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They pick up the fruit and move it far away.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 They leave the rest of the seed underground.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b</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  B. 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d</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  D. b</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038403" y="1089669"/>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2142541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85770" y="923031"/>
            <a:ext cx="9617336"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What is the theme(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主题</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of the text?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Nature.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Culture.</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Education.  D. Technology.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 What's the best title for the text?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How Plants Spread Seeds?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Why Animals Pick Up Seeds?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How Wind Helps Seeds Spread?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Why Seeds Have a Special Trip?</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2074220" y="1197245"/>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5" name="Rectangle 4"/>
          <p:cNvSpPr/>
          <p:nvPr/>
        </p:nvSpPr>
        <p:spPr>
          <a:xfrm>
            <a:off x="2074220" y="2628012"/>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8551362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01938" y="431667"/>
            <a:ext cx="2774477" cy="830997"/>
          </a:xfrm>
          <a:prstGeom prst="rect">
            <a:avLst/>
          </a:prstGeom>
        </p:spPr>
        <p:txBody>
          <a:bodyPr wrap="none">
            <a:spAutoFit/>
          </a:bodyPr>
          <a:lstStyle/>
          <a:p>
            <a:pPr indent="612140"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连云港</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326777" y="1262664"/>
            <a:ext cx="8828442" cy="1569660"/>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阅读下面短文，从短文后所给的选项中选出能填入短文空白处的最佳选项，使短文通顺连贯，其中有两项是多余选项。</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326777" y="2601223"/>
            <a:ext cx="9649608"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There are not many nations that can say their national dish has become international.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Both are famous all over the world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both have made the history of Italian food. People have been eating pizza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 one form or another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for centuries. They eat it everywhere—at home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 restaurants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or on street comers.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2334280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59399" y="948202"/>
            <a:ext cx="11123407"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Long ago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pieces of flatbread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topped with mushrooms and herbs(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香料</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were a simple and tasty meal. They were mostly for those who didn't have enough money to buy plates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or who were on the go. In the 18th century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Naples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 southern Italy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had become one of the largest cities in Europe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it was growing fast. Lots of city people were poor and they were always rushing around to look for work.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Pizzas were cut to meet the customers' needs. They were inexpensive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used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easy-­to-­</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find ingredients(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原料</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could be made with plenty of flavor.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93553713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2428" y="826254"/>
            <a:ext cx="10843707"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was in America that pizza found its second home.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Soon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pizza spread across the country with the rapid development of the city. It was increasingly considered as a fast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fun food. People might like New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York-­</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style thin pizza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or Chicago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deep-­</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dish thick pizza. Some want extra cheese on their pizzas while others only like vegetables.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For a lot of people in western countries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when they cannot decide what to eat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they order pizzas.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38892443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23191" y="948202"/>
            <a:ext cx="10230521"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Nobody knows where pizza came from.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The secret is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almost everyone likes pizzas.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Italy has two such dishes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spaghetti and pizza.</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A number of people refused to eat pizzas in Italy.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 They needed food that was cheap and easy to eat.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 In 1905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first pizzeria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Lombardi's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was opened in New York City.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 The word “pizza” came from the Latin word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pinsa</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meaning flatbread.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24517504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28339" y="3257356"/>
            <a:ext cx="10940526" cy="830997"/>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11.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12.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13.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14.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15. 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393405" y="3442021"/>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4" name="Rectangle 3"/>
          <p:cNvSpPr/>
          <p:nvPr/>
        </p:nvSpPr>
        <p:spPr>
          <a:xfrm>
            <a:off x="4306643" y="3442021"/>
            <a:ext cx="37863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G</a:t>
            </a:r>
            <a:endParaRPr lang="zh-CN" altLang="en-US" dirty="0"/>
          </a:p>
        </p:txBody>
      </p:sp>
      <p:sp>
        <p:nvSpPr>
          <p:cNvPr id="5" name="Rectangle 4"/>
          <p:cNvSpPr/>
          <p:nvPr/>
        </p:nvSpPr>
        <p:spPr>
          <a:xfrm>
            <a:off x="6298602" y="3442021"/>
            <a:ext cx="33534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E</a:t>
            </a:r>
            <a:endParaRPr lang="zh-CN" altLang="en-US" dirty="0"/>
          </a:p>
        </p:txBody>
      </p:sp>
      <p:sp>
        <p:nvSpPr>
          <p:cNvPr id="6" name="Rectangle 5"/>
          <p:cNvSpPr/>
          <p:nvPr/>
        </p:nvSpPr>
        <p:spPr>
          <a:xfrm>
            <a:off x="8247279" y="3442021"/>
            <a:ext cx="32573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a:t>
            </a:r>
            <a:endParaRPr lang="zh-CN" altLang="en-US" dirty="0"/>
          </a:p>
        </p:txBody>
      </p:sp>
      <p:sp>
        <p:nvSpPr>
          <p:cNvPr id="7" name="Rectangle 6"/>
          <p:cNvSpPr/>
          <p:nvPr/>
        </p:nvSpPr>
        <p:spPr>
          <a:xfrm>
            <a:off x="10186338" y="3442020"/>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14156533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797427"/>
            <a:ext cx="4790094"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株洲</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回答问题</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552686" y="1502688"/>
            <a:ext cx="7602071" cy="830997"/>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阅读下面的材料，然后根据材料内容回答问题。</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778138" y="2086260"/>
            <a:ext cx="10657242" cy="4524315"/>
          </a:xfrm>
          <a:prstGeom prst="rect">
            <a:avLst/>
          </a:prstGeom>
        </p:spPr>
        <p:txBody>
          <a:bodyPr wrap="square">
            <a:spAutoFit/>
          </a:bodyPr>
          <a:lstStyle/>
          <a:p>
            <a:pPr indent="609600" algn="just">
              <a:lnSpc>
                <a:spcPct val="200000"/>
              </a:lnSpc>
              <a:spcAft>
                <a:spcPts val="0"/>
              </a:spcAft>
            </a:pP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Xiangiang</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Middle School encourages the students to have different talents. Mike plays the guitar at school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Max plays the drums. They both play very well. All the students like to enjoy their music. There are more than 50 clubs in the school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they want to do something different. One day Mike and Max decided for the school's first marching band(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行进乐队</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But they needed more musical instruments(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器</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and members.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2691125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75674" y="1025123"/>
            <a:ext cx="2587568" cy="461665"/>
          </a:xfrm>
          <a:prstGeom prst="rect">
            <a:avLst/>
          </a:prstGeom>
        </p:spPr>
        <p:txBody>
          <a:bodyPr wrap="none">
            <a:spAutoFit/>
          </a:bodyPr>
          <a:lstStyle/>
          <a:p>
            <a:r>
              <a:rPr lang="zh-CN" altLang="zh-CN" sz="2400" kern="100" dirty="0">
                <a:ea typeface="微软雅黑" panose="020B0503020204020204" pitchFamily="34" charset="-122"/>
                <a:cs typeface="微软雅黑" panose="020B0503020204020204" pitchFamily="34" charset="-122"/>
              </a:rPr>
              <a:t>Ⅱ</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听长对话</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
        <p:nvSpPr>
          <p:cNvPr id="3" name="Rectangle 2"/>
          <p:cNvSpPr/>
          <p:nvPr/>
        </p:nvSpPr>
        <p:spPr>
          <a:xfrm>
            <a:off x="1348292" y="1400727"/>
            <a:ext cx="9635266" cy="1569660"/>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请根据你所听到的内容，从所给的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三个选项中选出一个适当的答语。每段对话读两遍。</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757180" y="2723045"/>
            <a:ext cx="2706062" cy="830997"/>
          </a:xfrm>
          <a:prstGeom prst="rect">
            <a:avLst/>
          </a:prstGeom>
        </p:spPr>
        <p:txBody>
          <a:bodyPr wrap="none">
            <a:spAutoFit/>
          </a:bodyPr>
          <a:lstStyle/>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Conversation 1</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2316480" y="3326708"/>
            <a:ext cx="8053892"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Where does the man want to go?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Hangzhou.  B. Bridge.  C. A bank.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Which bus is the most convenient to go there?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No. 10.  B. No. 9.  C. No. 8.</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6" name="Rectangle 5"/>
          <p:cNvSpPr/>
          <p:nvPr/>
        </p:nvSpPr>
        <p:spPr>
          <a:xfrm>
            <a:off x="2554771" y="3554042"/>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7" name="Rectangle 6"/>
          <p:cNvSpPr/>
          <p:nvPr/>
        </p:nvSpPr>
        <p:spPr>
          <a:xfrm>
            <a:off x="2554771" y="5069998"/>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8004145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40311" y="1023463"/>
            <a:ext cx="10252037"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Mike and Max put up a sign asking anyone who plays a musical instrument to join. Many students were really interested in this. Soon they got a lot of answers.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Sam really wanted to join the band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he had one huge problem. He could not play any musical instrument. Sophia also wanted to join the band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she played the harp(</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竖琴</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The harp is too big. She can't carry it while playing.</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43586141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85307" y="636229"/>
            <a:ext cx="10660828"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“How can you be in our band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Mike asked Sophia</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play the harp sitting down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how can you march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All the band members wanted Sophia to play in the band. But they also wanted to march. Where is the way?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Then Max had an idea. He invited Sam and Sophia to join the band. Max asked his father for help. His father is good at creating. He made a big board with four wheels. Then Max asked Sam to ride a bicycle to pull the board with Sophia and her harp on it. Sam could use the bicycle's bell as a kind of musical instrument.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88120778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30768" y="1844575"/>
            <a:ext cx="9520518"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How many clubs are there in the school?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What could Sophia play?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412638" y="2746347"/>
            <a:ext cx="267823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More than 50 clubs.</a:t>
            </a:r>
            <a:endParaRPr lang="zh-CN" altLang="en-US" dirty="0"/>
          </a:p>
        </p:txBody>
      </p:sp>
      <p:sp>
        <p:nvSpPr>
          <p:cNvPr id="4" name="Rectangle 3"/>
          <p:cNvSpPr/>
          <p:nvPr/>
        </p:nvSpPr>
        <p:spPr>
          <a:xfrm>
            <a:off x="4286303" y="4263175"/>
            <a:ext cx="357636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Sophia could play the harp.</a:t>
            </a:r>
            <a:endParaRPr lang="zh-CN" altLang="en-US" dirty="0"/>
          </a:p>
        </p:txBody>
      </p:sp>
    </p:spTree>
    <p:extLst>
      <p:ext uri="{BB962C8B-B14F-4D97-AF65-F5344CB8AC3E}">
        <p14:creationId xmlns:p14="http://schemas.microsoft.com/office/powerpoint/2010/main" val="1991023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32735" y="1102338"/>
            <a:ext cx="10305824"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Who rode a bicycle in the band?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What did Max's father do for the band?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Why was Sam able to join the band?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5390236" y="1971796"/>
            <a:ext cx="79541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Sam.</a:t>
            </a:r>
            <a:endParaRPr lang="zh-CN" altLang="en-US" dirty="0"/>
          </a:p>
        </p:txBody>
      </p:sp>
      <p:sp>
        <p:nvSpPr>
          <p:cNvPr id="4" name="Rectangle 3"/>
          <p:cNvSpPr/>
          <p:nvPr/>
        </p:nvSpPr>
        <p:spPr>
          <a:xfrm>
            <a:off x="3618280" y="3568391"/>
            <a:ext cx="53212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He made a big board with four wheels.</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
        <p:nvSpPr>
          <p:cNvPr id="5" name="Rectangle 4"/>
          <p:cNvSpPr/>
          <p:nvPr/>
        </p:nvSpPr>
        <p:spPr>
          <a:xfrm>
            <a:off x="1576322" y="4899514"/>
            <a:ext cx="10020421" cy="461665"/>
          </a:xfrm>
          <a:prstGeom prst="rect">
            <a:avLst/>
          </a:prstGeom>
        </p:spPr>
        <p:txBody>
          <a:bodyPr wrap="squar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Because he could ride a bicycle to pull the board with Sophia and her harp on it.</a:t>
            </a:r>
            <a:endParaRPr lang="zh-CN" altLang="en-US" dirty="0"/>
          </a:p>
        </p:txBody>
      </p:sp>
    </p:spTree>
    <p:extLst>
      <p:ext uri="{BB962C8B-B14F-4D97-AF65-F5344CB8AC3E}">
        <p14:creationId xmlns:p14="http://schemas.microsoft.com/office/powerpoint/2010/main" val="37120829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47360" y="786669"/>
            <a:ext cx="3134191"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Ⅴ</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单词拼写</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161826" y="1536132"/>
            <a:ext cx="10133703" cy="830997"/>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根据句意及首字母或汉语提示，写出各单词的正确形式，每空一词。</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0" y="2750832"/>
            <a:ext cx="11772450" cy="2308324"/>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日照</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)Nowadays many farmers can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a</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to buy a house in the city.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德阳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parents are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p</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of everything good that I do.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遂宁</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boy is only 10 years old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he is much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高</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than his father.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6228677" y="3038630"/>
            <a:ext cx="93698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afford</a:t>
            </a:r>
            <a:endParaRPr lang="zh-CN" altLang="en-US" dirty="0"/>
          </a:p>
        </p:txBody>
      </p:sp>
      <p:sp>
        <p:nvSpPr>
          <p:cNvPr id="6" name="Rectangle 5"/>
          <p:cNvSpPr/>
          <p:nvPr/>
        </p:nvSpPr>
        <p:spPr>
          <a:xfrm>
            <a:off x="3922358" y="3489495"/>
            <a:ext cx="1550296"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proud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7" name="Rectangle 6"/>
          <p:cNvSpPr/>
          <p:nvPr/>
        </p:nvSpPr>
        <p:spPr>
          <a:xfrm>
            <a:off x="8196636" y="4394933"/>
            <a:ext cx="83330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taller</a:t>
            </a:r>
            <a:endParaRPr lang="zh-CN" altLang="en-US" dirty="0"/>
          </a:p>
        </p:txBody>
      </p:sp>
    </p:spTree>
    <p:extLst>
      <p:ext uri="{BB962C8B-B14F-4D97-AF65-F5344CB8AC3E}">
        <p14:creationId xmlns:p14="http://schemas.microsoft.com/office/powerpoint/2010/main" val="276018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98494" y="1507516"/>
            <a:ext cx="9875519"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泰安</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 celebrate the 100th anniversary of the founding of the Communist Party of China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our school plans to have some educational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活动</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连云港</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)China's women's soccer team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赢得</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 ticket to this summer's Tokyo Olympics in April.</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398494" y="3147993"/>
            <a:ext cx="160011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activities</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
        <p:nvSpPr>
          <p:cNvPr id="4" name="Rectangle 3"/>
          <p:cNvSpPr/>
          <p:nvPr/>
        </p:nvSpPr>
        <p:spPr>
          <a:xfrm>
            <a:off x="8315235" y="3897415"/>
            <a:ext cx="72519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won</a:t>
            </a:r>
            <a:endParaRPr lang="zh-CN" altLang="en-US" dirty="0"/>
          </a:p>
        </p:txBody>
      </p:sp>
    </p:spTree>
    <p:extLst>
      <p:ext uri="{BB962C8B-B14F-4D97-AF65-F5344CB8AC3E}">
        <p14:creationId xmlns:p14="http://schemas.microsoft.com/office/powerpoint/2010/main" val="11694941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1023" y="883488"/>
            <a:ext cx="5820824"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Ⅵ</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根据汉语提示完成下列句子</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054249" y="1801585"/>
            <a:ext cx="9703398"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重庆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卷</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重庆如此美丽，以至于每年都有成千上万的人来参观。</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完成译句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Chongqing is ________ beautiful ________thousands of tourists visit it every year.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烟台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能告诉我你打算如何处理你的旧衣服吗？</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Could you tell me how you will ________ ________ your old clothes?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3797135" y="3477866"/>
            <a:ext cx="46679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so</a:t>
            </a:r>
            <a:endParaRPr lang="zh-CN" altLang="en-US" dirty="0"/>
          </a:p>
        </p:txBody>
      </p:sp>
      <p:sp>
        <p:nvSpPr>
          <p:cNvPr id="5" name="Rectangle 4"/>
          <p:cNvSpPr/>
          <p:nvPr/>
        </p:nvSpPr>
        <p:spPr>
          <a:xfrm>
            <a:off x="6101847" y="3477865"/>
            <a:ext cx="69634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that</a:t>
            </a:r>
            <a:endParaRPr lang="zh-CN" altLang="en-US" dirty="0"/>
          </a:p>
        </p:txBody>
      </p:sp>
      <p:sp>
        <p:nvSpPr>
          <p:cNvPr id="6" name="Rectangle 5"/>
          <p:cNvSpPr/>
          <p:nvPr/>
        </p:nvSpPr>
        <p:spPr>
          <a:xfrm>
            <a:off x="5799120" y="5723386"/>
            <a:ext cx="78739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deal </a:t>
            </a:r>
            <a:endParaRPr lang="zh-CN" altLang="en-US" dirty="0"/>
          </a:p>
        </p:txBody>
      </p:sp>
      <p:sp>
        <p:nvSpPr>
          <p:cNvPr id="7" name="Rectangle 6"/>
          <p:cNvSpPr/>
          <p:nvPr/>
        </p:nvSpPr>
        <p:spPr>
          <a:xfrm>
            <a:off x="7189386" y="5723386"/>
            <a:ext cx="73930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with</a:t>
            </a:r>
            <a:endParaRPr lang="zh-CN" altLang="en-US" dirty="0"/>
          </a:p>
        </p:txBody>
      </p:sp>
    </p:spTree>
    <p:extLst>
      <p:ext uri="{BB962C8B-B14F-4D97-AF65-F5344CB8AC3E}">
        <p14:creationId xmlns:p14="http://schemas.microsoft.com/office/powerpoint/2010/main" val="17121489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7578" y="600387"/>
            <a:ext cx="11919472"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恩施</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我盼望收到你的来信。</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(forward)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I'm ________________ hearing from you.</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荆州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友好的荆州人不管在何处都应该尽力让游客感到像在家里一样。</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(make)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friendly person in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Jingzhou</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should do his best to ________________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wherever he happens to be.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黄冈</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我爸爸是个球迷，昨天他熬夜观看世界杯。</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(stay)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father is a football fan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he ________________ to watch FIFA World Cup yesterday.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290795" y="1573763"/>
            <a:ext cx="279005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looking forward to</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
        <p:nvSpPr>
          <p:cNvPr id="4" name="Rectangle 3"/>
          <p:cNvSpPr/>
          <p:nvPr/>
        </p:nvSpPr>
        <p:spPr>
          <a:xfrm>
            <a:off x="7330247" y="3036803"/>
            <a:ext cx="351275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make tourists feel at home</a:t>
            </a:r>
            <a:endParaRPr lang="zh-CN" altLang="en-US" dirty="0"/>
          </a:p>
        </p:txBody>
      </p:sp>
      <p:sp>
        <p:nvSpPr>
          <p:cNvPr id="5" name="Rectangle 4"/>
          <p:cNvSpPr/>
          <p:nvPr/>
        </p:nvSpPr>
        <p:spPr>
          <a:xfrm>
            <a:off x="6231232" y="5199091"/>
            <a:ext cx="138621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stayed up</a:t>
            </a:r>
            <a:endParaRPr lang="zh-CN" altLang="en-US" dirty="0"/>
          </a:p>
        </p:txBody>
      </p:sp>
    </p:spTree>
    <p:extLst>
      <p:ext uri="{BB962C8B-B14F-4D97-AF65-F5344CB8AC3E}">
        <p14:creationId xmlns:p14="http://schemas.microsoft.com/office/powerpoint/2010/main" val="19364343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5475" y="765154"/>
            <a:ext cx="4790094"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Ⅶ</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南京</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短文填空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047538" y="1385525"/>
            <a:ext cx="8312075" cy="830997"/>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请根据短文内容及首字母提示，填写所缺单词。</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pic>
        <p:nvPicPr>
          <p:cNvPr id="2050" name="Picture 2" descr="jsnjyy28.TIF"/>
          <p:cNvPicPr>
            <a:picLocks noChangeAspect="1" noChangeArrowheads="1"/>
          </p:cNvPicPr>
          <p:nvPr/>
        </p:nvPicPr>
        <p:blipFill>
          <a:blip r:embed="rId2" r:link="rId3" cstate="print">
            <a:extLst>
              <a:ext uri="{28A0092B-C50C-407E-A947-70E740481C1C}">
                <a14:useLocalDpi xmlns:a14="http://schemas.microsoft.com/office/drawing/2010/main" val="0"/>
              </a:ext>
            </a:extLst>
          </a:blip>
          <a:srcRect/>
          <a:stretch>
            <a:fillRect/>
          </a:stretch>
        </p:blipFill>
        <p:spPr bwMode="auto">
          <a:xfrm>
            <a:off x="9848010" y="1181099"/>
            <a:ext cx="1461540" cy="1174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p:cNvSpPr/>
          <p:nvPr/>
        </p:nvSpPr>
        <p:spPr>
          <a:xfrm>
            <a:off x="496643" y="2216522"/>
            <a:ext cx="11413863"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problem some people have with homework is not that they find it too hard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or that it takes too long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that they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f</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what they have to do and for when. This may be because they don't write down exactly what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n</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to be done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or don't make a note of when it has to be handed in. If you have a planner for school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make good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u</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of it to record what you need to do. If not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use a diary or notebook to make notes of what has to be handed in and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w</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25937755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88140" y="1048550"/>
            <a:ext cx="9549206"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could set up an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in­tray</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system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 you can see what is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w</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to be done. This is a tray or shallow box where you put your homework each night until you are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r</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to do it.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Although no one exactly looks forward to doing homework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will get it done more efficiently(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高效地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if you are well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o</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7</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and have time and space to concentrate(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专注</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on it.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3995039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07637" y="722123"/>
            <a:ext cx="2706062" cy="830997"/>
          </a:xfrm>
          <a:prstGeom prst="rect">
            <a:avLst/>
          </a:prstGeom>
        </p:spPr>
        <p:txBody>
          <a:bodyPr wrap="none">
            <a:spAutoFit/>
          </a:bodyPr>
          <a:lstStyle/>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Conversation 2</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760668" y="1446584"/>
            <a:ext cx="9671123"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Where are the two speakers?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At home.  B. At a store.  C. At the cinema.</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What would the man like to watch?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TV films.  B. Football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games.</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News about shopping.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 What has the woman decided to do?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To turn off the TV.  B. To go to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bed.</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To buy a new TV set.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998917" y="1702856"/>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5" name="Rectangle 4"/>
          <p:cNvSpPr/>
          <p:nvPr/>
        </p:nvSpPr>
        <p:spPr>
          <a:xfrm>
            <a:off x="1998917" y="3225476"/>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6" name="Rectangle 5"/>
          <p:cNvSpPr/>
          <p:nvPr/>
        </p:nvSpPr>
        <p:spPr>
          <a:xfrm>
            <a:off x="1998917" y="4598187"/>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2086471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77730" y="926729"/>
            <a:ext cx="11123408" cy="5015091"/>
          </a:xfrm>
          <a:prstGeom prst="rect">
            <a:avLst/>
          </a:prstGeom>
        </p:spPr>
        <p:txBody>
          <a:bodyPr wrap="square">
            <a:spAutoFit/>
          </a:bodyPr>
          <a:lstStyle/>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For example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if your homework involves(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需要</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going online and you don't have your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o</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8</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computer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make sure you “book” some time on the family computer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or can use one in your school library.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If you have space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set up a homework “office”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a</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9</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at home with a table or desk and a comfortable chair. It should have good light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place for your books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your homework “tool kit”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helps to get into a habit of doing homework early in the evening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not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l</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10</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it until the last minute at weekends. After you've done it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reward yourself with some fun “down­time” activities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such as some television or social networking time.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691252646"/>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450722474"/>
              </p:ext>
            </p:extLst>
          </p:nvPr>
        </p:nvGraphicFramePr>
        <p:xfrm>
          <a:off x="957425" y="1506071"/>
          <a:ext cx="10456437" cy="3864620"/>
        </p:xfrm>
        <a:graphic>
          <a:graphicData uri="http://schemas.openxmlformats.org/drawingml/2006/table">
            <a:tbl>
              <a:tblPr/>
              <a:tblGrid>
                <a:gridCol w="2064346">
                  <a:extLst>
                    <a:ext uri="{9D8B030D-6E8A-4147-A177-3AD203B41FA5}">
                      <a16:colId xmlns:a16="http://schemas.microsoft.com/office/drawing/2014/main" val="951345348"/>
                    </a:ext>
                  </a:extLst>
                </a:gridCol>
                <a:gridCol w="2064346">
                  <a:extLst>
                    <a:ext uri="{9D8B030D-6E8A-4147-A177-3AD203B41FA5}">
                      <a16:colId xmlns:a16="http://schemas.microsoft.com/office/drawing/2014/main" val="4012644728"/>
                    </a:ext>
                  </a:extLst>
                </a:gridCol>
                <a:gridCol w="2066772">
                  <a:extLst>
                    <a:ext uri="{9D8B030D-6E8A-4147-A177-3AD203B41FA5}">
                      <a16:colId xmlns:a16="http://schemas.microsoft.com/office/drawing/2014/main" val="4022706103"/>
                    </a:ext>
                  </a:extLst>
                </a:gridCol>
                <a:gridCol w="2066772">
                  <a:extLst>
                    <a:ext uri="{9D8B030D-6E8A-4147-A177-3AD203B41FA5}">
                      <a16:colId xmlns:a16="http://schemas.microsoft.com/office/drawing/2014/main" val="2020477240"/>
                    </a:ext>
                  </a:extLst>
                </a:gridCol>
                <a:gridCol w="2194201">
                  <a:extLst>
                    <a:ext uri="{9D8B030D-6E8A-4147-A177-3AD203B41FA5}">
                      <a16:colId xmlns:a16="http://schemas.microsoft.com/office/drawing/2014/main" val="1118843757"/>
                    </a:ext>
                  </a:extLst>
                </a:gridCol>
              </a:tblGrid>
              <a:tr h="1856899">
                <a:tc>
                  <a:txBody>
                    <a:bodyPr/>
                    <a:lstStyle/>
                    <a:p>
                      <a:pPr algn="ctr">
                        <a:lnSpc>
                          <a:spcPct val="200000"/>
                        </a:lnSpc>
                        <a:spcAft>
                          <a:spcPts val="0"/>
                        </a:spcAft>
                      </a:pPr>
                      <a:r>
                        <a:rPr lang="en-US" sz="2400" kern="100" dirty="0">
                          <a:effectLst/>
                          <a:latin typeface="Calibri" panose="020F0502020204030204" pitchFamily="34" charset="0"/>
                          <a:ea typeface="宋体" panose="02010600030101010101" pitchFamily="2" charset="-122"/>
                          <a:cs typeface="Times New Roman" panose="02020603050405020304" pitchFamily="18" charset="0"/>
                        </a:rPr>
                        <a:t>1. </a:t>
                      </a:r>
                      <a:r>
                        <a:rPr lang="en-US" sz="2400" kern="100" dirty="0" smtClean="0">
                          <a:effectLst/>
                          <a:latin typeface="Calibri" panose="020F0502020204030204" pitchFamily="34" charset="0"/>
                          <a:ea typeface="宋体" panose="02010600030101010101" pitchFamily="2" charset="-122"/>
                          <a:cs typeface="Times New Roman" panose="02020603050405020304" pitchFamily="18" charset="0"/>
                        </a:rPr>
                        <a:t> </a:t>
                      </a:r>
                      <a:r>
                        <a:rPr lang="en-US" sz="2400" u="sng" kern="100" dirty="0">
                          <a:effectLst/>
                          <a:latin typeface="Calibri" panose="020F0502020204030204" pitchFamily="34" charset="0"/>
                          <a:ea typeface="宋体" panose="02010600030101010101" pitchFamily="2" charset="-122"/>
                          <a:cs typeface="Times New Roman" panose="02020603050405020304" pitchFamily="18" charset="0"/>
                        </a:rPr>
                        <a:t>f</a:t>
                      </a:r>
                      <a:r>
                        <a:rPr lang="en-US" sz="2400" kern="100" dirty="0">
                          <a:effectLst/>
                          <a:latin typeface="Calibri" panose="020F0502020204030204" pitchFamily="34" charset="0"/>
                          <a:ea typeface="宋体" panose="02010600030101010101" pitchFamily="2" charset="-122"/>
                          <a:cs typeface="Times New Roman" panose="02020603050405020304" pitchFamily="18" charset="0"/>
                        </a:rPr>
                        <a:t>______ </a:t>
                      </a:r>
                      <a:endParaRPr lang="zh-CN" sz="2400" kern="100" dirty="0">
                        <a:effectLst/>
                        <a:latin typeface="宋体" panose="02010600030101010101" pitchFamily="2" charset="-122"/>
                        <a:ea typeface="宋体" panose="02010600030101010101" pitchFamily="2" charset="-122"/>
                        <a:cs typeface="Courier New" panose="02070309020205020404" pitchFamily="49" charset="0"/>
                      </a:endParaRPr>
                    </a:p>
                  </a:txBody>
                  <a:tcPr marL="50992" marR="509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n-US" sz="2400" kern="100" dirty="0">
                          <a:effectLst/>
                          <a:latin typeface="Calibri" panose="020F0502020204030204" pitchFamily="34" charset="0"/>
                          <a:ea typeface="宋体" panose="02010600030101010101" pitchFamily="2" charset="-122"/>
                          <a:cs typeface="Times New Roman" panose="02020603050405020304" pitchFamily="18" charset="0"/>
                        </a:rPr>
                        <a:t>2. </a:t>
                      </a:r>
                      <a:r>
                        <a:rPr lang="en-US" sz="2400" kern="100" dirty="0" smtClean="0">
                          <a:effectLst/>
                          <a:latin typeface="Calibri" panose="020F0502020204030204" pitchFamily="34" charset="0"/>
                          <a:ea typeface="宋体" panose="02010600030101010101" pitchFamily="2" charset="-122"/>
                          <a:cs typeface="Times New Roman" panose="02020603050405020304" pitchFamily="18" charset="0"/>
                        </a:rPr>
                        <a:t> </a:t>
                      </a:r>
                      <a:r>
                        <a:rPr lang="en-US" sz="2400" u="sng" kern="100" dirty="0">
                          <a:effectLst/>
                          <a:latin typeface="Calibri" panose="020F0502020204030204" pitchFamily="34" charset="0"/>
                          <a:ea typeface="宋体" panose="02010600030101010101" pitchFamily="2" charset="-122"/>
                          <a:cs typeface="Times New Roman" panose="02020603050405020304" pitchFamily="18" charset="0"/>
                        </a:rPr>
                        <a:t>n</a:t>
                      </a:r>
                      <a:r>
                        <a:rPr lang="en-US" sz="2400" kern="100" dirty="0">
                          <a:effectLst/>
                          <a:latin typeface="Calibri" panose="020F0502020204030204" pitchFamily="34" charset="0"/>
                          <a:ea typeface="宋体" panose="02010600030101010101" pitchFamily="2" charset="-122"/>
                          <a:cs typeface="Times New Roman" panose="02020603050405020304" pitchFamily="18" charset="0"/>
                        </a:rPr>
                        <a:t>______ </a:t>
                      </a:r>
                      <a:endParaRPr lang="zh-CN" sz="2400" kern="100" dirty="0">
                        <a:effectLst/>
                        <a:latin typeface="宋体" panose="02010600030101010101" pitchFamily="2" charset="-122"/>
                        <a:ea typeface="宋体" panose="02010600030101010101" pitchFamily="2" charset="-122"/>
                        <a:cs typeface="Courier New" panose="02070309020205020404" pitchFamily="49" charset="0"/>
                      </a:endParaRPr>
                    </a:p>
                  </a:txBody>
                  <a:tcPr marL="50992" marR="509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n-US" sz="2400" kern="100" dirty="0">
                          <a:effectLst/>
                          <a:latin typeface="Calibri" panose="020F0502020204030204" pitchFamily="34" charset="0"/>
                          <a:ea typeface="宋体" panose="02010600030101010101" pitchFamily="2" charset="-122"/>
                          <a:cs typeface="Times New Roman" panose="02020603050405020304" pitchFamily="18" charset="0"/>
                        </a:rPr>
                        <a:t>3. </a:t>
                      </a:r>
                      <a:r>
                        <a:rPr lang="en-US" sz="2400" u="sng" kern="100" dirty="0" smtClean="0">
                          <a:effectLst/>
                          <a:latin typeface="Calibri" panose="020F0502020204030204" pitchFamily="34" charset="0"/>
                          <a:ea typeface="宋体" panose="02010600030101010101" pitchFamily="2" charset="-122"/>
                          <a:cs typeface="Times New Roman" panose="02020603050405020304" pitchFamily="18" charset="0"/>
                        </a:rPr>
                        <a:t>u</a:t>
                      </a:r>
                      <a:r>
                        <a:rPr lang="en-US" sz="2400" kern="100" dirty="0">
                          <a:effectLst/>
                          <a:latin typeface="Calibri" panose="020F0502020204030204" pitchFamily="34" charset="0"/>
                          <a:ea typeface="宋体" panose="02010600030101010101" pitchFamily="2" charset="-122"/>
                          <a:cs typeface="Times New Roman" panose="02020603050405020304" pitchFamily="18" charset="0"/>
                        </a:rPr>
                        <a:t>______ </a:t>
                      </a:r>
                      <a:endParaRPr lang="zh-CN" sz="2400" kern="100" dirty="0">
                        <a:effectLst/>
                        <a:latin typeface="宋体" panose="02010600030101010101" pitchFamily="2" charset="-122"/>
                        <a:ea typeface="宋体" panose="02010600030101010101" pitchFamily="2" charset="-122"/>
                        <a:cs typeface="Courier New" panose="02070309020205020404" pitchFamily="49" charset="0"/>
                      </a:endParaRPr>
                    </a:p>
                  </a:txBody>
                  <a:tcPr marL="50992" marR="509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n-US" sz="2400" kern="100" dirty="0">
                          <a:effectLst/>
                          <a:latin typeface="Calibri" panose="020F0502020204030204" pitchFamily="34" charset="0"/>
                          <a:ea typeface="宋体" panose="02010600030101010101" pitchFamily="2" charset="-122"/>
                          <a:cs typeface="Times New Roman" panose="02020603050405020304" pitchFamily="18" charset="0"/>
                        </a:rPr>
                        <a:t>4. </a:t>
                      </a:r>
                      <a:r>
                        <a:rPr lang="en-US" sz="2400" kern="100" dirty="0" smtClean="0">
                          <a:effectLst/>
                          <a:latin typeface="Calibri" panose="020F0502020204030204" pitchFamily="34" charset="0"/>
                          <a:ea typeface="宋体" panose="02010600030101010101" pitchFamily="2" charset="-122"/>
                          <a:cs typeface="Times New Roman" panose="02020603050405020304" pitchFamily="18" charset="0"/>
                        </a:rPr>
                        <a:t> </a:t>
                      </a:r>
                      <a:r>
                        <a:rPr lang="en-US" sz="2400" u="sng" kern="100" dirty="0">
                          <a:effectLst/>
                          <a:latin typeface="Calibri" panose="020F0502020204030204" pitchFamily="34" charset="0"/>
                          <a:ea typeface="宋体" panose="02010600030101010101" pitchFamily="2" charset="-122"/>
                          <a:cs typeface="Times New Roman" panose="02020603050405020304" pitchFamily="18" charset="0"/>
                        </a:rPr>
                        <a:t>w</a:t>
                      </a:r>
                      <a:r>
                        <a:rPr lang="en-US" sz="2400" kern="100" dirty="0">
                          <a:effectLst/>
                          <a:latin typeface="Calibri" panose="020F0502020204030204" pitchFamily="34" charset="0"/>
                          <a:ea typeface="宋体" panose="02010600030101010101" pitchFamily="2" charset="-122"/>
                          <a:cs typeface="Times New Roman" panose="02020603050405020304" pitchFamily="18" charset="0"/>
                        </a:rPr>
                        <a:t>______ </a:t>
                      </a:r>
                      <a:endParaRPr lang="zh-CN" sz="2400" kern="100" dirty="0">
                        <a:effectLst/>
                        <a:latin typeface="宋体" panose="02010600030101010101" pitchFamily="2" charset="-122"/>
                        <a:ea typeface="宋体" panose="02010600030101010101" pitchFamily="2" charset="-122"/>
                        <a:cs typeface="Courier New" panose="02070309020205020404" pitchFamily="49" charset="0"/>
                      </a:endParaRPr>
                    </a:p>
                  </a:txBody>
                  <a:tcPr marL="50992" marR="509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n-US" sz="2400" kern="100" dirty="0">
                          <a:effectLst/>
                          <a:latin typeface="Calibri" panose="020F0502020204030204" pitchFamily="34" charset="0"/>
                          <a:ea typeface="宋体" panose="02010600030101010101" pitchFamily="2" charset="-122"/>
                          <a:cs typeface="Times New Roman" panose="02020603050405020304" pitchFamily="18" charset="0"/>
                        </a:rPr>
                        <a:t>5. </a:t>
                      </a:r>
                      <a:r>
                        <a:rPr lang="en-US" sz="2400" kern="100" dirty="0" smtClean="0">
                          <a:effectLst/>
                          <a:latin typeface="Calibri" panose="020F0502020204030204" pitchFamily="34" charset="0"/>
                          <a:ea typeface="宋体" panose="02010600030101010101" pitchFamily="2" charset="-122"/>
                          <a:cs typeface="Times New Roman" panose="02020603050405020304" pitchFamily="18" charset="0"/>
                        </a:rPr>
                        <a:t> </a:t>
                      </a:r>
                      <a:r>
                        <a:rPr lang="en-US" sz="2400" u="sng" kern="100" dirty="0">
                          <a:effectLst/>
                          <a:latin typeface="Calibri" panose="020F0502020204030204" pitchFamily="34" charset="0"/>
                          <a:ea typeface="宋体" panose="02010600030101010101" pitchFamily="2" charset="-122"/>
                          <a:cs typeface="Times New Roman" panose="02020603050405020304" pitchFamily="18" charset="0"/>
                        </a:rPr>
                        <a:t>w</a:t>
                      </a:r>
                      <a:r>
                        <a:rPr lang="en-US" sz="2400" kern="100" dirty="0">
                          <a:effectLst/>
                          <a:latin typeface="Calibri" panose="020F0502020204030204" pitchFamily="34" charset="0"/>
                          <a:ea typeface="宋体" panose="02010600030101010101" pitchFamily="2" charset="-122"/>
                          <a:cs typeface="Times New Roman" panose="02020603050405020304" pitchFamily="18" charset="0"/>
                        </a:rPr>
                        <a:t>______ </a:t>
                      </a:r>
                      <a:endParaRPr lang="zh-CN" sz="2400" kern="100" dirty="0">
                        <a:effectLst/>
                        <a:latin typeface="宋体" panose="02010600030101010101" pitchFamily="2" charset="-122"/>
                        <a:ea typeface="宋体" panose="02010600030101010101" pitchFamily="2" charset="-122"/>
                        <a:cs typeface="Courier New" panose="02070309020205020404" pitchFamily="49" charset="0"/>
                      </a:endParaRPr>
                    </a:p>
                  </a:txBody>
                  <a:tcPr marL="50992" marR="509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63328422"/>
                  </a:ext>
                </a:extLst>
              </a:tr>
              <a:tr h="2007721">
                <a:tc>
                  <a:txBody>
                    <a:bodyPr/>
                    <a:lstStyle/>
                    <a:p>
                      <a:pPr algn="ctr">
                        <a:lnSpc>
                          <a:spcPct val="200000"/>
                        </a:lnSpc>
                        <a:spcAft>
                          <a:spcPts val="0"/>
                        </a:spcAft>
                      </a:pPr>
                      <a:r>
                        <a:rPr lang="en-US" sz="2400" kern="100" dirty="0">
                          <a:effectLst/>
                          <a:latin typeface="Calibri" panose="020F0502020204030204" pitchFamily="34" charset="0"/>
                          <a:ea typeface="宋体" panose="02010600030101010101" pitchFamily="2" charset="-122"/>
                          <a:cs typeface="Times New Roman" panose="02020603050405020304" pitchFamily="18" charset="0"/>
                        </a:rPr>
                        <a:t>6. </a:t>
                      </a:r>
                      <a:r>
                        <a:rPr lang="en-US" sz="2400" kern="100" dirty="0" smtClean="0">
                          <a:effectLst/>
                          <a:latin typeface="Calibri" panose="020F0502020204030204" pitchFamily="34" charset="0"/>
                          <a:ea typeface="宋体" panose="02010600030101010101" pitchFamily="2" charset="-122"/>
                          <a:cs typeface="Times New Roman" panose="02020603050405020304" pitchFamily="18" charset="0"/>
                        </a:rPr>
                        <a:t> </a:t>
                      </a:r>
                      <a:r>
                        <a:rPr lang="en-US" sz="2400" u="sng" kern="100" dirty="0">
                          <a:effectLst/>
                          <a:latin typeface="Calibri" panose="020F0502020204030204" pitchFamily="34" charset="0"/>
                          <a:ea typeface="宋体" panose="02010600030101010101" pitchFamily="2" charset="-122"/>
                          <a:cs typeface="Times New Roman" panose="02020603050405020304" pitchFamily="18" charset="0"/>
                        </a:rPr>
                        <a:t>r</a:t>
                      </a:r>
                      <a:r>
                        <a:rPr lang="en-US" sz="2400" kern="100" dirty="0">
                          <a:effectLst/>
                          <a:latin typeface="Calibri" panose="020F0502020204030204" pitchFamily="34" charset="0"/>
                          <a:ea typeface="宋体" panose="02010600030101010101" pitchFamily="2" charset="-122"/>
                          <a:cs typeface="Times New Roman" panose="02020603050405020304" pitchFamily="18" charset="0"/>
                        </a:rPr>
                        <a:t>______ </a:t>
                      </a:r>
                      <a:endParaRPr lang="zh-CN" sz="2400" kern="100" dirty="0">
                        <a:effectLst/>
                        <a:latin typeface="宋体" panose="02010600030101010101" pitchFamily="2" charset="-122"/>
                        <a:ea typeface="宋体" panose="02010600030101010101" pitchFamily="2" charset="-122"/>
                        <a:cs typeface="Courier New" panose="02070309020205020404" pitchFamily="49" charset="0"/>
                      </a:endParaRPr>
                    </a:p>
                  </a:txBody>
                  <a:tcPr marL="50992" marR="509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n-US" sz="2400" kern="100" dirty="0">
                          <a:effectLst/>
                          <a:latin typeface="Calibri" panose="020F0502020204030204" pitchFamily="34" charset="0"/>
                          <a:ea typeface="宋体" panose="02010600030101010101" pitchFamily="2" charset="-122"/>
                          <a:cs typeface="Times New Roman" panose="02020603050405020304" pitchFamily="18" charset="0"/>
                        </a:rPr>
                        <a:t>7. </a:t>
                      </a:r>
                      <a:r>
                        <a:rPr lang="en-US" sz="2400" kern="100" dirty="0" smtClean="0">
                          <a:effectLst/>
                          <a:latin typeface="Calibri" panose="020F0502020204030204" pitchFamily="34" charset="0"/>
                          <a:ea typeface="宋体" panose="02010600030101010101" pitchFamily="2" charset="-122"/>
                          <a:cs typeface="Times New Roman" panose="02020603050405020304" pitchFamily="18" charset="0"/>
                        </a:rPr>
                        <a:t> </a:t>
                      </a:r>
                      <a:r>
                        <a:rPr lang="en-US" sz="2400" u="sng" kern="100" dirty="0">
                          <a:effectLst/>
                          <a:latin typeface="Calibri" panose="020F0502020204030204" pitchFamily="34" charset="0"/>
                          <a:ea typeface="宋体" panose="02010600030101010101" pitchFamily="2" charset="-122"/>
                          <a:cs typeface="Times New Roman" panose="02020603050405020304" pitchFamily="18" charset="0"/>
                        </a:rPr>
                        <a:t>o</a:t>
                      </a:r>
                      <a:r>
                        <a:rPr lang="en-US" sz="2400" kern="100" dirty="0">
                          <a:effectLst/>
                          <a:latin typeface="Calibri" panose="020F0502020204030204" pitchFamily="34" charset="0"/>
                          <a:ea typeface="宋体" panose="02010600030101010101" pitchFamily="2" charset="-122"/>
                          <a:cs typeface="Times New Roman" panose="02020603050405020304" pitchFamily="18" charset="0"/>
                        </a:rPr>
                        <a:t>______ </a:t>
                      </a:r>
                      <a:endParaRPr lang="zh-CN" sz="2400" kern="100" dirty="0">
                        <a:effectLst/>
                        <a:latin typeface="宋体" panose="02010600030101010101" pitchFamily="2" charset="-122"/>
                        <a:ea typeface="宋体" panose="02010600030101010101" pitchFamily="2" charset="-122"/>
                        <a:cs typeface="Courier New" panose="02070309020205020404" pitchFamily="49" charset="0"/>
                      </a:endParaRPr>
                    </a:p>
                  </a:txBody>
                  <a:tcPr marL="50992" marR="509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n-US" sz="2400" kern="100" dirty="0">
                          <a:effectLst/>
                          <a:latin typeface="Calibri" panose="020F0502020204030204" pitchFamily="34" charset="0"/>
                          <a:ea typeface="宋体" panose="02010600030101010101" pitchFamily="2" charset="-122"/>
                          <a:cs typeface="Times New Roman" panose="02020603050405020304" pitchFamily="18" charset="0"/>
                        </a:rPr>
                        <a:t>8. </a:t>
                      </a:r>
                      <a:r>
                        <a:rPr lang="en-US" sz="2400" kern="100" dirty="0" smtClean="0">
                          <a:effectLst/>
                          <a:latin typeface="Calibri" panose="020F0502020204030204" pitchFamily="34" charset="0"/>
                          <a:ea typeface="宋体" panose="02010600030101010101" pitchFamily="2" charset="-122"/>
                          <a:cs typeface="Times New Roman" panose="02020603050405020304" pitchFamily="18" charset="0"/>
                        </a:rPr>
                        <a:t> </a:t>
                      </a:r>
                      <a:r>
                        <a:rPr lang="en-US" sz="2400" u="sng" kern="100" dirty="0">
                          <a:effectLst/>
                          <a:latin typeface="Calibri" panose="020F0502020204030204" pitchFamily="34" charset="0"/>
                          <a:ea typeface="宋体" panose="02010600030101010101" pitchFamily="2" charset="-122"/>
                          <a:cs typeface="Times New Roman" panose="02020603050405020304" pitchFamily="18" charset="0"/>
                        </a:rPr>
                        <a:t>o</a:t>
                      </a:r>
                      <a:r>
                        <a:rPr lang="en-US" sz="2400" kern="100" dirty="0">
                          <a:effectLst/>
                          <a:latin typeface="Calibri" panose="020F0502020204030204" pitchFamily="34" charset="0"/>
                          <a:ea typeface="宋体" panose="02010600030101010101" pitchFamily="2" charset="-122"/>
                          <a:cs typeface="Times New Roman" panose="02020603050405020304" pitchFamily="18" charset="0"/>
                        </a:rPr>
                        <a:t>______ </a:t>
                      </a:r>
                      <a:endParaRPr lang="zh-CN" sz="2400" kern="100" dirty="0">
                        <a:effectLst/>
                        <a:latin typeface="宋体" panose="02010600030101010101" pitchFamily="2" charset="-122"/>
                        <a:ea typeface="宋体" panose="02010600030101010101" pitchFamily="2" charset="-122"/>
                        <a:cs typeface="Courier New" panose="02070309020205020404" pitchFamily="49" charset="0"/>
                      </a:endParaRPr>
                    </a:p>
                  </a:txBody>
                  <a:tcPr marL="50992" marR="509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n-US" sz="2400" kern="100" dirty="0">
                          <a:effectLst/>
                          <a:latin typeface="Calibri" panose="020F0502020204030204" pitchFamily="34" charset="0"/>
                          <a:ea typeface="宋体" panose="02010600030101010101" pitchFamily="2" charset="-122"/>
                          <a:cs typeface="Times New Roman" panose="02020603050405020304" pitchFamily="18" charset="0"/>
                        </a:rPr>
                        <a:t>9. </a:t>
                      </a:r>
                      <a:r>
                        <a:rPr lang="en-US" sz="2400" u="sng" kern="100" dirty="0" smtClean="0">
                          <a:effectLst/>
                          <a:latin typeface="Calibri" panose="020F0502020204030204" pitchFamily="34" charset="0"/>
                          <a:ea typeface="宋体" panose="02010600030101010101" pitchFamily="2" charset="-122"/>
                          <a:cs typeface="Times New Roman" panose="02020603050405020304" pitchFamily="18" charset="0"/>
                        </a:rPr>
                        <a:t>a</a:t>
                      </a:r>
                      <a:r>
                        <a:rPr lang="en-US" sz="2400" kern="100" dirty="0">
                          <a:effectLst/>
                          <a:latin typeface="Calibri" panose="020F0502020204030204" pitchFamily="34" charset="0"/>
                          <a:ea typeface="宋体" panose="02010600030101010101" pitchFamily="2" charset="-122"/>
                          <a:cs typeface="Times New Roman" panose="02020603050405020304" pitchFamily="18" charset="0"/>
                        </a:rPr>
                        <a:t>______ </a:t>
                      </a:r>
                      <a:endParaRPr lang="zh-CN" sz="2400" kern="100" dirty="0">
                        <a:effectLst/>
                        <a:latin typeface="宋体" panose="02010600030101010101" pitchFamily="2" charset="-122"/>
                        <a:ea typeface="宋体" panose="02010600030101010101" pitchFamily="2" charset="-122"/>
                        <a:cs typeface="Courier New" panose="02070309020205020404" pitchFamily="49" charset="0"/>
                      </a:endParaRPr>
                    </a:p>
                  </a:txBody>
                  <a:tcPr marL="50992" marR="509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n-US" sz="2400" kern="100" dirty="0">
                          <a:effectLst/>
                          <a:latin typeface="Calibri" panose="020F0502020204030204" pitchFamily="34" charset="0"/>
                          <a:ea typeface="宋体" panose="02010600030101010101" pitchFamily="2" charset="-122"/>
                          <a:cs typeface="Times New Roman" panose="02020603050405020304" pitchFamily="18" charset="0"/>
                        </a:rPr>
                        <a:t>10. </a:t>
                      </a:r>
                      <a:r>
                        <a:rPr lang="en-US" sz="2400" kern="100" dirty="0" smtClean="0">
                          <a:effectLst/>
                          <a:latin typeface="Calibri" panose="020F0502020204030204" pitchFamily="34" charset="0"/>
                          <a:ea typeface="宋体" panose="02010600030101010101" pitchFamily="2" charset="-122"/>
                          <a:cs typeface="Times New Roman" panose="02020603050405020304" pitchFamily="18" charset="0"/>
                        </a:rPr>
                        <a:t> </a:t>
                      </a:r>
                      <a:r>
                        <a:rPr lang="en-US" sz="2400" u="sng" kern="100" dirty="0">
                          <a:effectLst/>
                          <a:latin typeface="Calibri" panose="020F0502020204030204" pitchFamily="34" charset="0"/>
                          <a:ea typeface="宋体" panose="02010600030101010101" pitchFamily="2" charset="-122"/>
                          <a:cs typeface="Times New Roman" panose="02020603050405020304" pitchFamily="18" charset="0"/>
                        </a:rPr>
                        <a:t>l</a:t>
                      </a:r>
                      <a:r>
                        <a:rPr lang="en-US" sz="2400" kern="100" dirty="0">
                          <a:effectLst/>
                          <a:latin typeface="Calibri" panose="020F0502020204030204" pitchFamily="34" charset="0"/>
                          <a:ea typeface="宋体" panose="02010600030101010101" pitchFamily="2" charset="-122"/>
                          <a:cs typeface="Times New Roman" panose="02020603050405020304" pitchFamily="18" charset="0"/>
                        </a:rPr>
                        <a:t>______ </a:t>
                      </a:r>
                      <a:endParaRPr lang="zh-CN" sz="2400" kern="100" dirty="0">
                        <a:effectLst/>
                        <a:latin typeface="宋体" panose="02010600030101010101" pitchFamily="2" charset="-122"/>
                        <a:ea typeface="宋体" panose="02010600030101010101" pitchFamily="2" charset="-122"/>
                        <a:cs typeface="Courier New" panose="02070309020205020404" pitchFamily="49" charset="0"/>
                      </a:endParaRPr>
                    </a:p>
                  </a:txBody>
                  <a:tcPr marL="50992" marR="509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51791319"/>
                  </a:ext>
                </a:extLst>
              </a:tr>
            </a:tbl>
          </a:graphicData>
        </a:graphic>
      </p:graphicFrame>
      <p:sp>
        <p:nvSpPr>
          <p:cNvPr id="3" name="Rectangle 2"/>
          <p:cNvSpPr/>
          <p:nvPr/>
        </p:nvSpPr>
        <p:spPr>
          <a:xfrm>
            <a:off x="1756068" y="2294526"/>
            <a:ext cx="93435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forget</a:t>
            </a:r>
            <a:endParaRPr lang="zh-CN" altLang="en-US" dirty="0"/>
          </a:p>
        </p:txBody>
      </p:sp>
      <p:sp>
        <p:nvSpPr>
          <p:cNvPr id="4" name="Rectangle 3"/>
          <p:cNvSpPr/>
          <p:nvPr/>
        </p:nvSpPr>
        <p:spPr>
          <a:xfrm>
            <a:off x="3820478" y="2294526"/>
            <a:ext cx="93647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needs</a:t>
            </a:r>
            <a:endParaRPr lang="zh-CN" altLang="en-US" dirty="0"/>
          </a:p>
        </p:txBody>
      </p:sp>
      <p:sp>
        <p:nvSpPr>
          <p:cNvPr id="5" name="Rectangle 4"/>
          <p:cNvSpPr/>
          <p:nvPr/>
        </p:nvSpPr>
        <p:spPr>
          <a:xfrm>
            <a:off x="5979296" y="2294526"/>
            <a:ext cx="62068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use</a:t>
            </a:r>
            <a:endParaRPr lang="zh-CN" altLang="en-US" dirty="0"/>
          </a:p>
        </p:txBody>
      </p:sp>
      <p:sp>
        <p:nvSpPr>
          <p:cNvPr id="6" name="Rectangle 5"/>
          <p:cNvSpPr/>
          <p:nvPr/>
        </p:nvSpPr>
        <p:spPr>
          <a:xfrm>
            <a:off x="7978665" y="2294526"/>
            <a:ext cx="88197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when</a:t>
            </a:r>
            <a:endParaRPr lang="zh-CN" altLang="en-US" dirty="0"/>
          </a:p>
        </p:txBody>
      </p:sp>
      <p:sp>
        <p:nvSpPr>
          <p:cNvPr id="7" name="Rectangle 6"/>
          <p:cNvSpPr/>
          <p:nvPr/>
        </p:nvSpPr>
        <p:spPr>
          <a:xfrm>
            <a:off x="10077959" y="2294526"/>
            <a:ext cx="109812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waiting</a:t>
            </a:r>
            <a:endParaRPr lang="zh-CN" altLang="en-US" dirty="0"/>
          </a:p>
        </p:txBody>
      </p:sp>
      <p:sp>
        <p:nvSpPr>
          <p:cNvPr id="8" name="Rectangle 7"/>
          <p:cNvSpPr/>
          <p:nvPr/>
        </p:nvSpPr>
        <p:spPr>
          <a:xfrm>
            <a:off x="1668110" y="4187871"/>
            <a:ext cx="95968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ready</a:t>
            </a:r>
            <a:endParaRPr lang="zh-CN" altLang="en-US" dirty="0"/>
          </a:p>
        </p:txBody>
      </p:sp>
      <p:sp>
        <p:nvSpPr>
          <p:cNvPr id="9" name="Rectangle 8"/>
          <p:cNvSpPr/>
          <p:nvPr/>
        </p:nvSpPr>
        <p:spPr>
          <a:xfrm>
            <a:off x="3797643" y="4215678"/>
            <a:ext cx="139890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organized</a:t>
            </a:r>
            <a:endParaRPr lang="zh-CN" altLang="en-US" dirty="0"/>
          </a:p>
        </p:txBody>
      </p:sp>
      <p:sp>
        <p:nvSpPr>
          <p:cNvPr id="10" name="Rectangle 9"/>
          <p:cNvSpPr/>
          <p:nvPr/>
        </p:nvSpPr>
        <p:spPr>
          <a:xfrm>
            <a:off x="5817994" y="4201775"/>
            <a:ext cx="79579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own</a:t>
            </a:r>
            <a:endParaRPr lang="zh-CN" altLang="en-US" dirty="0"/>
          </a:p>
        </p:txBody>
      </p:sp>
      <p:sp>
        <p:nvSpPr>
          <p:cNvPr id="11" name="Rectangle 10"/>
          <p:cNvSpPr/>
          <p:nvPr/>
        </p:nvSpPr>
        <p:spPr>
          <a:xfrm>
            <a:off x="7856672" y="4204921"/>
            <a:ext cx="142167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anywhere</a:t>
            </a:r>
            <a:endParaRPr lang="zh-CN" altLang="en-US" dirty="0"/>
          </a:p>
        </p:txBody>
      </p:sp>
      <p:sp>
        <p:nvSpPr>
          <p:cNvPr id="12" name="Rectangle 11"/>
          <p:cNvSpPr/>
          <p:nvPr/>
        </p:nvSpPr>
        <p:spPr>
          <a:xfrm>
            <a:off x="10077959" y="4187870"/>
            <a:ext cx="1067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leaving</a:t>
            </a:r>
            <a:endParaRPr lang="zh-CN" altLang="en-US" dirty="0"/>
          </a:p>
        </p:txBody>
      </p:sp>
    </p:spTree>
    <p:extLst>
      <p:ext uri="{BB962C8B-B14F-4D97-AF65-F5344CB8AC3E}">
        <p14:creationId xmlns:p14="http://schemas.microsoft.com/office/powerpoint/2010/main" val="148575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P spid="12"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5738" y="657577"/>
            <a:ext cx="4790094"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Ⅷ</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金华</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书面表达</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112085" y="1948537"/>
            <a:ext cx="8032376" cy="2308324"/>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假如你叫</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Daming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，本周六你们班要去浙江大学开展研学活动</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(study tour)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。请根据下列表格中的内容，给外籍教师</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Mike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发一份邮件，告知你们的计划，并邀请他一同前往。</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67032756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63041" y="1410697"/>
            <a:ext cx="10144460" cy="3785652"/>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注意：</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文中必须包含所给的内容要点，可适当发挥；参考词汇供选择使用；</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文中不得出现真实姓名、学校等信息；</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词数：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邮件的开头与结尾已给出，不计入总词数。</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77211031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959552736"/>
              </p:ext>
            </p:extLst>
          </p:nvPr>
        </p:nvGraphicFramePr>
        <p:xfrm>
          <a:off x="1688949" y="896817"/>
          <a:ext cx="9057939" cy="5207025"/>
        </p:xfrm>
        <a:graphic>
          <a:graphicData uri="http://schemas.openxmlformats.org/drawingml/2006/table">
            <a:tbl>
              <a:tblPr/>
              <a:tblGrid>
                <a:gridCol w="3370558">
                  <a:extLst>
                    <a:ext uri="{9D8B030D-6E8A-4147-A177-3AD203B41FA5}">
                      <a16:colId xmlns:a16="http://schemas.microsoft.com/office/drawing/2014/main" val="1345590924"/>
                    </a:ext>
                  </a:extLst>
                </a:gridCol>
                <a:gridCol w="5687381">
                  <a:extLst>
                    <a:ext uri="{9D8B030D-6E8A-4147-A177-3AD203B41FA5}">
                      <a16:colId xmlns:a16="http://schemas.microsoft.com/office/drawing/2014/main" val="832516096"/>
                    </a:ext>
                  </a:extLst>
                </a:gridCol>
              </a:tblGrid>
              <a:tr h="334718">
                <a:tc>
                  <a:txBody>
                    <a:bodyPr/>
                    <a:lstStyle/>
                    <a:p>
                      <a:pPr algn="ctr">
                        <a:lnSpc>
                          <a:spcPct val="200000"/>
                        </a:lnSpc>
                        <a:spcAft>
                          <a:spcPts val="0"/>
                        </a:spcAft>
                      </a:pPr>
                      <a:r>
                        <a:rPr lang="zh-CN" sz="2400" kern="100">
                          <a:effectLst/>
                          <a:latin typeface="Calibri" panose="020F0502020204030204" pitchFamily="34" charset="0"/>
                          <a:ea typeface="宋体" panose="02010600030101010101" pitchFamily="2" charset="-122"/>
                          <a:cs typeface="Times New Roman" panose="02020603050405020304" pitchFamily="18" charset="0"/>
                        </a:rPr>
                        <a:t>内容要点</a:t>
                      </a:r>
                      <a:endParaRPr lang="zh-CN" sz="2400" kern="100">
                        <a:effectLst/>
                        <a:latin typeface="宋体" panose="02010600030101010101" pitchFamily="2" charset="-122"/>
                        <a:ea typeface="宋体" panose="02010600030101010101" pitchFamily="2" charset="-122"/>
                        <a:cs typeface="Courier New" panose="02070309020205020404" pitchFamily="49" charset="0"/>
                      </a:endParaRPr>
                    </a:p>
                  </a:txBody>
                  <a:tcPr marL="31380" marR="313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zh-CN" sz="2400" kern="100">
                          <a:effectLst/>
                          <a:latin typeface="Calibri" panose="020F0502020204030204" pitchFamily="34" charset="0"/>
                          <a:ea typeface="宋体" panose="02010600030101010101" pitchFamily="2" charset="-122"/>
                          <a:cs typeface="Times New Roman" panose="02020603050405020304" pitchFamily="18" charset="0"/>
                        </a:rPr>
                        <a:t>参考词汇</a:t>
                      </a:r>
                      <a:endParaRPr lang="zh-CN" sz="2400" kern="100">
                        <a:effectLst/>
                        <a:latin typeface="宋体" panose="02010600030101010101" pitchFamily="2" charset="-122"/>
                        <a:ea typeface="宋体" panose="02010600030101010101" pitchFamily="2" charset="-122"/>
                        <a:cs typeface="Courier New" panose="02070309020205020404" pitchFamily="49" charset="0"/>
                      </a:endParaRPr>
                    </a:p>
                  </a:txBody>
                  <a:tcPr marL="31380" marR="313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1103563"/>
                  </a:ext>
                </a:extLst>
              </a:tr>
              <a:tr h="1004155">
                <a:tc>
                  <a:txBody>
                    <a:bodyPr/>
                    <a:lstStyle/>
                    <a:p>
                      <a:pPr algn="ctr">
                        <a:lnSpc>
                          <a:spcPct val="200000"/>
                        </a:lnSpc>
                        <a:spcAft>
                          <a:spcPts val="0"/>
                        </a:spcAft>
                      </a:pPr>
                      <a:r>
                        <a:rPr lang="en-US" sz="2400" kern="100">
                          <a:effectLst/>
                          <a:latin typeface="Calibri" panose="020F0502020204030204" pitchFamily="34" charset="0"/>
                          <a:ea typeface="宋体" panose="02010600030101010101" pitchFamily="2" charset="-122"/>
                          <a:cs typeface="Times New Roman" panose="02020603050405020304" pitchFamily="18" charset="0"/>
                        </a:rPr>
                        <a:t>When and where to go</a:t>
                      </a:r>
                      <a:endParaRPr lang="zh-CN" sz="2400" kern="100">
                        <a:effectLst/>
                        <a:latin typeface="宋体" panose="02010600030101010101" pitchFamily="2" charset="-122"/>
                        <a:ea typeface="宋体" panose="02010600030101010101" pitchFamily="2" charset="-122"/>
                        <a:cs typeface="Courier New" panose="02070309020205020404" pitchFamily="49" charset="0"/>
                      </a:endParaRPr>
                    </a:p>
                  </a:txBody>
                  <a:tcPr marL="31380" marR="313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n-US" sz="2400" kern="100">
                          <a:effectLst/>
                          <a:latin typeface="Calibri" panose="020F0502020204030204" pitchFamily="34" charset="0"/>
                          <a:ea typeface="宋体" panose="02010600030101010101" pitchFamily="2" charset="-122"/>
                          <a:cs typeface="Times New Roman" panose="02020603050405020304" pitchFamily="18" charset="0"/>
                        </a:rPr>
                        <a:t>Zhejiang University</a:t>
                      </a:r>
                      <a:r>
                        <a:rPr lang="zh-CN" sz="2400" kern="100">
                          <a:effectLst/>
                          <a:latin typeface="Calibri" panose="020F0502020204030204" pitchFamily="34" charset="0"/>
                          <a:ea typeface="宋体" panose="02010600030101010101" pitchFamily="2" charset="-122"/>
                          <a:cs typeface="Times New Roman" panose="02020603050405020304" pitchFamily="18" charset="0"/>
                        </a:rPr>
                        <a:t>，</a:t>
                      </a:r>
                      <a:r>
                        <a:rPr lang="en-US" sz="2400" kern="100">
                          <a:effectLst/>
                          <a:latin typeface="Calibri" panose="020F0502020204030204" pitchFamily="34" charset="0"/>
                          <a:ea typeface="宋体" panose="02010600030101010101" pitchFamily="2" charset="-122"/>
                          <a:cs typeface="Times New Roman" panose="02020603050405020304" pitchFamily="18" charset="0"/>
                        </a:rPr>
                        <a:t>this Saturday</a:t>
                      </a:r>
                      <a:endParaRPr lang="zh-CN" sz="2400" kern="100">
                        <a:effectLst/>
                        <a:latin typeface="宋体" panose="02010600030101010101" pitchFamily="2" charset="-122"/>
                        <a:ea typeface="宋体" panose="02010600030101010101" pitchFamily="2" charset="-122"/>
                        <a:cs typeface="Courier New" panose="02070309020205020404" pitchFamily="49" charset="0"/>
                      </a:endParaRPr>
                    </a:p>
                  </a:txBody>
                  <a:tcPr marL="31380" marR="313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10905798"/>
                  </a:ext>
                </a:extLst>
              </a:tr>
              <a:tr h="334718">
                <a:tc>
                  <a:txBody>
                    <a:bodyPr/>
                    <a:lstStyle/>
                    <a:p>
                      <a:pPr algn="ctr">
                        <a:lnSpc>
                          <a:spcPct val="200000"/>
                        </a:lnSpc>
                        <a:spcAft>
                          <a:spcPts val="0"/>
                        </a:spcAft>
                      </a:pPr>
                      <a:r>
                        <a:rPr lang="en-US" sz="2400" kern="100">
                          <a:effectLst/>
                          <a:latin typeface="Calibri" panose="020F0502020204030204" pitchFamily="34" charset="0"/>
                          <a:ea typeface="宋体" panose="02010600030101010101" pitchFamily="2" charset="-122"/>
                          <a:cs typeface="Times New Roman" panose="02020603050405020304" pitchFamily="18" charset="0"/>
                        </a:rPr>
                        <a:t>How to go</a:t>
                      </a:r>
                      <a:endParaRPr lang="zh-CN" sz="2400" kern="100">
                        <a:effectLst/>
                        <a:latin typeface="宋体" panose="02010600030101010101" pitchFamily="2" charset="-122"/>
                        <a:ea typeface="宋体" panose="02010600030101010101" pitchFamily="2" charset="-122"/>
                        <a:cs typeface="Courier New" panose="02070309020205020404" pitchFamily="49" charset="0"/>
                      </a:endParaRPr>
                    </a:p>
                  </a:txBody>
                  <a:tcPr marL="31380" marR="313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n-US" sz="2400" kern="100">
                          <a:effectLst/>
                          <a:latin typeface="Calibri" panose="020F0502020204030204" pitchFamily="34" charset="0"/>
                          <a:ea typeface="宋体" panose="02010600030101010101" pitchFamily="2" charset="-122"/>
                          <a:cs typeface="Times New Roman" panose="02020603050405020304" pitchFamily="18" charset="0"/>
                        </a:rPr>
                        <a:t>by train</a:t>
                      </a:r>
                      <a:endParaRPr lang="zh-CN" sz="2400" kern="100">
                        <a:effectLst/>
                        <a:latin typeface="宋体" panose="02010600030101010101" pitchFamily="2" charset="-122"/>
                        <a:ea typeface="宋体" panose="02010600030101010101" pitchFamily="2" charset="-122"/>
                        <a:cs typeface="Courier New" panose="02070309020205020404" pitchFamily="49" charset="0"/>
                      </a:endParaRPr>
                    </a:p>
                  </a:txBody>
                  <a:tcPr marL="31380" marR="313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3473219"/>
                  </a:ext>
                </a:extLst>
              </a:tr>
              <a:tr h="1004155">
                <a:tc>
                  <a:txBody>
                    <a:bodyPr/>
                    <a:lstStyle/>
                    <a:p>
                      <a:pPr algn="ctr">
                        <a:lnSpc>
                          <a:spcPct val="200000"/>
                        </a:lnSpc>
                        <a:spcAft>
                          <a:spcPts val="0"/>
                        </a:spcAft>
                      </a:pPr>
                      <a:r>
                        <a:rPr lang="en-US" sz="2400" kern="100">
                          <a:effectLst/>
                          <a:latin typeface="Calibri" panose="020F0502020204030204" pitchFamily="34" charset="0"/>
                          <a:ea typeface="宋体" panose="02010600030101010101" pitchFamily="2" charset="-122"/>
                          <a:cs typeface="Times New Roman" panose="02020603050405020304" pitchFamily="18" charset="0"/>
                        </a:rPr>
                        <a:t>What to do</a:t>
                      </a:r>
                      <a:endParaRPr lang="zh-CN" sz="2400" kern="100">
                        <a:effectLst/>
                        <a:latin typeface="宋体" panose="02010600030101010101" pitchFamily="2" charset="-122"/>
                        <a:ea typeface="宋体" panose="02010600030101010101" pitchFamily="2" charset="-122"/>
                        <a:cs typeface="Courier New" panose="02070309020205020404" pitchFamily="49" charset="0"/>
                      </a:endParaRPr>
                    </a:p>
                  </a:txBody>
                  <a:tcPr marL="31380" marR="313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n-US" sz="2400" kern="100">
                          <a:effectLst/>
                          <a:latin typeface="Calibri" panose="020F0502020204030204" pitchFamily="34" charset="0"/>
                          <a:ea typeface="宋体" panose="02010600030101010101" pitchFamily="2" charset="-122"/>
                          <a:cs typeface="Times New Roman" panose="02020603050405020304" pitchFamily="18" charset="0"/>
                        </a:rPr>
                        <a:t>visit ...</a:t>
                      </a:r>
                      <a:r>
                        <a:rPr lang="zh-CN" sz="2400" kern="100">
                          <a:effectLst/>
                          <a:latin typeface="Calibri" panose="020F0502020204030204" pitchFamily="34" charset="0"/>
                          <a:ea typeface="宋体" panose="02010600030101010101" pitchFamily="2" charset="-122"/>
                          <a:cs typeface="Times New Roman" panose="02020603050405020304" pitchFamily="18" charset="0"/>
                        </a:rPr>
                        <a:t>，</a:t>
                      </a:r>
                      <a:r>
                        <a:rPr lang="en-US" sz="2400" kern="100">
                          <a:effectLst/>
                          <a:latin typeface="Calibri" panose="020F0502020204030204" pitchFamily="34" charset="0"/>
                          <a:ea typeface="宋体" panose="02010600030101010101" pitchFamily="2" charset="-122"/>
                          <a:cs typeface="Times New Roman" panose="02020603050405020304" pitchFamily="18" charset="0"/>
                        </a:rPr>
                        <a:t>talk with ...</a:t>
                      </a:r>
                      <a:r>
                        <a:rPr lang="zh-CN" sz="2400" kern="100">
                          <a:effectLst/>
                          <a:latin typeface="Calibri" panose="020F0502020204030204" pitchFamily="34" charset="0"/>
                          <a:ea typeface="宋体" panose="02010600030101010101" pitchFamily="2" charset="-122"/>
                          <a:cs typeface="Times New Roman" panose="02020603050405020304" pitchFamily="18" charset="0"/>
                        </a:rPr>
                        <a:t>，</a:t>
                      </a:r>
                      <a:r>
                        <a:rPr lang="en-US" sz="2400" kern="100">
                          <a:effectLst/>
                          <a:latin typeface="Calibri" panose="020F0502020204030204" pitchFamily="34" charset="0"/>
                          <a:ea typeface="宋体" panose="02010600030101010101" pitchFamily="2" charset="-122"/>
                          <a:cs typeface="Times New Roman" panose="02020603050405020304" pitchFamily="18" charset="0"/>
                        </a:rPr>
                        <a:t>learn about ...</a:t>
                      </a:r>
                      <a:r>
                        <a:rPr lang="zh-CN" sz="2400" kern="100">
                          <a:effectLst/>
                          <a:latin typeface="Calibri" panose="020F0502020204030204" pitchFamily="34" charset="0"/>
                          <a:ea typeface="宋体" panose="02010600030101010101" pitchFamily="2" charset="-122"/>
                          <a:cs typeface="Times New Roman" panose="02020603050405020304" pitchFamily="18" charset="0"/>
                        </a:rPr>
                        <a:t>，</a:t>
                      </a:r>
                      <a:r>
                        <a:rPr lang="en-US" sz="2400" kern="100">
                          <a:effectLst/>
                          <a:latin typeface="Calibri" panose="020F0502020204030204" pitchFamily="34" charset="0"/>
                          <a:ea typeface="宋体" panose="02010600030101010101" pitchFamily="2" charset="-122"/>
                          <a:cs typeface="Times New Roman" panose="02020603050405020304" pitchFamily="18" charset="0"/>
                        </a:rPr>
                        <a:t>...</a:t>
                      </a:r>
                      <a:endParaRPr lang="zh-CN" sz="2400" kern="100">
                        <a:effectLst/>
                        <a:latin typeface="宋体" panose="02010600030101010101" pitchFamily="2" charset="-122"/>
                        <a:ea typeface="宋体" panose="02010600030101010101" pitchFamily="2" charset="-122"/>
                        <a:cs typeface="Courier New" panose="02070309020205020404" pitchFamily="49" charset="0"/>
                      </a:endParaRPr>
                    </a:p>
                  </a:txBody>
                  <a:tcPr marL="31380" marR="313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11972737"/>
                  </a:ext>
                </a:extLst>
              </a:tr>
              <a:tr h="669437">
                <a:tc>
                  <a:txBody>
                    <a:bodyPr/>
                    <a:lstStyle/>
                    <a:p>
                      <a:pPr algn="ctr">
                        <a:lnSpc>
                          <a:spcPct val="200000"/>
                        </a:lnSpc>
                        <a:spcAft>
                          <a:spcPts val="0"/>
                        </a:spcAft>
                      </a:pPr>
                      <a:r>
                        <a:rPr lang="en-US" sz="2400" kern="100">
                          <a:effectLst/>
                          <a:latin typeface="Calibri" panose="020F0502020204030204" pitchFamily="34" charset="0"/>
                          <a:ea typeface="宋体" panose="02010600030101010101" pitchFamily="2" charset="-122"/>
                          <a:cs typeface="Times New Roman" panose="02020603050405020304" pitchFamily="18" charset="0"/>
                        </a:rPr>
                        <a:t>What to take</a:t>
                      </a:r>
                      <a:endParaRPr lang="zh-CN" sz="2400" kern="100">
                        <a:effectLst/>
                        <a:latin typeface="宋体" panose="02010600030101010101" pitchFamily="2" charset="-122"/>
                        <a:ea typeface="宋体" panose="02010600030101010101" pitchFamily="2" charset="-122"/>
                        <a:cs typeface="Courier New" panose="02070309020205020404" pitchFamily="49" charset="0"/>
                      </a:endParaRPr>
                    </a:p>
                  </a:txBody>
                  <a:tcPr marL="31380" marR="313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n-US" sz="2400" kern="100">
                          <a:effectLst/>
                          <a:latin typeface="Calibri" panose="020F0502020204030204" pitchFamily="34" charset="0"/>
                          <a:ea typeface="宋体" panose="02010600030101010101" pitchFamily="2" charset="-122"/>
                          <a:cs typeface="Times New Roman" panose="02020603050405020304" pitchFamily="18" charset="0"/>
                        </a:rPr>
                        <a:t>passport</a:t>
                      </a:r>
                      <a:r>
                        <a:rPr lang="zh-CN" sz="2400" kern="100">
                          <a:effectLst/>
                          <a:latin typeface="Calibri" panose="020F0502020204030204" pitchFamily="34" charset="0"/>
                          <a:ea typeface="宋体" panose="02010600030101010101" pitchFamily="2" charset="-122"/>
                          <a:cs typeface="Times New Roman" panose="02020603050405020304" pitchFamily="18" charset="0"/>
                        </a:rPr>
                        <a:t>，</a:t>
                      </a:r>
                      <a:r>
                        <a:rPr lang="en-US" sz="2400" kern="100">
                          <a:effectLst/>
                          <a:latin typeface="Calibri" panose="020F0502020204030204" pitchFamily="34" charset="0"/>
                          <a:ea typeface="宋体" panose="02010600030101010101" pitchFamily="2" charset="-122"/>
                          <a:cs typeface="Times New Roman" panose="02020603050405020304" pitchFamily="18" charset="0"/>
                        </a:rPr>
                        <a:t>...</a:t>
                      </a:r>
                      <a:endParaRPr lang="zh-CN" sz="2400" kern="100">
                        <a:effectLst/>
                        <a:latin typeface="宋体" panose="02010600030101010101" pitchFamily="2" charset="-122"/>
                        <a:ea typeface="宋体" panose="02010600030101010101" pitchFamily="2" charset="-122"/>
                        <a:cs typeface="Courier New" panose="02070309020205020404" pitchFamily="49" charset="0"/>
                      </a:endParaRPr>
                    </a:p>
                  </a:txBody>
                  <a:tcPr marL="31380" marR="313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96820255"/>
                  </a:ext>
                </a:extLst>
              </a:tr>
              <a:tr h="1004155">
                <a:tc>
                  <a:txBody>
                    <a:bodyPr/>
                    <a:lstStyle/>
                    <a:p>
                      <a:pPr algn="ctr">
                        <a:lnSpc>
                          <a:spcPct val="200000"/>
                        </a:lnSpc>
                        <a:spcAft>
                          <a:spcPts val="0"/>
                        </a:spcAft>
                      </a:pPr>
                      <a:r>
                        <a:rPr lang="en-US" sz="2400" kern="100">
                          <a:effectLst/>
                          <a:latin typeface="Calibri" panose="020F0502020204030204" pitchFamily="34" charset="0"/>
                          <a:ea typeface="宋体" panose="02010600030101010101" pitchFamily="2" charset="-122"/>
                          <a:cs typeface="Times New Roman" panose="02020603050405020304" pitchFamily="18" charset="0"/>
                        </a:rPr>
                        <a:t>Others</a:t>
                      </a:r>
                      <a:endParaRPr lang="zh-CN" sz="2400" kern="100">
                        <a:effectLst/>
                        <a:latin typeface="宋体" panose="02010600030101010101" pitchFamily="2" charset="-122"/>
                        <a:ea typeface="宋体" panose="02010600030101010101" pitchFamily="2" charset="-122"/>
                        <a:cs typeface="Courier New" panose="02070309020205020404" pitchFamily="49" charset="0"/>
                      </a:endParaRPr>
                    </a:p>
                  </a:txBody>
                  <a:tcPr marL="31380" marR="313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n-US" sz="2400" kern="100" dirty="0">
                          <a:effectLst/>
                          <a:latin typeface="Calibri" panose="020F0502020204030204" pitchFamily="34" charset="0"/>
                          <a:ea typeface="宋体" panose="02010600030101010101" pitchFamily="2" charset="-122"/>
                          <a:cs typeface="Times New Roman" panose="02020603050405020304" pitchFamily="18" charset="0"/>
                        </a:rPr>
                        <a:t>meet at the school gate,7: 30 a</a:t>
                      </a:r>
                      <a:r>
                        <a:rPr lang="zh-CN" sz="2400" kern="100" dirty="0">
                          <a:effectLst/>
                          <a:latin typeface="Calibri" panose="020F0502020204030204" pitchFamily="34" charset="0"/>
                          <a:ea typeface="宋体" panose="02010600030101010101" pitchFamily="2" charset="-122"/>
                          <a:cs typeface="Times New Roman" panose="02020603050405020304" pitchFamily="18" charset="0"/>
                        </a:rPr>
                        <a:t>．</a:t>
                      </a:r>
                      <a:r>
                        <a:rPr lang="en-US" sz="2400" kern="100" dirty="0">
                          <a:effectLst/>
                          <a:latin typeface="Calibri" panose="020F0502020204030204" pitchFamily="34" charset="0"/>
                          <a:ea typeface="宋体" panose="02010600030101010101" pitchFamily="2" charset="-122"/>
                          <a:cs typeface="Times New Roman" panose="02020603050405020304" pitchFamily="18" charset="0"/>
                        </a:rPr>
                        <a:t>m.</a:t>
                      </a:r>
                      <a:r>
                        <a:rPr lang="zh-CN" sz="2400" kern="100" dirty="0">
                          <a:effectLst/>
                          <a:latin typeface="Calibri" panose="020F0502020204030204" pitchFamily="34" charset="0"/>
                          <a:ea typeface="宋体" panose="02010600030101010101" pitchFamily="2" charset="-122"/>
                          <a:cs typeface="Times New Roman" panose="02020603050405020304" pitchFamily="18" charset="0"/>
                        </a:rPr>
                        <a:t>，</a:t>
                      </a:r>
                      <a:r>
                        <a:rPr lang="en-US" sz="2400" kern="100" dirty="0">
                          <a:effectLst/>
                          <a:latin typeface="Calibri" panose="020F0502020204030204" pitchFamily="34" charset="0"/>
                          <a:ea typeface="宋体" panose="02010600030101010101" pitchFamily="2" charset="-122"/>
                          <a:cs typeface="Times New Roman" panose="02020603050405020304" pitchFamily="18" charset="0"/>
                        </a:rPr>
                        <a:t>...</a:t>
                      </a:r>
                      <a:endParaRPr lang="zh-CN" sz="2400" kern="100" dirty="0">
                        <a:effectLst/>
                        <a:latin typeface="宋体" panose="02010600030101010101" pitchFamily="2" charset="-122"/>
                        <a:ea typeface="宋体" panose="02010600030101010101" pitchFamily="2" charset="-122"/>
                        <a:cs typeface="Courier New" panose="02070309020205020404" pitchFamily="49" charset="0"/>
                      </a:endParaRPr>
                    </a:p>
                  </a:txBody>
                  <a:tcPr marL="31380" marR="313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53591996"/>
                  </a:ext>
                </a:extLst>
              </a:tr>
            </a:tbl>
          </a:graphicData>
        </a:graphic>
      </p:graphicFrame>
    </p:spTree>
    <p:extLst>
      <p:ext uri="{BB962C8B-B14F-4D97-AF65-F5344CB8AC3E}">
        <p14:creationId xmlns:p14="http://schemas.microsoft.com/office/powerpoint/2010/main" val="2309302844"/>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27125" y="575213"/>
            <a:ext cx="10875981"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Dear Mike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__________________________________________________________________</a:t>
            </a:r>
            <a:endParaRPr lang="en-US" altLang="zh-CN" sz="1050" kern="100" dirty="0" smtClean="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100866" y="1328291"/>
            <a:ext cx="10173148" cy="5262979"/>
          </a:xfrm>
          <a:prstGeom prst="rect">
            <a:avLst/>
          </a:prstGeom>
        </p:spPr>
        <p:txBody>
          <a:bodyPr wrap="squar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My classmates and I are going to Zhejiang University for a study tour this Saturday. It is one of the best universities in China and also my dream university. When we are there</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we'll go around the campus</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visit the labs and libraries</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and learn about its history. We will also talk with the teachers and students there.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Would you like to join us? If yes</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please remember to take your passport because we'll take the train. And we will meet at the school gate at 7</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30 </a:t>
            </a:r>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on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8720565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03293" y="1665224"/>
            <a:ext cx="8688593" cy="3046988"/>
          </a:xfrm>
          <a:prstGeom prst="rect">
            <a:avLst/>
          </a:prstGeom>
        </p:spPr>
        <p:txBody>
          <a:bodyPr wrap="square">
            <a:spAutoFit/>
          </a:bodyPr>
          <a:lstStyle/>
          <a:p>
            <a:pPr lvl="0" algn="just">
              <a:lnSpc>
                <a:spcPct val="200000"/>
              </a:lnSpc>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Saturday morning.</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indent="609600" algn="just">
              <a:lnSpc>
                <a:spcPct val="200000"/>
              </a:lnSpc>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Looking forward to seeing you</a:t>
            </a:r>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a:t>
            </a:r>
            <a:endParaRPr lang="en-US"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indent="609600" algn="r">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Yours</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r">
              <a:lnSpc>
                <a:spcPct val="200000"/>
              </a:lnSpc>
              <a:spcAft>
                <a:spcPts val="0"/>
              </a:spcAft>
            </a:pPr>
            <a:r>
              <a:rPr lang="en-US" altLang="zh-CN" sz="2400" kern="100" dirty="0" err="1"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Daming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86385413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20898" y="928304"/>
            <a:ext cx="2518638" cy="461665"/>
          </a:xfrm>
          <a:prstGeom prst="rect">
            <a:avLst/>
          </a:prstGeom>
        </p:spPr>
        <p:txBody>
          <a:bodyPr wrap="none">
            <a:spAutoFit/>
          </a:bodyPr>
          <a:lstStyle/>
          <a:p>
            <a:r>
              <a:rPr lang="zh-CN" altLang="zh-CN" sz="2400" kern="100" dirty="0">
                <a:ea typeface="微软雅黑" panose="020B0503020204020204" pitchFamily="34" charset="-122"/>
                <a:cs typeface="微软雅黑" panose="020B0503020204020204" pitchFamily="34" charset="-122"/>
              </a:rPr>
              <a:t>Ⅲ</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短文理解</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en-US" dirty="0"/>
          </a:p>
        </p:txBody>
      </p:sp>
      <p:sp>
        <p:nvSpPr>
          <p:cNvPr id="3" name="Rectangle 2"/>
          <p:cNvSpPr/>
          <p:nvPr/>
        </p:nvSpPr>
        <p:spPr>
          <a:xfrm>
            <a:off x="1412836" y="1285134"/>
            <a:ext cx="9742843" cy="1569660"/>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你将听到一篇短文，短文后有五个问题。请你根据所听到的短文内容，选择正确答案。短文读两遍。</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810869" y="2970556"/>
            <a:ext cx="8688593"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11. When did Mr. White and his wife come back from the farm?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In the morning.  B.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noon.</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In the evening.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12. Did they get home very early?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Yes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they were.  B. Yes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they did.  C. No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they didn't.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2180217" y="3228227"/>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6" name="Rectangle 5"/>
          <p:cNvSpPr/>
          <p:nvPr/>
        </p:nvSpPr>
        <p:spPr>
          <a:xfrm>
            <a:off x="2102949" y="4671761"/>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4315887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13648" y="955346"/>
            <a:ext cx="9509760"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13. Who did they hear talking in their bedroom?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Two boys.  B. Two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girls.</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One boy and one girl.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14. What happened when Mr. White shouted?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Two boys came out.  B. Nobody answered.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The boys stopped talking.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15. Where did the voice come from?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Two girls.  B. His sons.  C. The radio.</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988159" y="1186488"/>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4" name="Rectangle 3"/>
          <p:cNvSpPr/>
          <p:nvPr/>
        </p:nvSpPr>
        <p:spPr>
          <a:xfrm>
            <a:off x="1988159" y="2692558"/>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5" name="Rectangle 4"/>
          <p:cNvSpPr/>
          <p:nvPr/>
        </p:nvSpPr>
        <p:spPr>
          <a:xfrm>
            <a:off x="1988159" y="4844088"/>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12487045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008566" y="474697"/>
            <a:ext cx="2991525" cy="830997"/>
          </a:xfrm>
          <a:prstGeom prst="rect">
            <a:avLst/>
          </a:prstGeom>
        </p:spPr>
        <p:txBody>
          <a:bodyPr wrap="none">
            <a:spAutoFit/>
          </a:bodyPr>
          <a:lstStyle/>
          <a:p>
            <a:pPr indent="609600" algn="ctr">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笔试部分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0" y="1077126"/>
            <a:ext cx="3289683"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单项选择</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441524" y="1686739"/>
            <a:ext cx="9316123" cy="830997"/>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请从</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四个选项中选出可以填入空白处的最佳选项。</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935915" y="2517736"/>
            <a:ext cx="10789919"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扬州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)As ________ teacher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it's important to be ________ good role model for their students.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the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B. 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C. 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D. the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天津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)Mike's aunt is ________English teacher. We all like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our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B. our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her  C. we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D. we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6" name="Rectangle 5"/>
          <p:cNvSpPr/>
          <p:nvPr/>
        </p:nvSpPr>
        <p:spPr>
          <a:xfrm>
            <a:off x="1267438" y="2739120"/>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7" name="Rectangle 6"/>
          <p:cNvSpPr/>
          <p:nvPr/>
        </p:nvSpPr>
        <p:spPr>
          <a:xfrm>
            <a:off x="1264232" y="4973180"/>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19091809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53035" y="1356950"/>
            <a:ext cx="10176733"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武汉</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idiom(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成语</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“Mengzi's mother makes three moves” tells of a mother who did all she could to provide the best ________ for her child.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experience  B. instruction  C. environment  D. information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北京</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teacher is glad to see that Tony is ________ than before.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careful  B. more careful  C. most careful  D. the most careful</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003477" y="1595279"/>
            <a:ext cx="41710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C</a:t>
            </a:r>
            <a:endParaRPr lang="zh-CN" altLang="en-US" dirty="0"/>
          </a:p>
        </p:txBody>
      </p:sp>
      <p:sp>
        <p:nvSpPr>
          <p:cNvPr id="4" name="Rectangle 3"/>
          <p:cNvSpPr/>
          <p:nvPr/>
        </p:nvSpPr>
        <p:spPr>
          <a:xfrm>
            <a:off x="1000271" y="3822112"/>
            <a:ext cx="42030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B</a:t>
            </a:r>
            <a:endParaRPr lang="zh-CN" altLang="en-US" dirty="0"/>
          </a:p>
        </p:txBody>
      </p:sp>
    </p:spTree>
    <p:extLst>
      <p:ext uri="{BB962C8B-B14F-4D97-AF65-F5344CB8AC3E}">
        <p14:creationId xmlns:p14="http://schemas.microsoft.com/office/powerpoint/2010/main" val="13093582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12. 期中测试卷</Template>
  <TotalTime>400</TotalTime>
  <Words>5002</Words>
  <Application>Microsoft Office PowerPoint</Application>
  <PresentationFormat>Widescreen</PresentationFormat>
  <Paragraphs>337</Paragraphs>
  <Slides>56</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56</vt:i4>
      </vt:variant>
    </vt:vector>
  </HeadingPairs>
  <TitlesOfParts>
    <vt:vector size="66" baseType="lpstr">
      <vt:lpstr>等线</vt:lpstr>
      <vt:lpstr>等线 Light</vt:lpstr>
      <vt:lpstr>楷体</vt:lpstr>
      <vt:lpstr>宋体</vt:lpstr>
      <vt:lpstr>微软雅黑</vt:lpstr>
      <vt:lpstr>Arial</vt:lpstr>
      <vt:lpstr>Calibri</vt:lpstr>
      <vt:lpstr>Courier New</vt:lpstr>
      <vt:lpstr>Times New Roman</vt:lpstr>
      <vt:lpstr>Office 主题​​</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China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dc:creator>
  <cp:lastModifiedBy>Microsoft</cp:lastModifiedBy>
  <cp:revision>21</cp:revision>
  <dcterms:created xsi:type="dcterms:W3CDTF">2021-12-08T02:25:28Z</dcterms:created>
  <dcterms:modified xsi:type="dcterms:W3CDTF">2021-12-08T09:06:08Z</dcterms:modified>
</cp:coreProperties>
</file>