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viewProps" Target="viewProps.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2493177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652979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568186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2284329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1408964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944766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406190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076839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192678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2859144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888083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630373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6878D85C-748B-4014-8FA2-64AD0F81D07C}" type="datetimeFigureOut">
              <a:rPr lang="zh-CN" altLang="en-US" smtClean="0"/>
              <a:t>2021/11/25 Thursday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A84754DB-5DE9-45B7-81EF-21D11BCF5B03}" type="slidenum">
              <a:rPr lang="zh-CN" altLang="en-US" smtClean="0"/>
              <a:t>‹#›</a:t>
            </a:fld>
            <a:endParaRPr lang="zh-CN" altLang="en-US"/>
          </a:p>
        </p:txBody>
      </p:sp>
    </p:spTree>
    <p:extLst>
      <p:ext uri="{BB962C8B-B14F-4D97-AF65-F5344CB8AC3E}">
        <p14:creationId xmlns:p14="http://schemas.microsoft.com/office/powerpoint/2010/main" val="3439880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t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8D85C-748B-4014-8FA2-64AD0F81D07C}" type="datetimeFigureOut">
              <a:rPr lang="zh-CN" altLang="en-US" smtClean="0"/>
              <a:t>2021/11/25 Thursday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4754DB-5DE9-45B7-81EF-21D11BCF5B03}"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8170521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0006" y="2593954"/>
            <a:ext cx="11177194" cy="707886"/>
          </a:xfrm>
          <a:prstGeom prst="rect">
            <a:avLst/>
          </a:prstGeom>
        </p:spPr>
        <p:txBody>
          <a:bodyPr wrap="square">
            <a:spAutoFit/>
          </a:bodyPr>
          <a:lstStyle/>
          <a:p>
            <a:r>
              <a:rPr lang="en-US" altLang="zh-CN" sz="4000" kern="100" dirty="0">
                <a:latin typeface="Calibri" panose="020F0502020204030204" pitchFamily="34" charset="0"/>
                <a:ea typeface="宋体" panose="02010600030101010101" pitchFamily="2" charset="-122"/>
                <a:cs typeface="Times New Roman" panose="02020603050405020304" pitchFamily="18" charset="0"/>
              </a:rPr>
              <a:t>Unit 14</a:t>
            </a:r>
            <a:r>
              <a:rPr lang="zh-CN" altLang="zh-CN" sz="40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4000" kern="100" dirty="0">
                <a:latin typeface="Calibri" panose="020F0502020204030204" pitchFamily="34" charset="0"/>
                <a:ea typeface="宋体" panose="02010600030101010101" pitchFamily="2" charset="-122"/>
                <a:cs typeface="Times New Roman" panose="02020603050405020304" pitchFamily="18" charset="0"/>
              </a:rPr>
              <a:t>I remember meeting all of you in Grade 7.</a:t>
            </a:r>
            <a:endParaRPr lang="zh-CN" altLang="en-US" sz="4000" dirty="0"/>
          </a:p>
        </p:txBody>
      </p:sp>
    </p:spTree>
    <p:extLst>
      <p:ext uri="{BB962C8B-B14F-4D97-AF65-F5344CB8AC3E}">
        <p14:creationId xmlns:p14="http://schemas.microsoft.com/office/powerpoint/2010/main" val="4207517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4103" y="1486001"/>
            <a:ext cx="8649147"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lose/miss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这两个词都有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丢失、失去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的意思，但强弱程度上不同。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①lose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语气较强，一般指失去后不易找回。如：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lost his parents when he was young.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他小时候失去了父母。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34829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 y="423776"/>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3637" y="946851"/>
            <a:ext cx="1163977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can't imagine what a good time we had________(work) together on the project.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young should do meaningful things instead of ________(play) with phones all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really enjoyed ________(watch) the film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呼和浩特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you going to do with the clothes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clothes will be given to the poor and the others will be sent to factories for ________(recycle)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8138192" y="1132700"/>
            <a:ext cx="11868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working</a:t>
            </a:r>
            <a:endParaRPr lang="zh-CN" altLang="en-US" dirty="0"/>
          </a:p>
        </p:txBody>
      </p:sp>
      <p:sp>
        <p:nvSpPr>
          <p:cNvPr id="5" name="Rectangle 4"/>
          <p:cNvSpPr/>
          <p:nvPr/>
        </p:nvSpPr>
        <p:spPr>
          <a:xfrm>
            <a:off x="9173051" y="2638771"/>
            <a:ext cx="10750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playing</a:t>
            </a:r>
            <a:endParaRPr lang="zh-CN" altLang="en-US" dirty="0"/>
          </a:p>
        </p:txBody>
      </p:sp>
      <p:sp>
        <p:nvSpPr>
          <p:cNvPr id="6" name="Rectangle 5"/>
          <p:cNvSpPr/>
          <p:nvPr/>
        </p:nvSpPr>
        <p:spPr>
          <a:xfrm>
            <a:off x="4553351" y="4069537"/>
            <a:ext cx="13126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watching</a:t>
            </a:r>
            <a:endParaRPr lang="zh-CN" altLang="en-US" dirty="0"/>
          </a:p>
        </p:txBody>
      </p:sp>
      <p:sp>
        <p:nvSpPr>
          <p:cNvPr id="7" name="Rectangle 6"/>
          <p:cNvSpPr/>
          <p:nvPr/>
        </p:nvSpPr>
        <p:spPr>
          <a:xfrm>
            <a:off x="193637" y="6210310"/>
            <a:ext cx="12843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recycling</a:t>
            </a:r>
            <a:endParaRPr lang="zh-CN" altLang="en-US" dirty="0"/>
          </a:p>
        </p:txBody>
      </p:sp>
    </p:spTree>
    <p:extLst>
      <p:ext uri="{BB962C8B-B14F-4D97-AF65-F5344CB8AC3E}">
        <p14:creationId xmlns:p14="http://schemas.microsoft.com/office/powerpoint/2010/main" val="2357646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9" y="1001947"/>
            <a:ext cx="1119153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)Jack finally ________(fall) asleep when the wind was dying down at midnight.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鄂州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keep healthy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pay attention to ________(wear) masks and washing hands.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be careful to avoid ________(make) mistakes in the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he heard the good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couldn't help ________(jump)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26227" y="1186488"/>
            <a:ext cx="5665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fell</a:t>
            </a:r>
            <a:endParaRPr lang="zh-CN" altLang="en-US" dirty="0"/>
          </a:p>
        </p:txBody>
      </p:sp>
      <p:sp>
        <p:nvSpPr>
          <p:cNvPr id="4" name="Rectangle 3"/>
          <p:cNvSpPr/>
          <p:nvPr/>
        </p:nvSpPr>
        <p:spPr>
          <a:xfrm>
            <a:off x="8665220" y="2681801"/>
            <a:ext cx="11870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wearing</a:t>
            </a:r>
            <a:endParaRPr lang="zh-CN" altLang="en-US" dirty="0"/>
          </a:p>
        </p:txBody>
      </p:sp>
      <p:sp>
        <p:nvSpPr>
          <p:cNvPr id="5" name="Rectangle 4"/>
          <p:cNvSpPr/>
          <p:nvPr/>
        </p:nvSpPr>
        <p:spPr>
          <a:xfrm>
            <a:off x="6506646" y="4091053"/>
            <a:ext cx="10935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making</a:t>
            </a:r>
            <a:endParaRPr lang="zh-CN" altLang="en-US" dirty="0"/>
          </a:p>
        </p:txBody>
      </p:sp>
      <p:sp>
        <p:nvSpPr>
          <p:cNvPr id="6" name="Rectangle 5"/>
          <p:cNvSpPr/>
          <p:nvPr/>
        </p:nvSpPr>
        <p:spPr>
          <a:xfrm>
            <a:off x="9119239" y="4823320"/>
            <a:ext cx="12041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jumping</a:t>
            </a:r>
            <a:endParaRPr lang="zh-CN" altLang="en-US" dirty="0"/>
          </a:p>
        </p:txBody>
      </p:sp>
    </p:spTree>
    <p:extLst>
      <p:ext uri="{BB962C8B-B14F-4D97-AF65-F5344CB8AC3E}">
        <p14:creationId xmlns:p14="http://schemas.microsoft.com/office/powerpoint/2010/main" val="379378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1" y="901557"/>
            <a:ext cx="986476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doctors and nurses didn't give up________(save) the young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 is ________(believe)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novel is very interesting. My brother________(read) it three 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I take off my mask today? It's a little hot.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afraid we ________(wear) masks for some more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56744" y="1078911"/>
            <a:ext cx="9634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saving</a:t>
            </a:r>
            <a:endParaRPr lang="zh-CN" altLang="en-US" dirty="0"/>
          </a:p>
        </p:txBody>
      </p:sp>
      <p:sp>
        <p:nvSpPr>
          <p:cNvPr id="4" name="Rectangle 3"/>
          <p:cNvSpPr/>
          <p:nvPr/>
        </p:nvSpPr>
        <p:spPr>
          <a:xfrm>
            <a:off x="4813723" y="2595740"/>
            <a:ext cx="16178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8913531" y="3302213"/>
            <a:ext cx="12498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read</a:t>
            </a:r>
            <a:endParaRPr lang="zh-CN" altLang="en-US" dirty="0"/>
          </a:p>
        </p:txBody>
      </p:sp>
      <p:sp>
        <p:nvSpPr>
          <p:cNvPr id="6" name="Rectangle 5"/>
          <p:cNvSpPr/>
          <p:nvPr/>
        </p:nvSpPr>
        <p:spPr>
          <a:xfrm>
            <a:off x="4504841" y="5468032"/>
            <a:ext cx="13104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wear</a:t>
            </a:r>
            <a:endParaRPr lang="zh-CN" altLang="en-US" dirty="0"/>
          </a:p>
        </p:txBody>
      </p:sp>
    </p:spTree>
    <p:extLst>
      <p:ext uri="{BB962C8B-B14F-4D97-AF65-F5344CB8AC3E}">
        <p14:creationId xmlns:p14="http://schemas.microsoft.com/office/powerpoint/2010/main" val="295375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909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7125" y="1235044"/>
            <a:ext cx="11241741" cy="5262979"/>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Julia in April and I ________ her since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don't see  B. didn't see</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won't see  D. haven't seen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Mar's last visit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on 150 patients on the ORBIS plane.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operates  B. is operating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operate  D. operated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490003" y="143391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7146219" y="363570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4880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39" y="686404"/>
            <a:ext cx="1111264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very simply and do not spend much money on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why you're called the Greens.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cat  D. had eaten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wonder if Li Hua ________ to the hospital to receive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COVID-­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vaccinations(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疫苗接种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sure he will if he ________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have  B.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have  D.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91285" y="87451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6104963" y="31013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5733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9047" y="1012706"/>
            <a:ext cx="1072178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past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didn't know that the earth ________ around the sun.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move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moved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would move  D. moves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)—Does the method you thought of ________ the problem make any sense?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solve  B. of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solving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solving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69871" y="118648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7835173" y="34133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675119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1" y="1098766"/>
            <a:ext cx="95850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 to use sunglasses to stop the sun from ________ directly in your eyes.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shine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shining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shine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grandma is used to ________ in the countryside.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 So is my grandma.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lives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living  D. lived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21647" y="201482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7239896" y="3360923"/>
            <a:ext cx="57015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826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2" y="991190"/>
            <a:ext cx="1018749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is crazy about music and we always hear him________ in the music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sing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sings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singing  D. 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year thousands of tourists ________the mountain area to relax themselves.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visited  B. were visiting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visit  D. have visited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9217" y="191800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8622083" y="33918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32008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7" y="715064"/>
            <a:ext cx="1055325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镇江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museums in China are worth ________. If you have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choose to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visited  B. visiting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visit  D. visit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 is going to join the Art Club because he likes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cooking  B. drawing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running  D. reading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49573" y="9498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9997460" y="378983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79168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5619" y="1980809"/>
            <a:ext cx="890733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singer was often seen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practice ________ songs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near the woods three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singing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sing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62711" y="220846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49346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1" y="1188400"/>
            <a:ext cx="99400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②miss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指东西找不到，但有找到的希望。如：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afraid that Jim will miss a lot of lessons.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我担心吉姆将会缺很多课。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作定语、表语时，用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丢失了的，不见了的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has found my lost/missing pen?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谁发现了我丢失的钢笔？</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663407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852" y="861973"/>
            <a:ext cx="340830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按要求完成句子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1676" y="1790828"/>
            <a:ext cx="938066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Blacks got married thirty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Blacks have ________ ________ for thirty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going to eat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zongzi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_</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home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the exam.(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you going to eat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zongzi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the exam?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90370" y="2724831"/>
            <a:ext cx="8851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 </a:t>
            </a:r>
            <a:endParaRPr lang="zh-CN" altLang="en-US" dirty="0"/>
          </a:p>
        </p:txBody>
      </p:sp>
      <p:sp>
        <p:nvSpPr>
          <p:cNvPr id="5" name="Rectangle 4"/>
          <p:cNvSpPr/>
          <p:nvPr/>
        </p:nvSpPr>
        <p:spPr>
          <a:xfrm>
            <a:off x="5402746" y="2727063"/>
            <a:ext cx="1178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married</a:t>
            </a:r>
            <a:endParaRPr lang="zh-CN" altLang="en-US" dirty="0"/>
          </a:p>
        </p:txBody>
      </p:sp>
      <p:sp>
        <p:nvSpPr>
          <p:cNvPr id="6" name="Rectangle 5"/>
          <p:cNvSpPr/>
          <p:nvPr/>
        </p:nvSpPr>
        <p:spPr>
          <a:xfrm>
            <a:off x="2040823" y="4887119"/>
            <a:ext cx="10318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Where</a:t>
            </a:r>
            <a:endParaRPr lang="zh-CN" altLang="en-US" dirty="0"/>
          </a:p>
        </p:txBody>
      </p:sp>
      <p:sp>
        <p:nvSpPr>
          <p:cNvPr id="7" name="Rectangle 6"/>
          <p:cNvSpPr/>
          <p:nvPr/>
        </p:nvSpPr>
        <p:spPr>
          <a:xfrm>
            <a:off x="3643461" y="4887118"/>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Tree>
    <p:extLst>
      <p:ext uri="{BB962C8B-B14F-4D97-AF65-F5344CB8AC3E}">
        <p14:creationId xmlns:p14="http://schemas.microsoft.com/office/powerpoint/2010/main" val="3042748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9" y="603957"/>
            <a:ext cx="1091901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)He's made a decision to teach in the village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________ a decision to teach in the village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been learning English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for over 9 years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________have you been learning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the exhibition be held in Shanghai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Olivia asked her secretary.(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改为间接引语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Olivia asked her secretary________ the exhibition________ be held in Shanghai.</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9292" y="1498460"/>
            <a:ext cx="946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hasn't</a:t>
            </a:r>
            <a:endParaRPr lang="zh-CN" altLang="en-US" dirty="0"/>
          </a:p>
        </p:txBody>
      </p:sp>
      <p:sp>
        <p:nvSpPr>
          <p:cNvPr id="4" name="Rectangle 3"/>
          <p:cNvSpPr/>
          <p:nvPr/>
        </p:nvSpPr>
        <p:spPr>
          <a:xfrm>
            <a:off x="3293479" y="1498460"/>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5" name="Rectangle 4"/>
          <p:cNvSpPr/>
          <p:nvPr/>
        </p:nvSpPr>
        <p:spPr>
          <a:xfrm>
            <a:off x="1500630" y="3004613"/>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6" name="Rectangle 5"/>
          <p:cNvSpPr/>
          <p:nvPr/>
        </p:nvSpPr>
        <p:spPr>
          <a:xfrm>
            <a:off x="2794516" y="3055794"/>
            <a:ext cx="7232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long</a:t>
            </a:r>
            <a:endParaRPr lang="zh-CN" altLang="en-US" dirty="0"/>
          </a:p>
        </p:txBody>
      </p:sp>
      <p:sp>
        <p:nvSpPr>
          <p:cNvPr id="7" name="Rectangle 6"/>
          <p:cNvSpPr/>
          <p:nvPr/>
        </p:nvSpPr>
        <p:spPr>
          <a:xfrm>
            <a:off x="4406882" y="5220605"/>
            <a:ext cx="1527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if/whether</a:t>
            </a:r>
            <a:endParaRPr lang="zh-CN" altLang="en-US" dirty="0"/>
          </a:p>
        </p:txBody>
      </p:sp>
      <p:sp>
        <p:nvSpPr>
          <p:cNvPr id="8" name="Rectangle 7"/>
          <p:cNvSpPr/>
          <p:nvPr/>
        </p:nvSpPr>
        <p:spPr>
          <a:xfrm>
            <a:off x="7693409" y="5220604"/>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a:t>
            </a:r>
            <a:endParaRPr lang="zh-CN" altLang="en-US" dirty="0"/>
          </a:p>
        </p:txBody>
      </p:sp>
    </p:spTree>
    <p:extLst>
      <p:ext uri="{BB962C8B-B14F-4D97-AF65-F5344CB8AC3E}">
        <p14:creationId xmlns:p14="http://schemas.microsoft.com/office/powerpoint/2010/main" val="33911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686" y="689850"/>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1976" y="1918880"/>
            <a:ext cx="1062855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网课期间，我们多数人作业都很认真。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of us ________________ very carefully when we had classes online.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孝感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我的外国朋友们想知道十二月是否是去海南旅游的最佳时期。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foreign friends________ ________December is the best time to visit Hainan.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152615" y="2853923"/>
            <a:ext cx="26809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 (our) homework</a:t>
            </a:r>
            <a:endParaRPr lang="zh-CN" altLang="en-US" dirty="0"/>
          </a:p>
        </p:txBody>
      </p:sp>
      <p:sp>
        <p:nvSpPr>
          <p:cNvPr id="6" name="Rectangle 5"/>
          <p:cNvSpPr/>
          <p:nvPr/>
        </p:nvSpPr>
        <p:spPr>
          <a:xfrm>
            <a:off x="4196421" y="4392266"/>
            <a:ext cx="12173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wonder </a:t>
            </a:r>
            <a:endParaRPr lang="zh-CN" altLang="en-US" dirty="0"/>
          </a:p>
        </p:txBody>
      </p:sp>
      <p:sp>
        <p:nvSpPr>
          <p:cNvPr id="7" name="Rectangle 6"/>
          <p:cNvSpPr/>
          <p:nvPr/>
        </p:nvSpPr>
        <p:spPr>
          <a:xfrm>
            <a:off x="5405945" y="4392266"/>
            <a:ext cx="1527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if/whether</a:t>
            </a:r>
            <a:endParaRPr lang="zh-CN" altLang="en-US" dirty="0"/>
          </a:p>
        </p:txBody>
      </p:sp>
    </p:spTree>
    <p:extLst>
      <p:ext uri="{BB962C8B-B14F-4D97-AF65-F5344CB8AC3E}">
        <p14:creationId xmlns:p14="http://schemas.microsoft.com/office/powerpoint/2010/main" val="256091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70" y="1217101"/>
            <a:ext cx="106393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孝感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在英语中，我们说与人分担一个烦恼就像把麻烦分成两半。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say that________ a problem is ________cutting it in half.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公共场所禁止吸烟。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in public areas.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通过与同学</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交流</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你会找到更好的学习方法。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(communicate)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find better leaning methods by ________________ your classmates.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03319" y="2176191"/>
            <a:ext cx="1098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sharing</a:t>
            </a:r>
            <a:endParaRPr lang="zh-CN" altLang="en-US" dirty="0"/>
          </a:p>
        </p:txBody>
      </p:sp>
      <p:sp>
        <p:nvSpPr>
          <p:cNvPr id="5" name="Rectangle 4"/>
          <p:cNvSpPr/>
          <p:nvPr/>
        </p:nvSpPr>
        <p:spPr>
          <a:xfrm>
            <a:off x="7642478" y="2176191"/>
            <a:ext cx="609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like</a:t>
            </a:r>
            <a:endParaRPr lang="zh-CN" altLang="en-US" dirty="0"/>
          </a:p>
        </p:txBody>
      </p:sp>
      <p:sp>
        <p:nvSpPr>
          <p:cNvPr id="6" name="Rectangle 5"/>
          <p:cNvSpPr/>
          <p:nvPr/>
        </p:nvSpPr>
        <p:spPr>
          <a:xfrm>
            <a:off x="1821484" y="3574686"/>
            <a:ext cx="5453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a:t>
            </a:r>
            <a:endParaRPr lang="zh-CN" altLang="en-US" dirty="0"/>
          </a:p>
        </p:txBody>
      </p:sp>
      <p:sp>
        <p:nvSpPr>
          <p:cNvPr id="7" name="Rectangle 6"/>
          <p:cNvSpPr/>
          <p:nvPr/>
        </p:nvSpPr>
        <p:spPr>
          <a:xfrm>
            <a:off x="2867780" y="3574686"/>
            <a:ext cx="12282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smoking</a:t>
            </a:r>
            <a:endParaRPr lang="zh-CN" altLang="en-US" dirty="0"/>
          </a:p>
        </p:txBody>
      </p:sp>
      <p:sp>
        <p:nvSpPr>
          <p:cNvPr id="8" name="Rectangle 7"/>
          <p:cNvSpPr/>
          <p:nvPr/>
        </p:nvSpPr>
        <p:spPr>
          <a:xfrm>
            <a:off x="6439745" y="5091514"/>
            <a:ext cx="27334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communicating with</a:t>
            </a:r>
            <a:endParaRPr lang="zh-CN" altLang="en-US" dirty="0"/>
          </a:p>
        </p:txBody>
      </p:sp>
    </p:spTree>
    <p:extLst>
      <p:ext uri="{BB962C8B-B14F-4D97-AF65-F5344CB8AC3E}">
        <p14:creationId xmlns:p14="http://schemas.microsoft.com/office/powerpoint/2010/main" val="258524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3755" y="594818"/>
            <a:ext cx="3671454"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en-US" dirty="0"/>
          </a:p>
        </p:txBody>
      </p:sp>
      <p:sp>
        <p:nvSpPr>
          <p:cNvPr id="3" name="Rectangle 2"/>
          <p:cNvSpPr/>
          <p:nvPr/>
        </p:nvSpPr>
        <p:spPr>
          <a:xfrm>
            <a:off x="-189083" y="825650"/>
            <a:ext cx="525496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6624" y="1740612"/>
            <a:ext cx="936632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To do this job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have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He is our assistant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经理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old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绅士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 a classic suit.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Let 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祝贺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I'm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感激的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know that he is safe.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600801" y="1961038"/>
            <a:ext cx="1055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degree</a:t>
            </a:r>
            <a:endParaRPr lang="zh-CN" altLang="en-US" dirty="0"/>
          </a:p>
        </p:txBody>
      </p:sp>
      <p:sp>
        <p:nvSpPr>
          <p:cNvPr id="6" name="Rectangle 5"/>
          <p:cNvSpPr/>
          <p:nvPr/>
        </p:nvSpPr>
        <p:spPr>
          <a:xfrm>
            <a:off x="4762622" y="2681801"/>
            <a:ext cx="12897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manager</a:t>
            </a:r>
            <a:endParaRPr lang="zh-CN" altLang="en-US" dirty="0"/>
          </a:p>
        </p:txBody>
      </p:sp>
      <p:sp>
        <p:nvSpPr>
          <p:cNvPr id="7" name="Rectangle 6"/>
          <p:cNvSpPr/>
          <p:nvPr/>
        </p:nvSpPr>
        <p:spPr>
          <a:xfrm>
            <a:off x="3334613" y="3402605"/>
            <a:ext cx="15209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gentleman</a:t>
            </a:r>
            <a:endParaRPr lang="zh-CN" altLang="en-US" dirty="0"/>
          </a:p>
        </p:txBody>
      </p:sp>
      <p:sp>
        <p:nvSpPr>
          <p:cNvPr id="8" name="Rectangle 7"/>
          <p:cNvSpPr/>
          <p:nvPr/>
        </p:nvSpPr>
        <p:spPr>
          <a:xfrm>
            <a:off x="3215829" y="4134304"/>
            <a:ext cx="17584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congratulate</a:t>
            </a:r>
            <a:endParaRPr lang="zh-CN" altLang="en-US" dirty="0"/>
          </a:p>
        </p:txBody>
      </p:sp>
      <p:sp>
        <p:nvSpPr>
          <p:cNvPr id="9" name="Rectangle 8"/>
          <p:cNvSpPr/>
          <p:nvPr/>
        </p:nvSpPr>
        <p:spPr>
          <a:xfrm>
            <a:off x="2870061" y="4949502"/>
            <a:ext cx="1225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thankful</a:t>
            </a:r>
            <a:endParaRPr lang="zh-CN" altLang="en-US" dirty="0"/>
          </a:p>
        </p:txBody>
      </p:sp>
    </p:spTree>
    <p:extLst>
      <p:ext uri="{BB962C8B-B14F-4D97-AF65-F5344CB8AC3E}">
        <p14:creationId xmlns:p14="http://schemas.microsoft.com/office/powerpoint/2010/main" val="278853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311" y="679093"/>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用方框中所给短语的适当形式填空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884659" y="1510090"/>
            <a:ext cx="5817095" cy="1137849"/>
          </a:xfrm>
          <a:prstGeom prst="rect">
            <a:avLst/>
          </a:prstGeom>
        </p:spPr>
      </p:pic>
      <p:sp>
        <p:nvSpPr>
          <p:cNvPr id="4" name="Rectangle 3"/>
          <p:cNvSpPr/>
          <p:nvPr/>
        </p:nvSpPr>
        <p:spPr>
          <a:xfrm>
            <a:off x="1140311" y="2766202"/>
            <a:ext cx="948824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animal comes out only at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Everyone should ________ ________ ________ his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Young men should ________ ________ ________ knowledge.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He is a great soldier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car behind wants to get ________ ________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70575" y="2939984"/>
            <a:ext cx="2111475"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Since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then</a:t>
            </a:r>
            <a:endParaRPr lang="zh-CN" altLang="en-US" dirty="0"/>
          </a:p>
        </p:txBody>
      </p:sp>
      <p:sp>
        <p:nvSpPr>
          <p:cNvPr id="6" name="Rectangle 5"/>
          <p:cNvSpPr/>
          <p:nvPr/>
        </p:nvSpPr>
        <p:spPr>
          <a:xfrm>
            <a:off x="4666439" y="3673218"/>
            <a:ext cx="29874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responsible    for</a:t>
            </a:r>
            <a:endParaRPr lang="zh-CN" altLang="en-US" dirty="0"/>
          </a:p>
        </p:txBody>
      </p:sp>
      <p:sp>
        <p:nvSpPr>
          <p:cNvPr id="7" name="Rectangle 6"/>
          <p:cNvSpPr/>
          <p:nvPr/>
        </p:nvSpPr>
        <p:spPr>
          <a:xfrm>
            <a:off x="4720231" y="4428195"/>
            <a:ext cx="31013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thirsty          for</a:t>
            </a:r>
            <a:endParaRPr lang="zh-CN" altLang="en-US" dirty="0"/>
          </a:p>
        </p:txBody>
      </p:sp>
      <p:sp>
        <p:nvSpPr>
          <p:cNvPr id="8" name="Rectangle 7"/>
          <p:cNvSpPr/>
          <p:nvPr/>
        </p:nvSpPr>
        <p:spPr>
          <a:xfrm>
            <a:off x="4805996" y="5183172"/>
            <a:ext cx="31463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                  all</a:t>
            </a:r>
            <a:endParaRPr lang="zh-CN" altLang="en-US" dirty="0"/>
          </a:p>
        </p:txBody>
      </p:sp>
      <p:sp>
        <p:nvSpPr>
          <p:cNvPr id="9" name="Rectangle 8"/>
          <p:cNvSpPr/>
          <p:nvPr/>
        </p:nvSpPr>
        <p:spPr>
          <a:xfrm>
            <a:off x="5884433" y="5915139"/>
            <a:ext cx="19030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ahead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a:t>
            </a:r>
            <a:endParaRPr lang="zh-CN" altLang="en-US" dirty="0"/>
          </a:p>
        </p:txBody>
      </p:sp>
    </p:spTree>
    <p:extLst>
      <p:ext uri="{BB962C8B-B14F-4D97-AF65-F5344CB8AC3E}">
        <p14:creationId xmlns:p14="http://schemas.microsoft.com/office/powerpoint/2010/main" val="38952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6217" y="1062922"/>
            <a:ext cx="1109113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________ ________ ________ from the university.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We ________ all ________ ________ the Chinese Women's Volleyball Team.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—Did you pass the test?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 ________ very ________ ________ your advice.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There is not enough time left and you must ________ ________ to work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Please ________ the white shirt ________ the colored ones.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02435" y="1062922"/>
            <a:ext cx="7087453" cy="830997"/>
          </a:xfrm>
          <a:prstGeom prst="rect">
            <a:avLst/>
          </a:prstGeom>
        </p:spPr>
        <p:txBody>
          <a:bodyPr wrap="none">
            <a:spAutoFit/>
          </a:bodyPr>
          <a:lstStyle/>
          <a:p>
            <a:pPr indent="609600" algn="just">
              <a:lnSpc>
                <a:spcPct val="200000"/>
              </a:lnSpc>
              <a:spcAft>
                <a:spcPts val="0"/>
              </a:spcAft>
            </a:pP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got          a              business    degree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98706" y="2036342"/>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5" name="Rectangle 4"/>
          <p:cNvSpPr/>
          <p:nvPr/>
        </p:nvSpPr>
        <p:spPr>
          <a:xfrm>
            <a:off x="4128188" y="2036341"/>
            <a:ext cx="16047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roud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6" name="Rectangle 5"/>
          <p:cNvSpPr/>
          <p:nvPr/>
        </p:nvSpPr>
        <p:spPr>
          <a:xfrm>
            <a:off x="2588571" y="3509745"/>
            <a:ext cx="6463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am</a:t>
            </a:r>
            <a:endParaRPr lang="zh-CN" altLang="en-US" dirty="0"/>
          </a:p>
        </p:txBody>
      </p:sp>
      <p:sp>
        <p:nvSpPr>
          <p:cNvPr id="7" name="Rectangle 6"/>
          <p:cNvSpPr/>
          <p:nvPr/>
        </p:nvSpPr>
        <p:spPr>
          <a:xfrm>
            <a:off x="4283615" y="3565456"/>
            <a:ext cx="12939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thankful </a:t>
            </a:r>
            <a:endParaRPr lang="zh-CN" altLang="en-US" dirty="0"/>
          </a:p>
        </p:txBody>
      </p:sp>
      <p:sp>
        <p:nvSpPr>
          <p:cNvPr id="8" name="Rectangle 7"/>
          <p:cNvSpPr/>
          <p:nvPr/>
        </p:nvSpPr>
        <p:spPr>
          <a:xfrm>
            <a:off x="5777726" y="3509744"/>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9" name="Rectangle 8"/>
          <p:cNvSpPr/>
          <p:nvPr/>
        </p:nvSpPr>
        <p:spPr>
          <a:xfrm>
            <a:off x="7451309" y="4187872"/>
            <a:ext cx="5597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set</a:t>
            </a:r>
            <a:endParaRPr lang="zh-CN" altLang="en-US" dirty="0"/>
          </a:p>
        </p:txBody>
      </p:sp>
      <p:sp>
        <p:nvSpPr>
          <p:cNvPr id="10" name="Rectangle 9"/>
          <p:cNvSpPr/>
          <p:nvPr/>
        </p:nvSpPr>
        <p:spPr>
          <a:xfrm>
            <a:off x="8484355" y="4187871"/>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11" name="Rectangle 10"/>
          <p:cNvSpPr/>
          <p:nvPr/>
        </p:nvSpPr>
        <p:spPr>
          <a:xfrm>
            <a:off x="2601395" y="4958954"/>
            <a:ext cx="12670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a:t>
            </a:r>
            <a:endParaRPr lang="zh-CN" altLang="en-US" dirty="0"/>
          </a:p>
        </p:txBody>
      </p:sp>
      <p:sp>
        <p:nvSpPr>
          <p:cNvPr id="12" name="Rectangle 11"/>
          <p:cNvSpPr/>
          <p:nvPr/>
        </p:nvSpPr>
        <p:spPr>
          <a:xfrm>
            <a:off x="5499572" y="4679072"/>
            <a:ext cx="14044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9432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088" y="63606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1576" y="1263704"/>
            <a:ext cx="981097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Eight years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Sarah completed her ________ at the university.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doctor degree  B. doctor's degree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nurse degree  D. nurse's degree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how to ________the old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give them away to the charity.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hand in  B. deal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up  D. clean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007295" y="146705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7232744" y="366436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32363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7" y="794023"/>
            <a:ext cx="1087598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甘肃金昌七中模拟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First ________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friends should believe ________ each 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B.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If you accept the task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be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thirsty for  B. proud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ahead of  D. responsible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69241" y="106815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6651368" y="395120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2857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0919" y="998376"/>
            <a:ext cx="100799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河北石家庄新世纪外国语学校模拟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children in the poor area are ________for a good school to learn more knowledge.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thirsty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sleepy  D. meaningful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云南期末模拟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 is an excellent student. He always stays ________ of other students in daily study.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back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ahead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just  D. only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95221" y="187497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5" name="Rectangle 4"/>
          <p:cNvSpPr/>
          <p:nvPr/>
        </p:nvSpPr>
        <p:spPr>
          <a:xfrm>
            <a:off x="10328754" y="347786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72270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4507" y="1335394"/>
            <a:ext cx="813995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是副词，意为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很，非常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，相当于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very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，用来修饰它后面的形容词。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a most beautiful country.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这是个非常美丽的国家。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0803369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071" y="1034220"/>
            <a:ext cx="947748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These patriotic(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爱国的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songs are great because many people can sing along ________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D.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When National Day comes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people ________ for their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favourite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travelling destinations to enjoy the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set in  B. set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set out  D. set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67104" y="204710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8790923" y="3477867"/>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23972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629044"/>
            <a:ext cx="1080067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I ________ what you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don't ________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in  B. believe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D. believe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)—Congratulations! You won the first prize at the speech contest.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Thank you very much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You're welcome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With pleasure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44375" y="85300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428611" y="3741844"/>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48554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178" y="65757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95314" y="1711911"/>
            <a:ext cx="943445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我知道你数学学得好。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 you ________ ________ ________ math.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这群年轻人对知识充满渴望。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group of young men ________ ________ ________ knowledge.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905386" y="260649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
        <p:nvSpPr>
          <p:cNvPr id="6" name="Rectangle 5"/>
          <p:cNvSpPr/>
          <p:nvPr/>
        </p:nvSpPr>
        <p:spPr>
          <a:xfrm>
            <a:off x="5067808" y="2606497"/>
            <a:ext cx="765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well </a:t>
            </a:r>
            <a:endParaRPr lang="zh-CN" altLang="en-US" dirty="0"/>
          </a:p>
        </p:txBody>
      </p:sp>
      <p:sp>
        <p:nvSpPr>
          <p:cNvPr id="7" name="Rectangle 6"/>
          <p:cNvSpPr/>
          <p:nvPr/>
        </p:nvSpPr>
        <p:spPr>
          <a:xfrm>
            <a:off x="6615380" y="262536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8" name="Rectangle 7"/>
          <p:cNvSpPr/>
          <p:nvPr/>
        </p:nvSpPr>
        <p:spPr>
          <a:xfrm>
            <a:off x="5504113" y="4058779"/>
            <a:ext cx="6583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t>
            </a:r>
            <a:endParaRPr lang="zh-CN" altLang="en-US" dirty="0"/>
          </a:p>
        </p:txBody>
      </p:sp>
      <p:sp>
        <p:nvSpPr>
          <p:cNvPr id="9" name="Rectangle 8"/>
          <p:cNvSpPr/>
          <p:nvPr/>
        </p:nvSpPr>
        <p:spPr>
          <a:xfrm>
            <a:off x="6615380" y="4120678"/>
            <a:ext cx="980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thirsty</a:t>
            </a:r>
            <a:endParaRPr lang="zh-CN" altLang="en-US" dirty="0"/>
          </a:p>
        </p:txBody>
      </p:sp>
      <p:sp>
        <p:nvSpPr>
          <p:cNvPr id="10" name="Rectangle 9"/>
          <p:cNvSpPr/>
          <p:nvPr/>
        </p:nvSpPr>
        <p:spPr>
          <a:xfrm>
            <a:off x="8275067" y="4120677"/>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Tree>
    <p:extLst>
      <p:ext uri="{BB962C8B-B14F-4D97-AF65-F5344CB8AC3E}">
        <p14:creationId xmlns:p14="http://schemas.microsoft.com/office/powerpoint/2010/main" val="325527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5" y="1195585"/>
            <a:ext cx="1092976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我想他改天就会处理这个问题。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he's just going to ________ ________this problem another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我们以我们的国家为荣。</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任何有发烧症状的人必须尽快与其他人彻底隔离。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(separate)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 others as soon as possible.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31910" y="2143919"/>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a:t>
            </a:r>
            <a:endParaRPr lang="zh-CN" altLang="en-US" dirty="0"/>
          </a:p>
        </p:txBody>
      </p:sp>
      <p:sp>
        <p:nvSpPr>
          <p:cNvPr id="4" name="Rectangle 3"/>
          <p:cNvSpPr/>
          <p:nvPr/>
        </p:nvSpPr>
        <p:spPr>
          <a:xfrm>
            <a:off x="5708416" y="2143919"/>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5" name="Rectangle 4"/>
          <p:cNvSpPr/>
          <p:nvPr/>
        </p:nvSpPr>
        <p:spPr>
          <a:xfrm>
            <a:off x="2327224" y="3331744"/>
            <a:ext cx="609602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are proud of/take pride in our country.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735105" y="5078970"/>
            <a:ext cx="7408433"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Anyone with fever must be completely separated from</a:t>
            </a:r>
            <a:endParaRPr lang="zh-CN" altLang="en-US" dirty="0"/>
          </a:p>
        </p:txBody>
      </p:sp>
    </p:spTree>
    <p:extLst>
      <p:ext uri="{BB962C8B-B14F-4D97-AF65-F5344CB8AC3E}">
        <p14:creationId xmlns:p14="http://schemas.microsoft.com/office/powerpoint/2010/main" val="141276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5883" y="614547"/>
            <a:ext cx="447109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2427" y="1241149"/>
            <a:ext cx="10133704"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阅读下面对话，从方框内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个选项中选择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个恰当的句子完成此对话。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914862" y="1919920"/>
            <a:ext cx="8713693"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Linda. Where did you go during the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Jiaxing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Zhejiang with my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 it is a nice place.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 visited the South Lake.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wonderful. The lake is very 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2530489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91" y="1109483"/>
            <a:ext cx="10316584"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 It is the birth place of the Communist Party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中国共产党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Wow! It's really an educational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can show them to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 Thanks.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6289548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4969" y="754481"/>
            <a:ext cx="770964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about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Please tell me more about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took many photos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You're welcome.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How did you like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Of course not.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Did you do anything special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6967422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6018" y="2848565"/>
            <a:ext cx="8925261"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2422" y="3033230"/>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
        <p:nvSpPr>
          <p:cNvPr id="4" name="Rectangle 3"/>
          <p:cNvSpPr/>
          <p:nvPr/>
        </p:nvSpPr>
        <p:spPr>
          <a:xfrm>
            <a:off x="4339782" y="3033229"/>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5" name="Rectangle 4"/>
          <p:cNvSpPr/>
          <p:nvPr/>
        </p:nvSpPr>
        <p:spPr>
          <a:xfrm>
            <a:off x="5949127" y="30332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7350722" y="303322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8934419" y="303322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0286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95" y="646819"/>
            <a:ext cx="390203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3492" y="1460319"/>
            <a:ext cx="1041340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 national spelling competition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11-­year-­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old girl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 asked to spell a word. But because of her low voice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judges(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裁判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not sure (1)</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girl spelled the word with B or D. They asked her to repeat what she said. By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Sara realized that she had made a (2)</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Instead of telling a (3)</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told them that she said the wrong letter. As a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(4)</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competition.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54722" y="3122865"/>
            <a:ext cx="3497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a:t>
            </a:r>
            <a:endParaRPr lang="zh-CN" altLang="en-US" dirty="0"/>
          </a:p>
        </p:txBody>
      </p:sp>
      <p:sp>
        <p:nvSpPr>
          <p:cNvPr id="5" name="Rectangle 4"/>
          <p:cNvSpPr/>
          <p:nvPr/>
        </p:nvSpPr>
        <p:spPr>
          <a:xfrm>
            <a:off x="8631502" y="3886988"/>
            <a:ext cx="11469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mistake</a:t>
            </a:r>
            <a:endParaRPr lang="zh-CN" altLang="en-US" dirty="0"/>
          </a:p>
        </p:txBody>
      </p:sp>
      <p:sp>
        <p:nvSpPr>
          <p:cNvPr id="6" name="Rectangle 5"/>
          <p:cNvSpPr/>
          <p:nvPr/>
        </p:nvSpPr>
        <p:spPr>
          <a:xfrm>
            <a:off x="2844050" y="4628935"/>
            <a:ext cx="4796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lie</a:t>
            </a:r>
            <a:endParaRPr lang="zh-CN" altLang="en-US" dirty="0"/>
          </a:p>
        </p:txBody>
      </p:sp>
      <p:sp>
        <p:nvSpPr>
          <p:cNvPr id="7" name="Rectangle 6"/>
          <p:cNvSpPr/>
          <p:nvPr/>
        </p:nvSpPr>
        <p:spPr>
          <a:xfrm>
            <a:off x="2207594" y="5381036"/>
            <a:ext cx="6364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lost</a:t>
            </a:r>
            <a:endParaRPr lang="zh-CN" altLang="en-US" dirty="0"/>
          </a:p>
        </p:txBody>
      </p:sp>
    </p:spTree>
    <p:extLst>
      <p:ext uri="{BB962C8B-B14F-4D97-AF65-F5344CB8AC3E}">
        <p14:creationId xmlns:p14="http://schemas.microsoft.com/office/powerpoint/2010/main" val="127298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7731" y="413934"/>
            <a:ext cx="1097280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girl went back to her seat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people stood up and cheered for what she did. She smiled. Many newspapers (5)</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girl's story the next day.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won great respect from others (6)</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she was honest.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young girl could simply tell a lie and nobody would find it out except (7)</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But she was brave (8)</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tell the truth. She made the right choice. It's true that the choices we make today will decide (9)</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 are like tomorrow. Our children will follow us. So if you want them to grow up to be (10)</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show them that we are honest ourselves.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291009" y="1401641"/>
            <a:ext cx="12881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reported</a:t>
            </a:r>
            <a:endParaRPr lang="zh-CN" altLang="en-US" dirty="0"/>
          </a:p>
        </p:txBody>
      </p:sp>
      <p:sp>
        <p:nvSpPr>
          <p:cNvPr id="5" name="Rectangle 4"/>
          <p:cNvSpPr/>
          <p:nvPr/>
        </p:nvSpPr>
        <p:spPr>
          <a:xfrm>
            <a:off x="6291009" y="2143918"/>
            <a:ext cx="12112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a:t>
            </a:r>
            <a:endParaRPr lang="zh-CN" altLang="en-US" dirty="0"/>
          </a:p>
        </p:txBody>
      </p:sp>
      <p:sp>
        <p:nvSpPr>
          <p:cNvPr id="6" name="Rectangle 5"/>
          <p:cNvSpPr/>
          <p:nvPr/>
        </p:nvSpPr>
        <p:spPr>
          <a:xfrm>
            <a:off x="1261272" y="3553171"/>
            <a:ext cx="10418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herself</a:t>
            </a:r>
            <a:endParaRPr lang="zh-CN" altLang="en-US" dirty="0"/>
          </a:p>
        </p:txBody>
      </p:sp>
      <p:sp>
        <p:nvSpPr>
          <p:cNvPr id="7" name="Rectangle 6"/>
          <p:cNvSpPr/>
          <p:nvPr/>
        </p:nvSpPr>
        <p:spPr>
          <a:xfrm>
            <a:off x="5598912" y="3553171"/>
            <a:ext cx="11304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enough</a:t>
            </a:r>
            <a:endParaRPr lang="zh-CN" altLang="en-US" dirty="0"/>
          </a:p>
        </p:txBody>
      </p:sp>
      <p:sp>
        <p:nvSpPr>
          <p:cNvPr id="8" name="Rectangle 7"/>
          <p:cNvSpPr/>
          <p:nvPr/>
        </p:nvSpPr>
        <p:spPr>
          <a:xfrm>
            <a:off x="8959643" y="4327721"/>
            <a:ext cx="813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10" name="Rectangle 9"/>
          <p:cNvSpPr/>
          <p:nvPr/>
        </p:nvSpPr>
        <p:spPr>
          <a:xfrm>
            <a:off x="1464769" y="5758488"/>
            <a:ext cx="10436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honest</a:t>
            </a:r>
            <a:endParaRPr lang="zh-CN" altLang="en-US" dirty="0"/>
          </a:p>
        </p:txBody>
      </p:sp>
    </p:spTree>
    <p:extLst>
      <p:ext uri="{BB962C8B-B14F-4D97-AF65-F5344CB8AC3E}">
        <p14:creationId xmlns:p14="http://schemas.microsoft.com/office/powerpoint/2010/main" val="51635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3" y="578827"/>
            <a:ext cx="935915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②the 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是副词，表示程度，意为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，与其后的形容词一起构成形容词的最高级。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one of the most famous writers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他是中国最著名的作家之一。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也是副词，其意思是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，其位置通常在动词后。</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like English the 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他们最喜欢英语。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630165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57577"/>
            <a:ext cx="429316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11623" y="1191888"/>
            <a:ext cx="6580094"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阅读下面短文，并根据短文内容回答问题。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73798" y="1715525"/>
            <a:ext cx="94452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Guimei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principal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 School for Girls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been given the title “Role Model of the Times” for helping girls from poor families.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school was the first high school in the country to provide free education for girls who would otherwise have been unable to continue their studies after completing their nine years of education.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24948641"/>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3" y="510752"/>
            <a:ext cx="1104810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moved to Lijiang at the age of 17 to teach in the middle school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County. Once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got badly ill but had no money for the treatment(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治疗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help of the people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able to get the necessary treatment. “From then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told myself that I must do something for those people who helped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Zhang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Slowly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dream of setting up a free high school for girls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County appeared in Zhang's heart. From the year of 2002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began 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six­year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journey to look for funds(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资金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2008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finally set up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 School for Girls at the foot of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Shizi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Mountain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6779413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3" y="908743"/>
            <a:ext cx="10962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 to her efforts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than 1,800 girls from poor families have entered universities through her education until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has been helping to improve the area as a whole. Influenced by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of her students have chosen to teach in poor areas.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Zhang having got the honorary title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education for girls from poor areas will receive more attention.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she has done will be long remembered and encourage more to follow her example.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5428404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1023505"/>
            <a:ext cx="1029506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was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Guimei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named “Role Model of the 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Zhang able to get the necessary treatment when she once got badly 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was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Huaping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 School for Girls set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12084" y="1896493"/>
            <a:ext cx="49223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 helping girls from poor families.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4792841" y="4091488"/>
            <a:ext cx="1960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was.</a:t>
            </a:r>
            <a:endParaRPr lang="zh-CN" altLang="en-US" dirty="0"/>
          </a:p>
        </p:txBody>
      </p:sp>
      <p:sp>
        <p:nvSpPr>
          <p:cNvPr id="5" name="Rectangle 4"/>
          <p:cNvSpPr/>
          <p:nvPr/>
        </p:nvSpPr>
        <p:spPr>
          <a:xfrm>
            <a:off x="4792841" y="5521820"/>
            <a:ext cx="11913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2008.</a:t>
            </a:r>
            <a:endParaRPr lang="zh-CN" altLang="en-US" dirty="0"/>
          </a:p>
        </p:txBody>
      </p:sp>
    </p:spTree>
    <p:extLst>
      <p:ext uri="{BB962C8B-B14F-4D97-AF65-F5344CB8AC3E}">
        <p14:creationId xmlns:p14="http://schemas.microsoft.com/office/powerpoint/2010/main" val="387185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1181214"/>
            <a:ext cx="1054249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many girls have entered universities through Zhang's education?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have many of Zhang's students chosen to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15598" y="2762982"/>
            <a:ext cx="33544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 than 1,800 (girls)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3550718" y="4263175"/>
            <a:ext cx="52842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have chosen to teach in poor areas.</a:t>
            </a:r>
            <a:endParaRPr lang="zh-CN" altLang="en-US" dirty="0"/>
          </a:p>
        </p:txBody>
      </p:sp>
    </p:spTree>
    <p:extLst>
      <p:ext uri="{BB962C8B-B14F-4D97-AF65-F5344CB8AC3E}">
        <p14:creationId xmlns:p14="http://schemas.microsoft.com/office/powerpoint/2010/main" val="198226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270" y="603789"/>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0462" y="1434786"/>
            <a:ext cx="105962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this Linda's notebook?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mine. The thick one on the desk is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hers  D. herself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)—Jenny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solve the problems by myself. What should I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working in groups is a good________.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method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survey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573118" y="2369829"/>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6635462" y="44675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32847719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8" y="621858"/>
            <a:ext cx="1106961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)Junior high school days are over and it's hard to ________ our dear teachers and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separate from  B. deal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believe in  D. depend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afraid that we can't ________ the math problem ________ the teacher helps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true. It's too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work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B. work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work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D. work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67397" y="149846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6984855" y="303680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877174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2" y="568069"/>
            <a:ext cx="1034885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is Tom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________ the English speech in the hall.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paying for  B. preparing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caring for  D. looking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黔东南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government is looking for some ways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including the 3­child policy(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政策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 ________ 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problem of ageing population(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人口老龄化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agree with  B. start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compare with  D. deal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26504" y="14554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069533" y="44137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70238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5" y="905129"/>
            <a:ext cx="996158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mind not ________ football in the hallway?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playing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making ________ to help more developing countries fight against COVID­19.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decision  B. a mess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 effort  D. a mistake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88500" y="11219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716017" y="330578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02430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705" y="679093"/>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93750" y="1317407"/>
            <a:ext cx="838737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阅读下面的短文，在短文空白处填入一个适当的单词或填入括号中所给单词的正确形式，使短文的意思完整。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39500" y="2715422"/>
            <a:ext cx="1009784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runners stood nervously at the starting line. All of them had prepared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__(they) for this important race.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race meant more to a boy named Bill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most of the other runners had greater speed. Could Bill realize his dream of being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all­school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runner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would have to finish in the top 5 to win that honor.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56412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09" y="1263662"/>
            <a:ext cx="957430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通常有三种用法。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＋副词或形容词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是副词，意为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很，非常，十分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shall most certainly go there.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我十分肯定会到那里去</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是形容词，意为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大部分的，大多数的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最多的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7315527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214" y="801208"/>
            <a:ext cx="1173659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Bill's life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__(fill) with disappointment. Primary school had been a long nightmare(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噩梦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him. Of all the reading skills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even couldn't pick up__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__(basic) 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he had tried many times. Bill did not complain(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抱怨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simply tried hard. But in the following years he was still unable to catch up with his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one day his teacher called us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 conversation.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sorry to have to tell you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Bill isn't trying anymore. He has given it up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__(complete)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became very sad and afraid. I was afraid Bill might have forever lost heart.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811350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3" y="618330"/>
            <a:ext cx="1061779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a talk with Bill. I told him about my own experiences. I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was the slowest one in my class in primary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and teachers were loving and understanding. Because of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made it through those years and finally went on to a music school.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__(piano). We think achievements come easily to others. Life usually isn't like that. The person who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__(success) is usually only a few percent.” Bill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guess that not doing so well isn't all that bad if someone loves you and stands by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__(nine)grade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Bill went out for the race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6501612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0564" y="2299967"/>
            <a:ext cx="8979050"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0121" y="2530990"/>
            <a:ext cx="1603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themselves</a:t>
            </a:r>
            <a:endParaRPr lang="zh-CN" altLang="en-US" dirty="0"/>
          </a:p>
        </p:txBody>
      </p:sp>
      <p:sp>
        <p:nvSpPr>
          <p:cNvPr id="4" name="Rectangle 3"/>
          <p:cNvSpPr/>
          <p:nvPr/>
        </p:nvSpPr>
        <p:spPr>
          <a:xfrm>
            <a:off x="4271592" y="2466648"/>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5" name="Rectangle 4"/>
          <p:cNvSpPr/>
          <p:nvPr/>
        </p:nvSpPr>
        <p:spPr>
          <a:xfrm>
            <a:off x="5403513" y="2563253"/>
            <a:ext cx="2165978" cy="830997"/>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filled</a:t>
            </a:r>
          </a:p>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been filled</a:t>
            </a:r>
            <a:endParaRPr lang="zh-CN" altLang="en-US" dirty="0"/>
          </a:p>
        </p:txBody>
      </p:sp>
      <p:sp>
        <p:nvSpPr>
          <p:cNvPr id="6" name="Rectangle 5"/>
          <p:cNvSpPr/>
          <p:nvPr/>
        </p:nvSpPr>
        <p:spPr>
          <a:xfrm>
            <a:off x="6972053" y="2579380"/>
            <a:ext cx="1997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most basic</a:t>
            </a:r>
            <a:endParaRPr lang="zh-CN" altLang="en-US" dirty="0"/>
          </a:p>
        </p:txBody>
      </p:sp>
      <p:sp>
        <p:nvSpPr>
          <p:cNvPr id="7" name="Rectangle 6"/>
          <p:cNvSpPr/>
          <p:nvPr/>
        </p:nvSpPr>
        <p:spPr>
          <a:xfrm>
            <a:off x="2289649" y="3168137"/>
            <a:ext cx="15669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completely</a:t>
            </a:r>
            <a:endParaRPr lang="zh-CN" altLang="en-US" dirty="0"/>
          </a:p>
        </p:txBody>
      </p:sp>
      <p:sp>
        <p:nvSpPr>
          <p:cNvPr id="8" name="Rectangle 7"/>
          <p:cNvSpPr/>
          <p:nvPr/>
        </p:nvSpPr>
        <p:spPr>
          <a:xfrm>
            <a:off x="9122465" y="2563253"/>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9" name="Rectangle 8"/>
          <p:cNvSpPr/>
          <p:nvPr/>
        </p:nvSpPr>
        <p:spPr>
          <a:xfrm>
            <a:off x="4066417" y="3262795"/>
            <a:ext cx="112723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Though</a:t>
            </a:r>
            <a:endParaRPr lang="zh-CN" altLang="en-US" dirty="0"/>
          </a:p>
        </p:txBody>
      </p:sp>
      <p:sp>
        <p:nvSpPr>
          <p:cNvPr id="11" name="Rectangle 10"/>
          <p:cNvSpPr/>
          <p:nvPr/>
        </p:nvSpPr>
        <p:spPr>
          <a:xfrm>
            <a:off x="5480138" y="3262796"/>
            <a:ext cx="10852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pianist</a:t>
            </a:r>
            <a:endParaRPr lang="zh-CN" altLang="en-US" dirty="0"/>
          </a:p>
        </p:txBody>
      </p:sp>
      <p:sp>
        <p:nvSpPr>
          <p:cNvPr id="12" name="Rectangle 11"/>
          <p:cNvSpPr/>
          <p:nvPr/>
        </p:nvSpPr>
        <p:spPr>
          <a:xfrm>
            <a:off x="7036973" y="3283916"/>
            <a:ext cx="2010487" cy="830997"/>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succeeds/</a:t>
            </a:r>
          </a:p>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has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succeeded</a:t>
            </a:r>
            <a:endParaRPr lang="zh-CN" altLang="en-US" dirty="0"/>
          </a:p>
        </p:txBody>
      </p:sp>
      <p:sp>
        <p:nvSpPr>
          <p:cNvPr id="13" name="Rectangle 12"/>
          <p:cNvSpPr/>
          <p:nvPr/>
        </p:nvSpPr>
        <p:spPr>
          <a:xfrm>
            <a:off x="9122465" y="3283916"/>
            <a:ext cx="8406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ninth</a:t>
            </a:r>
            <a:endParaRPr lang="zh-CN" altLang="en-US" dirty="0"/>
          </a:p>
        </p:txBody>
      </p:sp>
    </p:spTree>
    <p:extLst>
      <p:ext uri="{BB962C8B-B14F-4D97-AF65-F5344CB8AC3E}">
        <p14:creationId xmlns:p14="http://schemas.microsoft.com/office/powerpoint/2010/main" val="3245476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1" grpId="0"/>
      <p:bldP spid="12" grpId="0"/>
      <p:bldP spid="13"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1068" y="906788"/>
            <a:ext cx="509652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1588545" y="1895578"/>
            <a:ext cx="8541571"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校生活类的写作主要包括描写人或记叙一件事。这类文章通常是提示性作文，同时又兼有开放性质。此类提示性作文要求学生围绕所给的要点提示进行适当发挥。此话题源于实际生活，写作时不能脱离话题和要点，注意写出自己明白的道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274732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6678" y="1769271"/>
            <a:ext cx="9251577"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回顾初中三年，有许多事令人难忘。校英语报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Your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栏目正面向九年级毕业生征文。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假如你是李华，请你选择其中一个话题，并结合具体事例，用英语写一封信表达你对某个人的谢意或歉意，参加此次征文活动。</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6107709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48825" y="1719708"/>
            <a:ext cx="7190147" cy="2776988"/>
          </a:xfrm>
          <a:prstGeom prst="rect">
            <a:avLst/>
          </a:prstGeom>
        </p:spPr>
      </p:pic>
    </p:spTree>
    <p:extLst>
      <p:ext uri="{BB962C8B-B14F-4D97-AF65-F5344CB8AC3E}">
        <p14:creationId xmlns:p14="http://schemas.microsoft.com/office/powerpoint/2010/main" val="31672302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2" y="1586391"/>
            <a:ext cx="10133704"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短文必须包括你所选择话题的所有要点，并适当拓展；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文中不得出现真实的人名和校名；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，书信格式已给出；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首句供参考：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Looking back on the past three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like to say...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6643154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97511"/>
            <a:ext cx="7860254"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graduate from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毕业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say goodbye to sb.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向某人告别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比如；例如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be worried about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而担心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each 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互相</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last term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上学期</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5611256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4" y="1643750"/>
            <a:ext cx="7849496"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I'll graduate from my school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have never forgotten many things in my school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Everyone should help each other.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533578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49287" y="1452308"/>
            <a:ext cx="5708652" cy="3733459"/>
          </a:xfrm>
          <a:prstGeom prst="rect">
            <a:avLst/>
          </a:prstGeom>
        </p:spPr>
      </p:pic>
    </p:spTree>
    <p:extLst>
      <p:ext uri="{BB962C8B-B14F-4D97-AF65-F5344CB8AC3E}">
        <p14:creationId xmlns:p14="http://schemas.microsoft.com/office/powerpoint/2010/main" val="1120114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2738" y="768852"/>
            <a:ext cx="909021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She helped you to work out the answers yourself no matter how difficult they were.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无论它们有多难，她都帮你独立地做出答案。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(1)work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计划；发展；设计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work out a plan acceptable to all as quickly as we can.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我</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们必须尽快制定出一个大家都能接受的计划。</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4273050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8" y="725905"/>
            <a:ext cx="10843708" cy="618630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Alice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Looking back on the past three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like to say thanks to you for helping me with my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in Grade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not good at English. I just hid behind my text book and never said anything in class. Once I did very badly in an English test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 lost heart.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had a patient talk with me and encouraged me to be more active in class. Since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worked harder and made great progress. I feel lucky to be your student.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again. Wish you good 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7713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4922" y="496213"/>
            <a:ext cx="230063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01326" y="2335812"/>
            <a:ext cx="8086165"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假如你是某中学学生李华，最近你班发生了一件令人感动的事情。请根据以下提示，给你的英国好友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写一封信，与他分享你的感动。</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86841543"/>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5619" y="980432"/>
            <a:ext cx="9111727"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两周前同学王红伤了左腿。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王红上下楼很困难，但想来学校上课。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校长知道后，决定将你班从四楼搬到一楼。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你们帮助王红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如买午饭等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你认为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开头和结尾已给出，不计入总词数。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要点齐全，行文连贯，可适当发挥。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4576040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3" y="697161"/>
            <a:ext cx="104241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are you? I have a moving story to tell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p>
        </p:txBody>
      </p:sp>
      <p:sp>
        <p:nvSpPr>
          <p:cNvPr id="3" name="Rectangle 2"/>
          <p:cNvSpPr/>
          <p:nvPr/>
        </p:nvSpPr>
        <p:spPr>
          <a:xfrm>
            <a:off x="1445109" y="2113600"/>
            <a:ext cx="9785873" cy="3785652"/>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Wang Hong is my classmate. She hurt her left leg in an accident two weeks ago. It was difficult for Wang Hong to go up and down the stairs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she wanted to come to school. The headmaster decided to move my classroom from the fourth floor to the first floor after he knew it. Wang Hong is very grateful to the headmaster. As her classmates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also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help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920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3" y="697161"/>
            <a:ext cx="10424160" cy="5262979"/>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Please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tell me something interesting about you and your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45110" y="697161"/>
            <a:ext cx="9785873" cy="1460272"/>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 Some helped her buy lunch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others helped her clean up. She is happy. I think students should help each other and make progress together.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0485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27975" y="680878"/>
            <a:ext cx="4219681"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196650" y="1055611"/>
            <a:ext cx="4895058"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1712" y="1655775"/>
            <a:ext cx="1869423"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en-US" dirty="0"/>
          </a:p>
        </p:txBody>
      </p:sp>
      <p:sp>
        <p:nvSpPr>
          <p:cNvPr id="5" name="Rectangle 4"/>
          <p:cNvSpPr/>
          <p:nvPr/>
        </p:nvSpPr>
        <p:spPr>
          <a:xfrm>
            <a:off x="796066" y="1890627"/>
            <a:ext cx="10811435" cy="452431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remember ________ the light when you 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off  B. turning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turn off  D. to turning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山东泰安期末模拟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Mr.Liu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trouble ________ 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text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Could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help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remember ________ it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three times at least.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understand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understand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understanding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understanding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5296007" y="203050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8729660" y="357468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25668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3" y="819068"/>
            <a:ext cx="111234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do you remember about Grade 7?</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remember ________ a prize.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win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winning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win  D. wining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—You aren't a student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you remember ________me in the classroom ten minutes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  B.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see  D.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61206" y="17674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840971" y="394044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272950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918" y="722123"/>
            <a:ext cx="3100529"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9097" y="1263746"/>
            <a:ext cx="1081143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我父亲总是记得考试中赢得了一等奖。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always remembers ________(win) the first prize for the examination.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记得明天把作业带到学校来。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 ________(bring) your homework to school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我将永远记得这三年来总是严格要求我的老师们。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the teachers forever who have always been strict with me for 3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82428" y="2208464"/>
            <a:ext cx="11753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winning</a:t>
            </a:r>
            <a:endParaRPr lang="zh-CN" altLang="en-US" dirty="0"/>
          </a:p>
        </p:txBody>
      </p:sp>
      <p:sp>
        <p:nvSpPr>
          <p:cNvPr id="5" name="Rectangle 4"/>
          <p:cNvSpPr/>
          <p:nvPr/>
        </p:nvSpPr>
        <p:spPr>
          <a:xfrm>
            <a:off x="2955136" y="3664402"/>
            <a:ext cx="11610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bring</a:t>
            </a:r>
            <a:endParaRPr lang="zh-CN" altLang="en-US" dirty="0"/>
          </a:p>
        </p:txBody>
      </p:sp>
      <p:sp>
        <p:nvSpPr>
          <p:cNvPr id="6" name="Rectangle 5"/>
          <p:cNvSpPr/>
          <p:nvPr/>
        </p:nvSpPr>
        <p:spPr>
          <a:xfrm>
            <a:off x="1902360" y="5134544"/>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a:t>
            </a:r>
            <a:endParaRPr lang="zh-CN" altLang="en-US" dirty="0"/>
          </a:p>
        </p:txBody>
      </p:sp>
      <p:sp>
        <p:nvSpPr>
          <p:cNvPr id="7" name="Rectangle 6"/>
          <p:cNvSpPr/>
          <p:nvPr/>
        </p:nvSpPr>
        <p:spPr>
          <a:xfrm>
            <a:off x="2269912" y="4910897"/>
            <a:ext cx="212506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remember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7107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04573" y="453182"/>
            <a:ext cx="531587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deal with /do with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6521" y="958791"/>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8440" y="1789788"/>
            <a:ext cx="1119870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She has learnt to ________ all kinds of complicated(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复杂的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situations properly.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deal with  B. work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up  D. learn from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best way of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solving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problem is by asking the teacher for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Dealing with.  B. Agreeing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Looking up.  D. Giving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70747" y="19825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63367" y="423090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83069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8451" y="1797929"/>
            <a:ext cx="778495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has Mary ________ the beef?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has just cooked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dealt with  B. catch up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done with  D. paid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7500" y="201482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21060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0418" y="1127426"/>
            <a:ext cx="80861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计算；估算；解出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give you five minutes to work out this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我给你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分钟来解答这道题。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(2)no matter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 how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可独立成句。如：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go myself.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不碍事，我自个儿去。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21925405"/>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57578"/>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3643" y="1321105"/>
            <a:ext cx="1055325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请告诉人们如何科学地处理垃圾。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tell people how to ________ ________ the rubbish scientifically.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你知道学习中的三大难点是什么以及如何解决吗？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what the three difficulties in study are and what to ________ ________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这本书涉及亚洲问题。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book ________ ________ Asian problem.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47188" y="2305284"/>
            <a:ext cx="20313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with</a:t>
            </a:r>
            <a:endParaRPr lang="zh-CN" altLang="en-US" dirty="0"/>
          </a:p>
        </p:txBody>
      </p:sp>
      <p:sp>
        <p:nvSpPr>
          <p:cNvPr id="6" name="Rectangle 5"/>
          <p:cNvSpPr/>
          <p:nvPr/>
        </p:nvSpPr>
        <p:spPr>
          <a:xfrm>
            <a:off x="10489066" y="3800596"/>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
        <p:nvSpPr>
          <p:cNvPr id="7" name="Rectangle 6"/>
          <p:cNvSpPr/>
          <p:nvPr/>
        </p:nvSpPr>
        <p:spPr>
          <a:xfrm>
            <a:off x="1315712" y="4446055"/>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8" name="Rectangle 7"/>
          <p:cNvSpPr/>
          <p:nvPr/>
        </p:nvSpPr>
        <p:spPr>
          <a:xfrm>
            <a:off x="3008945" y="5952126"/>
            <a:ext cx="20826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deals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with</a:t>
            </a:r>
            <a:endParaRPr lang="zh-CN" altLang="en-US" dirty="0"/>
          </a:p>
        </p:txBody>
      </p:sp>
    </p:spTree>
    <p:extLst>
      <p:ext uri="{BB962C8B-B14F-4D97-AF65-F5344CB8AC3E}">
        <p14:creationId xmlns:p14="http://schemas.microsoft.com/office/powerpoint/2010/main" val="260824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3151" y="702394"/>
            <a:ext cx="5730543"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congratulate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congratulation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endParaRPr lang="zh-CN" altLang="en-US" dirty="0"/>
          </a:p>
        </p:txBody>
      </p:sp>
      <p:sp>
        <p:nvSpPr>
          <p:cNvPr id="4" name="Rectangle 3"/>
          <p:cNvSpPr/>
          <p:nvPr/>
        </p:nvSpPr>
        <p:spPr>
          <a:xfrm>
            <a:off x="0" y="892244"/>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46674" y="1374305"/>
            <a:ext cx="1041340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 you've got an “A” in your English test. Congratulations!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It's a pleasure  B. Take it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easy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Many thanks  D. You're welcome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a job with Chinese Space Agency.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a nice trip  B. Good 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Thank goodness  D. Congratulations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310890" y="23483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212725" y="4492799"/>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23072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5" y="1654508"/>
            <a:ext cx="834434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—Why should we ________ Alice?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has passed the college entrance examination.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afford  B. separate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congratulate  D. cancel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68126" y="18749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3723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756" y="668335"/>
            <a:ext cx="574869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80594" y="1499332"/>
            <a:ext cx="1013370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我应该祝贺你找到了一份好工作。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should ________ that________ ________ a good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祝贺你！你获得了这次出国的机会。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谢谢。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have got the opportunity to go abroad.—Thank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祝贺你们考出了好成绩！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you all on your good exam results!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48856" y="2488164"/>
            <a:ext cx="17584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congratulate</a:t>
            </a:r>
            <a:endParaRPr lang="zh-CN" altLang="en-US" dirty="0"/>
          </a:p>
        </p:txBody>
      </p:sp>
      <p:sp>
        <p:nvSpPr>
          <p:cNvPr id="5" name="Rectangle 4"/>
          <p:cNvSpPr/>
          <p:nvPr/>
        </p:nvSpPr>
        <p:spPr>
          <a:xfrm>
            <a:off x="4547218" y="2488163"/>
            <a:ext cx="24270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you've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found</a:t>
            </a:r>
            <a:endParaRPr lang="zh-CN" altLang="en-US" dirty="0"/>
          </a:p>
        </p:txBody>
      </p:sp>
      <p:sp>
        <p:nvSpPr>
          <p:cNvPr id="6" name="Rectangle 5"/>
          <p:cNvSpPr/>
          <p:nvPr/>
        </p:nvSpPr>
        <p:spPr>
          <a:xfrm>
            <a:off x="1469490" y="3938661"/>
            <a:ext cx="21587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Congratulations</a:t>
            </a:r>
            <a:endParaRPr lang="zh-CN" altLang="en-US" dirty="0"/>
          </a:p>
        </p:txBody>
      </p:sp>
      <p:sp>
        <p:nvSpPr>
          <p:cNvPr id="7" name="Rectangle 6"/>
          <p:cNvSpPr/>
          <p:nvPr/>
        </p:nvSpPr>
        <p:spPr>
          <a:xfrm>
            <a:off x="1469490" y="5389158"/>
            <a:ext cx="24891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Congratulations to</a:t>
            </a:r>
            <a:endParaRPr lang="zh-CN" altLang="en-US" dirty="0"/>
          </a:p>
        </p:txBody>
      </p:sp>
    </p:spTree>
    <p:extLst>
      <p:ext uri="{BB962C8B-B14F-4D97-AF65-F5344CB8AC3E}">
        <p14:creationId xmlns:p14="http://schemas.microsoft.com/office/powerpoint/2010/main" val="2354423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5102" y="593031"/>
            <a:ext cx="510300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separate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divide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7875" y="1008529"/>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47483" y="1595021"/>
            <a:ext cx="1028789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year has four seasons and it________ twelve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divide into  B. is dividing into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divided into  D. is divided into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can't see them clearly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help me ________ green beans ________the beans?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separate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B. divide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separate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into  D. divide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291431" y="183952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8625627" y="399567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03632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996" y="593032"/>
            <a:ext cx="433163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1370" y="1843578"/>
            <a:ext cx="1120946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这篇文章分为两个部分。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article is________ ________ two parts.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无论我走到哪里，没有什么能把我和我的祖国分离。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(separate)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Wherever I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can make me ________ ________ my motherland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39276" y="2767862"/>
            <a:ext cx="11737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divided </a:t>
            </a:r>
            <a:endParaRPr lang="zh-CN" altLang="en-US" dirty="0"/>
          </a:p>
        </p:txBody>
      </p:sp>
      <p:sp>
        <p:nvSpPr>
          <p:cNvPr id="5" name="Rectangle 4"/>
          <p:cNvSpPr/>
          <p:nvPr/>
        </p:nvSpPr>
        <p:spPr>
          <a:xfrm>
            <a:off x="4141639" y="2536075"/>
            <a:ext cx="129125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247801" y="4241660"/>
            <a:ext cx="12670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a:t>
            </a:r>
            <a:endParaRPr lang="zh-CN" altLang="en-US" dirty="0"/>
          </a:p>
        </p:txBody>
      </p:sp>
      <p:sp>
        <p:nvSpPr>
          <p:cNvPr id="7" name="Rectangle 6"/>
          <p:cNvSpPr/>
          <p:nvPr/>
        </p:nvSpPr>
        <p:spPr>
          <a:xfrm>
            <a:off x="7842337" y="4286923"/>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Tree>
    <p:extLst>
      <p:ext uri="{BB962C8B-B14F-4D97-AF65-F5344CB8AC3E}">
        <p14:creationId xmlns:p14="http://schemas.microsoft.com/office/powerpoint/2010/main" val="425429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6832" y="1407124"/>
            <a:ext cx="8369449" cy="3785652"/>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台湾海峡把台湾和福建隔开了。</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Taiwan Strait________ Taiwan________ Fujian.</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有时孩子们被分成三组来玩游戏。</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(divide)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Sometimes the children ________ ________ ________ three groups to play games.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33438" y="2359072"/>
            <a:ext cx="13872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separates</a:t>
            </a:r>
            <a:endParaRPr lang="zh-CN" altLang="en-US" dirty="0"/>
          </a:p>
        </p:txBody>
      </p:sp>
      <p:sp>
        <p:nvSpPr>
          <p:cNvPr id="4" name="Rectangle 3"/>
          <p:cNvSpPr/>
          <p:nvPr/>
        </p:nvSpPr>
        <p:spPr>
          <a:xfrm>
            <a:off x="7425375" y="2359072"/>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
        <p:nvSpPr>
          <p:cNvPr id="5" name="Rectangle 4"/>
          <p:cNvSpPr/>
          <p:nvPr/>
        </p:nvSpPr>
        <p:spPr>
          <a:xfrm>
            <a:off x="6188623" y="3772685"/>
            <a:ext cx="33102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divided        into</a:t>
            </a:r>
            <a:endParaRPr lang="zh-CN" altLang="en-US" dirty="0"/>
          </a:p>
        </p:txBody>
      </p:sp>
    </p:spTree>
    <p:extLst>
      <p:ext uri="{BB962C8B-B14F-4D97-AF65-F5344CB8AC3E}">
        <p14:creationId xmlns:p14="http://schemas.microsoft.com/office/powerpoint/2010/main" val="127580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74735" y="702394"/>
            <a:ext cx="5741315"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in sb.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sb.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0" y="108788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97280" y="1611562"/>
            <a:ext cx="997233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Although I don't ________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him this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believe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believe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believe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really don't know what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your cool! I________ you can overcome all the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believe  B. believe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trust  D. think 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12394" y="190471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1365777" y="40122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84554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22123"/>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61477" y="1553120"/>
            <a:ext cx="849495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他是一个诚实的人，你可以信赖他。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an honest person that you can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你相信狗吃草吗？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you________ that dogs eat grass?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我相信你是对的。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you're right.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154561" y="2445132"/>
            <a:ext cx="11532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 </a:t>
            </a:r>
            <a:endParaRPr lang="zh-CN" altLang="en-US" dirty="0"/>
          </a:p>
        </p:txBody>
      </p:sp>
      <p:sp>
        <p:nvSpPr>
          <p:cNvPr id="5" name="Rectangle 4"/>
          <p:cNvSpPr/>
          <p:nvPr/>
        </p:nvSpPr>
        <p:spPr>
          <a:xfrm>
            <a:off x="8810248" y="2445132"/>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3660518" y="4004991"/>
            <a:ext cx="108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a:t>
            </a:r>
            <a:endParaRPr lang="zh-CN" altLang="en-US" dirty="0"/>
          </a:p>
        </p:txBody>
      </p:sp>
      <p:sp>
        <p:nvSpPr>
          <p:cNvPr id="7" name="Rectangle 6"/>
          <p:cNvSpPr/>
          <p:nvPr/>
        </p:nvSpPr>
        <p:spPr>
          <a:xfrm>
            <a:off x="2896725" y="5435758"/>
            <a:ext cx="108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a:t>
            </a:r>
            <a:endParaRPr lang="zh-CN" altLang="en-US" dirty="0"/>
          </a:p>
        </p:txBody>
      </p:sp>
    </p:spTree>
    <p:extLst>
      <p:ext uri="{BB962C8B-B14F-4D97-AF65-F5344CB8AC3E}">
        <p14:creationId xmlns:p14="http://schemas.microsoft.com/office/powerpoint/2010/main" val="35436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181655" y="777698"/>
            <a:ext cx="3505960"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考点六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proud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pride</a:t>
            </a:r>
            <a:endParaRPr lang="zh-CN" altLang="en-US" dirty="0"/>
          </a:p>
        </p:txBody>
      </p:sp>
      <p:sp>
        <p:nvSpPr>
          <p:cNvPr id="4" name="Rectangle 3"/>
          <p:cNvSpPr/>
          <p:nvPr/>
        </p:nvSpPr>
        <p:spPr>
          <a:xfrm>
            <a:off x="120147" y="1098641"/>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73337" y="1810174"/>
            <a:ext cx="1124174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)Lang Ping is a symbol of courage and success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 ________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come from  B. stand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pride in  D. get ready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Our parents will be proud ________ us because we can be responsible ________ ourselves.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B.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about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9857021" y="192963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7" name="Rectangle 6"/>
          <p:cNvSpPr/>
          <p:nvPr/>
        </p:nvSpPr>
        <p:spPr>
          <a:xfrm>
            <a:off x="5435753" y="424166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534672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90" y="868890"/>
            <a:ext cx="10607039" cy="554574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作形式主语、真正主语位于句末的句子中作表语。如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150000"/>
              </a:lnSpc>
            </a:pPr>
            <a:r>
              <a:rPr lang="en-US" altLang="zh-CN" dirty="0" smtClean="0"/>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 is no matter that he didn't phone.</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他</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没打电话没关系。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③no matter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与疑问词</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how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等连用，构成让步状语从句，意为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无论，不管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going home?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你回家吗？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yet. No matter how hard I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always more to do.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还不行。不管我干得多么卖力，总是有做不完的工作。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trust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 what he says.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无论他说什么，都别相信他。</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01895733"/>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5110" y="948075"/>
            <a:ext cx="1014087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Peter wants to make his parents ________him.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proud of  B. pride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proud  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pride</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)Frank won the first prize in the school chess competition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we're all ________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good with  B. hard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similar to  D. proud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82888" y="114345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379773" y="4048022"/>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40196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4403" y="982093"/>
            <a:ext cx="4331635"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en-US" dirty="0"/>
          </a:p>
        </p:txBody>
      </p:sp>
      <p:sp>
        <p:nvSpPr>
          <p:cNvPr id="3" name="Rectangle 2"/>
          <p:cNvSpPr/>
          <p:nvPr/>
        </p:nvSpPr>
        <p:spPr>
          <a:xfrm>
            <a:off x="1011220" y="1389970"/>
            <a:ext cx="1014446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亲爱的爸爸妈妈，不要为我担心，你们将因为我而骄傲的。我永远爱你们。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mom and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worry about me. You will ________ ________ of me. I love you forever.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白银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老师们对学生们的成就感到非常骄傲。</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Teachers ________ great ________ in their students' achievements.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707305" y="3015288"/>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5" name="Rectangle 4"/>
          <p:cNvSpPr/>
          <p:nvPr/>
        </p:nvSpPr>
        <p:spPr>
          <a:xfrm>
            <a:off x="9802595" y="3015287"/>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
        <p:nvSpPr>
          <p:cNvPr id="6" name="Rectangle 5"/>
          <p:cNvSpPr/>
          <p:nvPr/>
        </p:nvSpPr>
        <p:spPr>
          <a:xfrm>
            <a:off x="3113952" y="5231364"/>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7" name="Rectangle 6"/>
          <p:cNvSpPr/>
          <p:nvPr/>
        </p:nvSpPr>
        <p:spPr>
          <a:xfrm>
            <a:off x="5056038" y="5231364"/>
            <a:ext cx="8402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pride</a:t>
            </a:r>
            <a:endParaRPr lang="zh-CN" altLang="en-US" dirty="0"/>
          </a:p>
        </p:txBody>
      </p:sp>
    </p:spTree>
    <p:extLst>
      <p:ext uri="{BB962C8B-B14F-4D97-AF65-F5344CB8AC3E}">
        <p14:creationId xmlns:p14="http://schemas.microsoft.com/office/powerpoint/2010/main" val="347025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293" y="1267275"/>
            <a:ext cx="904359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钱学森是中国人民的骄傲。</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Qian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Xuesen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the ________ of the ________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中国终于有了自制的航空母舰，这确实值得骄傲。</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has owned its first homemade aircraft carrier finally. That's really something to be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44332" y="2240737"/>
            <a:ext cx="8402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pride</a:t>
            </a:r>
            <a:endParaRPr lang="zh-CN" altLang="en-US" dirty="0"/>
          </a:p>
        </p:txBody>
      </p:sp>
      <p:sp>
        <p:nvSpPr>
          <p:cNvPr id="4" name="Rectangle 3"/>
          <p:cNvSpPr/>
          <p:nvPr/>
        </p:nvSpPr>
        <p:spPr>
          <a:xfrm>
            <a:off x="6930753" y="2195059"/>
            <a:ext cx="11705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Chinese</a:t>
            </a:r>
            <a:endParaRPr lang="zh-CN" altLang="en-US" dirty="0"/>
          </a:p>
        </p:txBody>
      </p:sp>
      <p:sp>
        <p:nvSpPr>
          <p:cNvPr id="5" name="Rectangle 4"/>
          <p:cNvSpPr/>
          <p:nvPr/>
        </p:nvSpPr>
        <p:spPr>
          <a:xfrm>
            <a:off x="4658248" y="4381509"/>
            <a:ext cx="10036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 </a:t>
            </a:r>
            <a:endParaRPr lang="zh-CN" altLang="en-US" dirty="0"/>
          </a:p>
        </p:txBody>
      </p:sp>
      <p:sp>
        <p:nvSpPr>
          <p:cNvPr id="6" name="Rectangle 5"/>
          <p:cNvSpPr/>
          <p:nvPr/>
        </p:nvSpPr>
        <p:spPr>
          <a:xfrm>
            <a:off x="5696740" y="4100025"/>
            <a:ext cx="10567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0014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9416" y="539243"/>
            <a:ext cx="374814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考点七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advise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905" y="954741"/>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49854" y="1661737"/>
            <a:ext cx="1039188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COVID­19 in February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advised us ________ to the public places 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go  D.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Evans had a sore throat. His friend advised him ________ some hot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drinking  B. to drink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drink  D. drank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75824" y="249273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7996537" y="4058780"/>
            <a:ext cx="35137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3334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1" y="1263661"/>
            <a:ext cx="98109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—Have you ever read the traditional story Yu Gong Moves a Mountain?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teacher often advises us ________ more meaningful traditional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reading  B. reads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read  D. to read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576526" y="228376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5937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08185"/>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97282" y="1956295"/>
            <a:ext cx="980021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父亲经常建议我多读有教育意义的书。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(advise...to...)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无论何时我做什么事失败了，我妈妈都会建议我再试一次。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I failed to do something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________ me ________ have a try again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62691" y="2895168"/>
            <a:ext cx="7849497"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father often advises me to read more educational books.</a:t>
            </a:r>
            <a:endParaRPr lang="zh-CN" altLang="en-US" dirty="0"/>
          </a:p>
        </p:txBody>
      </p:sp>
      <p:sp>
        <p:nvSpPr>
          <p:cNvPr id="5" name="Rectangle 4"/>
          <p:cNvSpPr/>
          <p:nvPr/>
        </p:nvSpPr>
        <p:spPr>
          <a:xfrm>
            <a:off x="7871139" y="4318557"/>
            <a:ext cx="11400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advised</a:t>
            </a:r>
            <a:endParaRPr lang="zh-CN" altLang="en-US" dirty="0"/>
          </a:p>
        </p:txBody>
      </p:sp>
      <p:sp>
        <p:nvSpPr>
          <p:cNvPr id="6" name="Rectangle 5"/>
          <p:cNvSpPr/>
          <p:nvPr/>
        </p:nvSpPr>
        <p:spPr>
          <a:xfrm>
            <a:off x="9666040" y="4295706"/>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Tree>
    <p:extLst>
      <p:ext uri="{BB962C8B-B14F-4D97-AF65-F5344CB8AC3E}">
        <p14:creationId xmlns:p14="http://schemas.microsoft.com/office/powerpoint/2010/main" val="402397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3870" y="334847"/>
            <a:ext cx="3262432" cy="698268"/>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【时文阅读特训】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10942" y="936297"/>
            <a:ext cx="3808287" cy="721608"/>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Car</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­-Free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“Smart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08038" y="1702163"/>
            <a:ext cx="971415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Internet company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building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free “smart city”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Net City, in Shenzhen. There will be offices, apartments, schools, shops, parks and other open spaces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Road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bridges and subway system will connect Net City to the rest of Shenzhen. Though it is planned, as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area for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employees, the designer hopes it will attract visitors from other places and be a key part of Shenzhen.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4118099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7" y="819068"/>
            <a:ext cx="97249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the designers, the planning of Net City put people and the environment first. It can be a model for “future of city building” after the COVID­19 pandemic(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流行病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Different from traditional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Net City will be a place where the employees can work, live, and play. The office building will be the center of the project, surrounded by apartments, schools and parks to make sure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balance for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employees.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52818466"/>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9" y="725947"/>
            <a:ext cx="11005072"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designers rethink the car's role in planning. “Our main goal was to provide a place where technology and artificial intelligence(AI) can really benefit(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使受益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Jonathan Ward one of the designers. “To do that, we tried to reduce the use of cars as much as possible.”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free’ is still a challenge in our world, so we spent a lot of time designing the city.” Although cars will be able to get into some parts of the neighborhood, the plan tried to avoid all “unnecessary” traffic. “We take away some roads because we think it's fine for people to walk two minutes longer from a subway or bus stop.” Ward explained. “And, in those two minutes, you might see something fun, get close to nature or meet a friend you haven't seen for a while.”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14499239"/>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3" y="1421454"/>
            <a:ext cx="961733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more, the plan considers the environment with “green” rooftops and systems for reusing wastewater. Planners also thought about projects for future sea level rises, so that buildings are better protected against climate change. The building of Net City is expected to complete in seven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72811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8291" y="1450156"/>
            <a:ext cx="930177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 always took the time to explain things to me clearly whenever I couldn't understand anything.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无论什么时候我有不懂的事情，他总是花时间给我解释清楚。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作疑问副词，意为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究竟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在什么时候，什么场合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did you buy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？你到底什么时候买的？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53498257"/>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6829" y="1980853"/>
            <a:ext cx="8993392"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When planning Net City, the designers put ________ first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 and the environment  B.  artificial intelligence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employees and their cars  D.  future sea level rises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63049" y="222998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22706169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1934" y="1335435"/>
            <a:ext cx="756979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builds Net City in order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provide a work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­-life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area for its employees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create a model for “future of city building”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benefit people with the latest AI technology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encourage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free and healthier lifestyle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750714" y="15522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0298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91" y="1360523"/>
            <a:ext cx="982173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designers spent a lot of time designing the city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can't work together during the pandemic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it's difficult to plan the traffic for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free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too many roads and subways need to be built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need to consider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868368" y="157376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68000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6" y="1345758"/>
            <a:ext cx="805389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According to the passage, we can infer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Net City is just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place for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no car can get into the neighborhood of Net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will take two minutes from subway to the offices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sea level rises because of climate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693129" y="1627552"/>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22238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74955" y="876864"/>
            <a:ext cx="9957996"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)Cathy has ________ good ________ that she won many prizes in singing competitions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sleep  B.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such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voice  D. such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54654" y="4289612"/>
            <a:ext cx="9398598" cy="1569660"/>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 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＋形容词＋单数名词＋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从句，是固定用法。</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89925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367" y="621858"/>
            <a:ext cx="11101892"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you going to do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no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about going mountain climbing with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Don't you know I'm afraid of high places?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 like to go mountain climbing.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That's a good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It's a perfect plan.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You must be joking!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01333035"/>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6324" y="1704726"/>
            <a:ext cx="8806928" cy="3785652"/>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解析：考查情景交际。</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like to go mountain climbing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我喜欢去爬山；</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That's a good idea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那是个好主意；</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a perfect plan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它是一个完美的计划；</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must be joking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你一定是在开玩笑。由后句句意可知选</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72240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724" y="51179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13186" y="1009302"/>
            <a:ext cx="1101583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Anne lived in Amsterdam in the Netherlands during World War </a:t>
            </a: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family was Jewish so they had to hide 1.________ they would be caught by the German Nazis. They hid away for nearly 25 months before they 2.________(discover). Anne suffered from loneliness. There was a time 3.________ the only true friend was her diary. She kept a diary 4. ________(set) down her experiences. One evening when it was warm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stayed awake 5.________ purpose until half past eleven to look at 6.________ moon by herself. Another time when the window was open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didn't 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downstairs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22242" y="1971796"/>
            <a:ext cx="7617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7067165" y="2735589"/>
            <a:ext cx="22316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discovered</a:t>
            </a:r>
            <a:endParaRPr lang="zh-CN" altLang="en-US" dirty="0"/>
          </a:p>
        </p:txBody>
      </p:sp>
      <p:sp>
        <p:nvSpPr>
          <p:cNvPr id="6" name="Rectangle 5"/>
          <p:cNvSpPr/>
          <p:nvPr/>
        </p:nvSpPr>
        <p:spPr>
          <a:xfrm>
            <a:off x="5424757" y="3419703"/>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8" name="Rectangle 7"/>
          <p:cNvSpPr/>
          <p:nvPr/>
        </p:nvSpPr>
        <p:spPr>
          <a:xfrm>
            <a:off x="2712700" y="4134083"/>
            <a:ext cx="9590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to set</a:t>
            </a:r>
            <a:endParaRPr lang="zh-CN" altLang="en-US" dirty="0"/>
          </a:p>
        </p:txBody>
      </p:sp>
      <p:sp>
        <p:nvSpPr>
          <p:cNvPr id="9" name="Rectangle 8"/>
          <p:cNvSpPr/>
          <p:nvPr/>
        </p:nvSpPr>
        <p:spPr>
          <a:xfrm>
            <a:off x="3593415" y="4862425"/>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10" name="Rectangle 9"/>
          <p:cNvSpPr/>
          <p:nvPr/>
        </p:nvSpPr>
        <p:spPr>
          <a:xfrm>
            <a:off x="10570871" y="487541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Tree>
    <p:extLst>
      <p:ext uri="{BB962C8B-B14F-4D97-AF65-F5344CB8AC3E}">
        <p14:creationId xmlns:p14="http://schemas.microsoft.com/office/powerpoint/2010/main" val="422477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4" y="1303162"/>
            <a:ext cx="10079916" cy="4524315"/>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until the window had to be shut. The dark</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rainy evening</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thundering clouds held her 7.________(entire) in their power. It was the first time in a year and a half that she 8.________(see) the night face to face. Sadly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she was only able to look at nature through dirty curtains hanging before very 9.________(dust) windows. She thought 10.________ was no pleasure looking through these because nature must be experienced.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93835" y="2208465"/>
            <a:ext cx="11379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entirely</a:t>
            </a:r>
            <a:endParaRPr lang="zh-CN" altLang="en-US" dirty="0"/>
          </a:p>
        </p:txBody>
      </p:sp>
      <p:sp>
        <p:nvSpPr>
          <p:cNvPr id="4" name="Rectangle 3"/>
          <p:cNvSpPr/>
          <p:nvPr/>
        </p:nvSpPr>
        <p:spPr>
          <a:xfrm>
            <a:off x="3738899" y="2929227"/>
            <a:ext cx="13147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seen</a:t>
            </a:r>
            <a:endParaRPr lang="zh-CN" altLang="en-US" dirty="0"/>
          </a:p>
        </p:txBody>
      </p:sp>
      <p:sp>
        <p:nvSpPr>
          <p:cNvPr id="5" name="Rectangle 4"/>
          <p:cNvSpPr/>
          <p:nvPr/>
        </p:nvSpPr>
        <p:spPr>
          <a:xfrm>
            <a:off x="1628237" y="4413782"/>
            <a:ext cx="8672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dusty</a:t>
            </a:r>
            <a:endParaRPr lang="zh-CN" altLang="en-US" dirty="0"/>
          </a:p>
        </p:txBody>
      </p:sp>
      <p:sp>
        <p:nvSpPr>
          <p:cNvPr id="6" name="Rectangle 5"/>
          <p:cNvSpPr/>
          <p:nvPr/>
        </p:nvSpPr>
        <p:spPr>
          <a:xfrm>
            <a:off x="7130527" y="4413782"/>
            <a:ext cx="4267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it</a:t>
            </a:r>
            <a:endParaRPr lang="zh-CN" altLang="en-US" dirty="0"/>
          </a:p>
        </p:txBody>
      </p:sp>
    </p:spTree>
    <p:extLst>
      <p:ext uri="{BB962C8B-B14F-4D97-AF65-F5344CB8AC3E}">
        <p14:creationId xmlns:p14="http://schemas.microsoft.com/office/powerpoint/2010/main" val="255878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21990"/>
            <a:ext cx="9144000"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山东临沂罗庄区九年级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月学业水平竞赛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5762" y="1091622"/>
            <a:ext cx="112417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modern society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living without money sounds almost impossible.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exactly what an Australian couple from a big city has been doing for nearly a whole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Newby,25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Liam Culbertson,27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come up with creative ways of making it through the year without spending any money. They built themselves a new house. The house was made of used wood and recycled materials. They grew their own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sometimes they even looked for food in the dustbins(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21603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0" y="905129"/>
            <a:ext cx="924081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not important that you can do it tomorrow or whenever.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你们是明天做还是其他什么时候做，都不重要。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还可用作从属连词，引导时间状语从句。如：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we meet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speak to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每次我们见到他，我们都和他讲话。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I'm looking forward to going to senior high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我在期待着上高中。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40225667"/>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7" y="1389349"/>
            <a:ext cx="10273552" cy="367626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this year has been quite difficult. The soil(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土壤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their garden was too poor to grow vegetables. The weather there was terrible as well. They kept moving their home till they finally lived in a 2.5­square(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平方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)­meter house. They collected cold rainwater to take a shower. What's worse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to share a toilet with the rest of the community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41275187"/>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4" y="1138225"/>
            <a:ext cx="10004612" cy="5262979"/>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Even though they had no jobs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they didn't have a lot of free time to waste. They spent most of the day working for local farmers planting vegetables and picking fruit so that they could earn their next meal. They had five ducks that could provide them with fresh eggs. But when there wasn't enough food for them</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they had to go to look for food in the dustbins.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Not everyone is brave enough to do this. But they really made it work and they were satisfied with their life.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3707129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2" y="1066494"/>
            <a:ext cx="1025203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How long does the Australian couple live without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was their house made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Why didn't their vegetables grow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38430" y="1701069"/>
            <a:ext cx="37684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 nearly a whole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54361" y="3166641"/>
            <a:ext cx="753752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was made of used wood and recycled materials.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24173" y="4655724"/>
            <a:ext cx="9897036" cy="1569660"/>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the soil in their garden was too poor and the weather there was terrible as well.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2825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7" y="1550546"/>
            <a:ext cx="1021976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How many ducks did they have?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Did the Australian couple feel happy to live such a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08167" y="2412860"/>
            <a:ext cx="763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Five.</a:t>
            </a:r>
            <a:endParaRPr lang="zh-CN" altLang="en-US" dirty="0"/>
          </a:p>
        </p:txBody>
      </p:sp>
      <p:sp>
        <p:nvSpPr>
          <p:cNvPr id="4" name="Rectangle 3"/>
          <p:cNvSpPr/>
          <p:nvPr/>
        </p:nvSpPr>
        <p:spPr>
          <a:xfrm>
            <a:off x="4552072" y="3648203"/>
            <a:ext cx="267573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did.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55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2837" y="557186"/>
            <a:ext cx="8269045" cy="830997"/>
          </a:xfrm>
          <a:prstGeom prst="rect">
            <a:avLst/>
          </a:prstGeom>
        </p:spPr>
        <p:txBody>
          <a:bodyPr wrap="squar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语法专题提优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情态动词及动词的时态和语态专练</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589" y="1163186"/>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用所给动词的适当形式填空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9093" y="1578684"/>
            <a:ext cx="117688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________(go) to the doctor because your temperature is higher than usual.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dragon Boat Festival is coming. What are you going to do that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________(visit) my grandparents in my home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didn't you answer my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Wechat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phone at eight o'clock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________(take) a walk with my friend along the river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149946" y="1763350"/>
            <a:ext cx="557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go</a:t>
            </a:r>
            <a:endParaRPr lang="zh-CN" altLang="en-US" dirty="0"/>
          </a:p>
        </p:txBody>
      </p:sp>
      <p:sp>
        <p:nvSpPr>
          <p:cNvPr id="6" name="Rectangle 5"/>
          <p:cNvSpPr/>
          <p:nvPr/>
        </p:nvSpPr>
        <p:spPr>
          <a:xfrm>
            <a:off x="1169623" y="4037264"/>
            <a:ext cx="253755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 going to visit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7" name="Rectangle 6"/>
          <p:cNvSpPr/>
          <p:nvPr/>
        </p:nvSpPr>
        <p:spPr>
          <a:xfrm>
            <a:off x="2104719" y="5446516"/>
            <a:ext cx="18076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taking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53890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1037793"/>
            <a:ext cx="986476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)Chairman Mao once ________(say)that women could hold up half the sky.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)Huawei has ________(get)the highest level in 5G field 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it comes to my birthdays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would like to invite my friends ________(watch) a movie.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474360" y="1272549"/>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said</a:t>
            </a:r>
            <a:endParaRPr lang="zh-CN" altLang="en-US" dirty="0"/>
          </a:p>
        </p:txBody>
      </p:sp>
      <p:sp>
        <p:nvSpPr>
          <p:cNvPr id="4" name="Rectangle 3"/>
          <p:cNvSpPr/>
          <p:nvPr/>
        </p:nvSpPr>
        <p:spPr>
          <a:xfrm>
            <a:off x="5470618" y="2660286"/>
            <a:ext cx="5913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got</a:t>
            </a:r>
            <a:endParaRPr lang="zh-CN" altLang="en-US" dirty="0"/>
          </a:p>
        </p:txBody>
      </p:sp>
      <p:sp>
        <p:nvSpPr>
          <p:cNvPr id="5" name="Rectangle 4"/>
          <p:cNvSpPr/>
          <p:nvPr/>
        </p:nvSpPr>
        <p:spPr>
          <a:xfrm>
            <a:off x="2103147" y="4930149"/>
            <a:ext cx="15741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watch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839314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2" y="883613"/>
            <a:ext cx="970339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 Gao tries to make her students ________(express) their ideas.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________(report) that tea has helped the farmers in Yunnan find a way out of poverty(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贫穷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呼和浩特、包头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________(lock) the front door and went outside.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really enjoyed ________(watch) the film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44877" y="1121942"/>
            <a:ext cx="11265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express</a:t>
            </a:r>
            <a:endParaRPr lang="zh-CN" altLang="en-US" dirty="0"/>
          </a:p>
        </p:txBody>
      </p:sp>
      <p:sp>
        <p:nvSpPr>
          <p:cNvPr id="4" name="Rectangle 3"/>
          <p:cNvSpPr/>
          <p:nvPr/>
        </p:nvSpPr>
        <p:spPr>
          <a:xfrm>
            <a:off x="4117965" y="2520437"/>
            <a:ext cx="12881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reported</a:t>
            </a:r>
            <a:endParaRPr lang="zh-CN" altLang="en-US" dirty="0"/>
          </a:p>
        </p:txBody>
      </p:sp>
      <p:sp>
        <p:nvSpPr>
          <p:cNvPr id="5" name="Rectangle 4"/>
          <p:cNvSpPr/>
          <p:nvPr/>
        </p:nvSpPr>
        <p:spPr>
          <a:xfrm>
            <a:off x="5791317" y="4091053"/>
            <a:ext cx="10611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locked</a:t>
            </a:r>
            <a:endParaRPr lang="zh-CN" altLang="en-US" dirty="0"/>
          </a:p>
        </p:txBody>
      </p:sp>
      <p:sp>
        <p:nvSpPr>
          <p:cNvPr id="6" name="Rectangle 5"/>
          <p:cNvSpPr/>
          <p:nvPr/>
        </p:nvSpPr>
        <p:spPr>
          <a:xfrm>
            <a:off x="5816535" y="5457273"/>
            <a:ext cx="13126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watching</a:t>
            </a:r>
            <a:endParaRPr lang="zh-CN" altLang="en-US" dirty="0"/>
          </a:p>
        </p:txBody>
      </p:sp>
    </p:spTree>
    <p:extLst>
      <p:ext uri="{BB962C8B-B14F-4D97-AF65-F5344CB8AC3E}">
        <p14:creationId xmlns:p14="http://schemas.microsoft.com/office/powerpoint/2010/main" val="61874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390" y="711366"/>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选词填空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3241944" y="1380999"/>
            <a:ext cx="4395404" cy="512348"/>
          </a:xfrm>
          <a:prstGeom prst="rect">
            <a:avLst/>
          </a:prstGeom>
        </p:spPr>
      </p:pic>
      <p:sp>
        <p:nvSpPr>
          <p:cNvPr id="4" name="Rectangle 3"/>
          <p:cNvSpPr/>
          <p:nvPr/>
        </p:nvSpPr>
        <p:spPr>
          <a:xfrm>
            <a:off x="828338" y="1893347"/>
            <a:ext cx="1081143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Children ________ sit in the front seat of a car. It's too dangerous.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—Is that girl Susan?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be her. She has gone to Beijing.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My father ________ be a doctor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he works as a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Everyone ________ play a role in protecting our earth.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Linda ________ be at the airport. She promised to wait for me there at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974935" y="2090131"/>
            <a:ext cx="1143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mustn't</a:t>
            </a:r>
            <a:endParaRPr lang="zh-CN" altLang="en-US" dirty="0"/>
          </a:p>
        </p:txBody>
      </p:sp>
      <p:sp>
        <p:nvSpPr>
          <p:cNvPr id="6" name="Rectangle 5"/>
          <p:cNvSpPr/>
          <p:nvPr/>
        </p:nvSpPr>
        <p:spPr>
          <a:xfrm>
            <a:off x="2450702" y="3574685"/>
            <a:ext cx="7912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can't</a:t>
            </a:r>
            <a:endParaRPr lang="zh-CN" altLang="en-US" dirty="0"/>
          </a:p>
        </p:txBody>
      </p:sp>
      <p:sp>
        <p:nvSpPr>
          <p:cNvPr id="7" name="Rectangle 6"/>
          <p:cNvSpPr/>
          <p:nvPr/>
        </p:nvSpPr>
        <p:spPr>
          <a:xfrm>
            <a:off x="3241944" y="4317865"/>
            <a:ext cx="11129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used to</a:t>
            </a:r>
            <a:endParaRPr lang="zh-CN" altLang="en-US" dirty="0"/>
          </a:p>
        </p:txBody>
      </p:sp>
      <p:sp>
        <p:nvSpPr>
          <p:cNvPr id="8" name="Rectangle 7"/>
          <p:cNvSpPr/>
          <p:nvPr/>
        </p:nvSpPr>
        <p:spPr>
          <a:xfrm>
            <a:off x="3241944" y="5059239"/>
            <a:ext cx="10230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should</a:t>
            </a:r>
            <a:endParaRPr lang="zh-CN" altLang="en-US" dirty="0"/>
          </a:p>
        </p:txBody>
      </p:sp>
      <p:sp>
        <p:nvSpPr>
          <p:cNvPr id="9" name="Rectangle 8"/>
          <p:cNvSpPr/>
          <p:nvPr/>
        </p:nvSpPr>
        <p:spPr>
          <a:xfrm>
            <a:off x="2735253" y="5738450"/>
            <a:ext cx="8111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a:t>
            </a:r>
            <a:endParaRPr lang="zh-CN" altLang="en-US" dirty="0"/>
          </a:p>
        </p:txBody>
      </p:sp>
    </p:spTree>
    <p:extLst>
      <p:ext uri="{BB962C8B-B14F-4D97-AF65-F5344CB8AC3E}">
        <p14:creationId xmlns:p14="http://schemas.microsoft.com/office/powerpoint/2010/main" val="3002447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512" y="786669"/>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5059" y="1471108"/>
            <a:ext cx="940218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 join you in the community service?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you can.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must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should  D. need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and I ________ trees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plant  B. will plant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planting  D. planted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075603" y="16176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6199547" y="388665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34379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6376" y="1009133"/>
            <a:ext cx="83802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wonder if this glass is Tom's.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be his. His was broken just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mustn't  B. may not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can't  D. shouldn't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郴州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)—Whose skirt is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be Carol's. She is the only girl in the team.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might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30535" y="198255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630535" y="48656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06980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89880" y="756182"/>
            <a:ext cx="2031325"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学习目标视窗</a:t>
            </a:r>
            <a:endParaRPr lang="zh-CN" altLang="en-US" dirty="0"/>
          </a:p>
        </p:txBody>
      </p:sp>
      <p:sp>
        <p:nvSpPr>
          <p:cNvPr id="4" name="Rectangle 3"/>
          <p:cNvSpPr/>
          <p:nvPr/>
        </p:nvSpPr>
        <p:spPr>
          <a:xfrm>
            <a:off x="4103945" y="1217847"/>
            <a:ext cx="2800767"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重点词汇</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2577" y="1442885"/>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897404" y="2273882"/>
            <a:ext cx="778495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体贴人的；关心他人的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senior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级别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或地位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高的</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thirsty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渴望的；口渴的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thankful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感谢；感激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responsible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有责任心的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396767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5873" y="1629379"/>
            <a:ext cx="816146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forward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中的</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是介词，所以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forward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＋名词或动名词</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forward to hearing from you in the near future.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我</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盼望着不久收到你的来信。</a:t>
            </a:r>
            <a:endParaRPr lang="zh-CN" altLang="en-US" dirty="0"/>
          </a:p>
        </p:txBody>
      </p:sp>
    </p:spTree>
    <p:extLst>
      <p:ext uri="{BB962C8B-B14F-4D97-AF65-F5344CB8AC3E}">
        <p14:creationId xmlns:p14="http://schemas.microsoft.com/office/powerpoint/2010/main" val="419467176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8" y="1105952"/>
            <a:ext cx="991855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your plan for the summer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go to Chengdu as soon as the school term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ends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find my school ID card. Did you see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I think you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lose  B. will lose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lost  D. are losing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405327" y="20363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650780" y="433847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272360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9" y="1468099"/>
            <a:ext cx="1051022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台湾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baby ________ in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bedroom. Why don't you go in and take a look?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cried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cries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crying  D. will cry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吉林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Mr.Green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 new bike for his daughter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buys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bought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buy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75127" y="17674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147363" y="387590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5801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2" y="707919"/>
            <a:ext cx="1032734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贺州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if Lucy________ to Jack's party next Sunday. If she________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will 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goes  B.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go  D.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long may I ________ your magazine?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one week. But it mustn't ________ to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lend  B. keep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lent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borrowed  D.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662125" y="87451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6497657" y="379203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9767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20" y="1708296"/>
            <a:ext cx="1001536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school library ________ with plants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lovely desks and chairs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feel relaxed while studying or reading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decorates  B. decorated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decorated  D. was decorating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73736" y="187497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2031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6269" y="702394"/>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核心语法</a:t>
            </a:r>
            <a:endParaRPr lang="zh-CN" altLang="en-US" dirty="0"/>
          </a:p>
        </p:txBody>
      </p:sp>
      <p:sp>
        <p:nvSpPr>
          <p:cNvPr id="3" name="Rectangle 2"/>
          <p:cNvSpPr/>
          <p:nvPr/>
        </p:nvSpPr>
        <p:spPr>
          <a:xfrm>
            <a:off x="1056043" y="1164059"/>
            <a:ext cx="902566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宾语从句在句中充当宾语，它可以作谓语动词的宾语，也可以作介词的宾语。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when we shall meet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我不知道我们什么时候会再见面。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reminded me of what he had once promised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这使我想起他曾对我许下的承诺。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91857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600386"/>
            <a:ext cx="10456432" cy="6099747"/>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宾语从句三要素：</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关联词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语序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宾语从句的引导词：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当从句是陈述句时，用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来引导，在口语或非正式文体中可省略。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 (that) he will be back in a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我听说他一个月后会回来。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当从句是一般疑问句时，用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whether(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来引导宾语从句。当句末有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时，只能用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if/whether he will 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not sure whether he would come or not.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我不知道他会不会来。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46398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700733"/>
            <a:ext cx="950975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当宾语从句是特殊疑问句时，用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等词引导。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who can help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我不知道谁可以帮助我。</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宾语从句的语序：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宾语从句用陈述语序。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whether he could pass the exam or not.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我不知道他是否能通过考试。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28255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224245"/>
            <a:ext cx="1012294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宾语从句的时态：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当主句是一般现在时，宾语从句可以根据实际需要用各种时态。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says that he will ask Mr. Wu some questions.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他说他会问吴老师一些问题。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如果主句的谓语动词是一般过去时，宾语从句通常用过去时的某种形式。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4427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6" y="1443012"/>
            <a:ext cx="996158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从句的动作和主句的动作紧接着发生，从句用一般过去时。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当从句的动作和主句的动作同时发生，则从句用过去进行时。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如果宾语从句的动作发生在主句动作前，则从句用过去完成时。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如果宾语从句的动作发生在主句动作后，则宾语从句用过去将来时。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如果宾语从句表示的是客观真理，其谓语动词则用一般现在时。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81726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0864" y="1425027"/>
            <a:ext cx="1005481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一般将来时态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一般将来时表示将来的动作或状态。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(1)“be going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表示即将发生的或最近打算进行的事。如：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going to have a meeting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我们今天要开会。</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16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506" y="1729853"/>
            <a:ext cx="945238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(2)“be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表示按计划进行或征求对方意见。如：</a:t>
            </a:r>
            <a:endParaRPr lang="zh-CN" altLang="zh-CN" sz="1050" kern="100" dirty="0">
              <a:latin typeface="Calibri" panose="020F0502020204030204" pitchFamily="34" charset="0"/>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we to go on with this work?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我们还要继续这项工作吗？</a:t>
            </a:r>
            <a:endParaRPr lang="zh-CN" altLang="zh-CN" sz="1050" kern="100" dirty="0">
              <a:latin typeface="Calibri" panose="020F0502020204030204" pitchFamily="34" charset="0"/>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(3)“be about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表示即将发生的动作，等同于</a:t>
            </a:r>
            <a:r>
              <a:rPr lang="zh-CN" altLang="zh-CN" sz="2400" kern="100" dirty="0">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be ready to do </a:t>
            </a:r>
            <a:r>
              <a:rPr lang="en-US" altLang="zh-CN" sz="2400" kern="100" dirty="0" err="1">
                <a:latin typeface="Calibri" panose="020F0502020204030204" pitchFamily="34" charset="0"/>
                <a:ea typeface="Calibri" panose="020F0502020204030204" pitchFamily="34" charset="0"/>
                <a:cs typeface="Times New Roman" panose="02020603050405020304" pitchFamily="18" charset="0"/>
              </a:rPr>
              <a:t>sth</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，后面一般不跟时间状语。如：</a:t>
            </a:r>
            <a:endParaRPr lang="zh-CN" altLang="zh-CN" sz="1050" kern="100" dirty="0">
              <a:latin typeface="Calibri" panose="020F0502020204030204" pitchFamily="34" charset="0"/>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about to leave.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我们要走了。</a:t>
            </a:r>
            <a:endParaRPr lang="zh-CN" altLang="zh-CN" sz="1050" kern="100" dirty="0">
              <a:effectLst/>
              <a:latin typeface="Calibri" panose="020F0502020204030204" pitchFamily="34" charset="0"/>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3433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2" y="779609"/>
            <a:ext cx="960657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等可用进行时态表示按计划即将发生的动作。如：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leaving for Beijing.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我马上要去北京了。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某些动词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的一般现在时也可表示将来。如：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meeting starts at five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会议将在五点开始。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409249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0" y="600386"/>
            <a:ext cx="10811435"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一般过去时态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表示过去某时间发生的事、存在的状态或过去反复发生的动作。如：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worked in a factory in 1986.</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1986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年，他在工厂工作。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表示过去经常发生的动作，也可用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used to smoke.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我过去常吸烟。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表示过去常发生而现在不再发生的动作或存在的状态。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没有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现在不再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的含义。另外，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used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习惯于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used to the climate 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我习惯了这里的气候。</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84989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0108" y="600217"/>
            <a:ext cx="6096000" cy="1569660"/>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副词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lastly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ahead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向前面；在前面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90108" y="2081325"/>
            <a:ext cx="10381128" cy="452431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survey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调查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standard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标准；水平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一排；一列；一行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keyboard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键盘式电子乐器；键盘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method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方法；措施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instruction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指示；命令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text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课文；文本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level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水</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平</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degree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学位；度数；程度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manager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经理；经营者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gentleman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先生；绅士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graduation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毕业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ceremony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典礼；仪式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task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任务；工作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wing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翅膀；翼</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49995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6474" y="1224246"/>
            <a:ext cx="94308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现在完成时的用法：现在完成时由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“have/has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构成，其使用有两种情况：</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现在完成时所表示的动作在说话之前已完成，但对现在有影响。句中没有具体时间状语。如：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has been to Fuzhou.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他去过福州。</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8288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469423"/>
            <a:ext cx="1029506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现在完成时所表示的动作开始于过去，持续到现在，也许还会持续下去。常与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等表示一段时间的状语连用。如：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has studied English for 5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他已经学了五年英语。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has studied English since 1985.</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1985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年就开始学英语了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注</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意：表示短暂时间动作的词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的完成时不能与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等表示一段时间的状语连用。</a:t>
            </a:r>
            <a:endParaRPr lang="zh-CN" altLang="en-US" dirty="0"/>
          </a:p>
        </p:txBody>
      </p:sp>
    </p:spTree>
    <p:extLst>
      <p:ext uri="{BB962C8B-B14F-4D97-AF65-F5344CB8AC3E}">
        <p14:creationId xmlns:p14="http://schemas.microsoft.com/office/powerpoint/2010/main" val="1546489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3229" y="659364"/>
            <a:ext cx="369069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2d</a:t>
            </a:r>
            <a:endParaRPr lang="zh-CN" altLang="en-US" dirty="0"/>
          </a:p>
        </p:txBody>
      </p:sp>
      <p:sp>
        <p:nvSpPr>
          <p:cNvPr id="3" name="Rectangle 2"/>
          <p:cNvSpPr/>
          <p:nvPr/>
        </p:nvSpPr>
        <p:spPr>
          <a:xfrm>
            <a:off x="-113779" y="1034095"/>
            <a:ext cx="525496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29553" y="1865092"/>
            <a:ext cx="102950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bought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键盘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supermarket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She asked you to do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调查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teacher sets high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his pupils.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work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exam score will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加倍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teacher said to Jim.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Our teacher is showing us a new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writing.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332244" y="2147490"/>
            <a:ext cx="1341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keyboard</a:t>
            </a:r>
            <a:endParaRPr lang="zh-CN" altLang="en-US" dirty="0"/>
          </a:p>
        </p:txBody>
      </p:sp>
      <p:sp>
        <p:nvSpPr>
          <p:cNvPr id="6" name="Rectangle 5"/>
          <p:cNvSpPr/>
          <p:nvPr/>
        </p:nvSpPr>
        <p:spPr>
          <a:xfrm>
            <a:off x="5272132" y="2853923"/>
            <a:ext cx="1004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survey</a:t>
            </a:r>
            <a:endParaRPr lang="zh-CN" altLang="en-US" dirty="0"/>
          </a:p>
        </p:txBody>
      </p:sp>
      <p:sp>
        <p:nvSpPr>
          <p:cNvPr id="7" name="Rectangle 6"/>
          <p:cNvSpPr/>
          <p:nvPr/>
        </p:nvSpPr>
        <p:spPr>
          <a:xfrm>
            <a:off x="4736512" y="3597986"/>
            <a:ext cx="14042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standards</a:t>
            </a:r>
            <a:endParaRPr lang="zh-CN" altLang="en-US" dirty="0"/>
          </a:p>
        </p:txBody>
      </p:sp>
      <p:sp>
        <p:nvSpPr>
          <p:cNvPr id="8" name="Rectangle 7"/>
          <p:cNvSpPr/>
          <p:nvPr/>
        </p:nvSpPr>
        <p:spPr>
          <a:xfrm>
            <a:off x="8304287" y="4059651"/>
            <a:ext cx="167225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double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6104948" y="5792545"/>
            <a:ext cx="11704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method</a:t>
            </a:r>
            <a:endParaRPr lang="zh-CN" altLang="en-US" dirty="0"/>
          </a:p>
        </p:txBody>
      </p:sp>
    </p:spTree>
    <p:extLst>
      <p:ext uri="{BB962C8B-B14F-4D97-AF65-F5344CB8AC3E}">
        <p14:creationId xmlns:p14="http://schemas.microsoft.com/office/powerpoint/2010/main" val="54991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6062"/>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用方框中所给词组的适当形式填空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762745" y="1387495"/>
            <a:ext cx="6718433" cy="957672"/>
          </a:xfrm>
          <a:prstGeom prst="rect">
            <a:avLst/>
          </a:prstGeom>
        </p:spPr>
      </p:pic>
      <p:sp>
        <p:nvSpPr>
          <p:cNvPr id="4" name="Rectangle 3"/>
          <p:cNvSpPr/>
          <p:nvPr/>
        </p:nvSpPr>
        <p:spPr>
          <a:xfrm>
            <a:off x="849854" y="2562737"/>
            <a:ext cx="1071461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She won the competition three times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They want to ________________ less ________ and receive more value.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I'll finish the job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 long it takes.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You must ________________ your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Don't worry. I'll ________________ things.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522558" y="2715160"/>
            <a:ext cx="15619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a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row</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4131522" y="3465679"/>
            <a:ext cx="9813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put in</a:t>
            </a:r>
            <a:endParaRPr lang="zh-CN" altLang="en-US" dirty="0"/>
          </a:p>
        </p:txBody>
      </p:sp>
      <p:sp>
        <p:nvSpPr>
          <p:cNvPr id="7" name="Rectangle 6"/>
          <p:cNvSpPr/>
          <p:nvPr/>
        </p:nvSpPr>
        <p:spPr>
          <a:xfrm>
            <a:off x="6781842" y="3465679"/>
            <a:ext cx="8874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effort</a:t>
            </a:r>
            <a:endParaRPr lang="zh-CN" altLang="en-US" dirty="0"/>
          </a:p>
        </p:txBody>
      </p:sp>
      <p:sp>
        <p:nvSpPr>
          <p:cNvPr id="8" name="Rectangle 7"/>
          <p:cNvSpPr/>
          <p:nvPr/>
        </p:nvSpPr>
        <p:spPr>
          <a:xfrm>
            <a:off x="4453476" y="4224730"/>
            <a:ext cx="20371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 matter how</a:t>
            </a:r>
            <a:endParaRPr lang="zh-CN" altLang="en-US" dirty="0"/>
          </a:p>
        </p:txBody>
      </p:sp>
      <p:sp>
        <p:nvSpPr>
          <p:cNvPr id="9" name="Rectangle 8"/>
          <p:cNvSpPr/>
          <p:nvPr/>
        </p:nvSpPr>
        <p:spPr>
          <a:xfrm>
            <a:off x="3383984" y="4903965"/>
            <a:ext cx="20880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patient with</a:t>
            </a:r>
            <a:endParaRPr lang="zh-CN" altLang="en-US" dirty="0"/>
          </a:p>
        </p:txBody>
      </p:sp>
      <p:sp>
        <p:nvSpPr>
          <p:cNvPr id="10" name="Rectangle 9"/>
          <p:cNvSpPr/>
          <p:nvPr/>
        </p:nvSpPr>
        <p:spPr>
          <a:xfrm>
            <a:off x="3747743" y="5509621"/>
            <a:ext cx="192103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74909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088" y="61454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9554" y="1445544"/>
            <a:ext cx="105855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—Would you mind cleaning your desks?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not. I'll do them in ________ 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Miss Liu is patient ________ me and always encourages me ________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studying  B.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study  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074144" y="24021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4942968" y="38328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437528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9" y="1030648"/>
            <a:ext cx="997233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spoken English is perfect!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I think ________ is better. You read English every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mine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yours  D. 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product of this company is up to the international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it sells well all over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standard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height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result  D. price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77209" y="191800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9238813" y="34993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16486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7" y="1080823"/>
            <a:ext cx="1012294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We can type words with a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mouse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keyboard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printer  D. screen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—Could you show me the method of cooking the tasty cookies?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follow the ________ on the cookbook.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introduction  B. direction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attention  D. instruction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58946" y="134785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661203" y="35854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04660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5" y="804739"/>
            <a:ext cx="1026279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________ difficult they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work hard to solve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 matter what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Whenever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 matter how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Mrs. Gao often gets mad at her noisy 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is always ________ her noisy pupils in the music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angry with  B. patient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worried about  D. similar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6643" y="97133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0298673" y="32053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45110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8" y="456879"/>
            <a:ext cx="995082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黔南、黔东南、黔西南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how to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work out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difficult math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bring out  B. carry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solve  D. do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Mary's dad is getting old. She will go back home to see him ________ it is convenient(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方便的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B. whenever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although  D. unless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9006" y="6916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479006" y="36822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38088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637" y="872730"/>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45168" y="1703727"/>
            <a:ext cx="9799753" cy="441492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迈克连续几次在考试中获得第一名。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got first place ________________ in the exams.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做完作业后，你最好休息一下。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________________ after finishing your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我会给你五分钟的时间去解决这道题。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give you five minutes to ________________ this problem.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140825" y="2638770"/>
            <a:ext cx="11851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 row</a:t>
            </a:r>
            <a:endParaRPr lang="zh-CN" altLang="en-US" dirty="0"/>
          </a:p>
        </p:txBody>
      </p:sp>
      <p:sp>
        <p:nvSpPr>
          <p:cNvPr id="5" name="Rectangle 4"/>
          <p:cNvSpPr/>
          <p:nvPr/>
        </p:nvSpPr>
        <p:spPr>
          <a:xfrm>
            <a:off x="4027635" y="4147879"/>
            <a:ext cx="17057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a break</a:t>
            </a:r>
            <a:endParaRPr lang="zh-CN" altLang="en-US" dirty="0"/>
          </a:p>
        </p:txBody>
      </p:sp>
      <p:sp>
        <p:nvSpPr>
          <p:cNvPr id="6" name="Rectangle 5"/>
          <p:cNvSpPr/>
          <p:nvPr/>
        </p:nvSpPr>
        <p:spPr>
          <a:xfrm>
            <a:off x="5841290" y="5594676"/>
            <a:ext cx="13054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 out</a:t>
            </a:r>
            <a:endParaRPr lang="zh-CN" altLang="en-US" dirty="0"/>
          </a:p>
        </p:txBody>
      </p:sp>
    </p:spTree>
    <p:extLst>
      <p:ext uri="{BB962C8B-B14F-4D97-AF65-F5344CB8AC3E}">
        <p14:creationId xmlns:p14="http://schemas.microsoft.com/office/powerpoint/2010/main" val="727554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2386" y="1697539"/>
            <a:ext cx="720403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overcome (overcame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overcome)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克服；战胜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graduate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毕业；获得学位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congratulate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祝贺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90760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1" y="790367"/>
            <a:ext cx="99615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如果你投入更多的精力，没什么事情是不可能的。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is impossible if you ________ in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无论他妈妈多忙，她每天为他做晚饭。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busy his mother is every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cooks dinner for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我们对孩子必须有耐心。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________________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79710" y="1767401"/>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a:t>
            </a:r>
            <a:endParaRPr lang="zh-CN" altLang="en-US" dirty="0"/>
          </a:p>
        </p:txBody>
      </p:sp>
      <p:sp>
        <p:nvSpPr>
          <p:cNvPr id="4" name="Rectangle 3"/>
          <p:cNvSpPr/>
          <p:nvPr/>
        </p:nvSpPr>
        <p:spPr>
          <a:xfrm>
            <a:off x="7318812" y="1767401"/>
            <a:ext cx="21721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effort</a:t>
            </a:r>
            <a:endParaRPr lang="zh-CN" altLang="en-US" dirty="0"/>
          </a:p>
        </p:txBody>
      </p:sp>
      <p:sp>
        <p:nvSpPr>
          <p:cNvPr id="5" name="Rectangle 4"/>
          <p:cNvSpPr/>
          <p:nvPr/>
        </p:nvSpPr>
        <p:spPr>
          <a:xfrm>
            <a:off x="2344777" y="3191023"/>
            <a:ext cx="3622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matter      how</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2804229" y="5111243"/>
            <a:ext cx="270362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patient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425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281" y="775911"/>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5610" y="1606908"/>
            <a:ext cx="1068234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根据对话内容，从方框中选择适当的选项补全对话。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有两项是多余的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21976" y="2205286"/>
            <a:ext cx="10585524"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party is such a great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It's been three years since we last saw our primary school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interesting to see how people have changed.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Billy has changed so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face always turned red when he talked to girls.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308525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4057" y="948119"/>
            <a:ext cx="8344348"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because he was a really good student. He studied hard and did well in the exams.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used to be thin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But look how big and strong he is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He's so popular now.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914386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1482" y="890758"/>
            <a:ext cx="805389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 used to see him reading in the library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 agree.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Did he use to wear glasses?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Sounds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He used to be so shy and quiet.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Did he like talking with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Look at all the girls around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529992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2432" y="2859323"/>
            <a:ext cx="9154758"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01583" y="3043988"/>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4175694" y="3043987"/>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5" name="Rectangle 4"/>
          <p:cNvSpPr/>
          <p:nvPr/>
        </p:nvSpPr>
        <p:spPr>
          <a:xfrm>
            <a:off x="5803853" y="304398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459264" y="304398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9002463" y="3043985"/>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Tree>
    <p:extLst>
      <p:ext uri="{BB962C8B-B14F-4D97-AF65-F5344CB8AC3E}">
        <p14:creationId xmlns:p14="http://schemas.microsoft.com/office/powerpoint/2010/main" val="1627943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2676" y="861973"/>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3191" y="1531606"/>
            <a:ext cx="9789458"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阅读下面短文，从短文后各题所给的</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三个选项中，选出可以填入空白处的最佳选项。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37130" y="2927525"/>
            <a:ext cx="973567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looked at the words on the page. I knew how to say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wouldn't work. It was my first class in this new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nobody here knew me. My teacher just asked me to read some text out loud. The whole class was waiting for 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could even hear my heartbeats.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706301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1077251"/>
            <a:ext cx="1000461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just sat there. Seconds passed. Some students started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“What's wrong with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boy said. “Maybe she can't read at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another student.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“Just open your mouth and speak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told myself. I tried to get the words out. But the first was always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teacher was waiting. More of my classmates were making fun of me. I wanted to hide under my desk. I soon felt tears(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眼泪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running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260237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974" y="948243"/>
            <a:ext cx="10660828"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often faced situations like this during my grade school.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I had a stuttering(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problem.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often felt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尴尬的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school. Thankfully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met a great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Brown. She never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when I was trying to talk. She helped me to relax when I was speaking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would always wait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me to finish my sentences.</a:t>
            </a:r>
            <a:endParaRPr lang="zh-CN" altLang="zh-CN" sz="1050" kern="100" dirty="0">
              <a:latin typeface="Calibri" panose="020F0502020204030204" pitchFamily="34" charset="0"/>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Brown offered me the most encouragement. She always let me know that my stuttering problem didn't mean I wasn't smart.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brain is moving too fast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your mouth just can't keep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Those simple words made me feel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encouraged.</a:t>
            </a:r>
            <a:endParaRPr lang="zh-CN" altLang="zh-CN" sz="1050" kern="100" dirty="0">
              <a:effectLst/>
              <a:latin typeface="Calibri" panose="020F0502020204030204" pitchFamily="34" charset="0"/>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955468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9708" y="1672452"/>
            <a:ext cx="882126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 changes happened to me. When I entered high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almost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stuttering. In college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no trouble at all. As a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never imagined that I would become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just like Mrs. Brown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passing love and care on to my students.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790391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8" y="1450112"/>
            <a:ext cx="797858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mouth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noisily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silently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proudly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suggest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encourage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hardest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easiest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funniest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What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42786" y="1724370"/>
            <a:ext cx="417102"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C</a:t>
            </a:r>
            <a:endParaRPr lang="zh-CN" altLang="en-US" dirty="0">
              <a:latin typeface="Calibri" panose="020F0502020204030204" pitchFamily="34" charset="0"/>
            </a:endParaRPr>
          </a:p>
        </p:txBody>
      </p:sp>
      <p:sp>
        <p:nvSpPr>
          <p:cNvPr id="4" name="Rectangle 3"/>
          <p:cNvSpPr/>
          <p:nvPr/>
        </p:nvSpPr>
        <p:spPr>
          <a:xfrm>
            <a:off x="2408510" y="246029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411716" y="311210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342786" y="384802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313932" y="458395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55798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6169" y="840499"/>
            <a:ext cx="852722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将要；将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会</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兼类词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double 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加倍；是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的两倍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两倍的；加倍的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separate 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单独的；分离的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分开；分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392561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7" y="1514658"/>
            <a:ext cx="781722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praised  B. rushed  C. comforted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sadly  B. angrily  C. patiently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loved  B. hated  C. refused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started  B. stopped  C. doubled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student  B. manager  C. teacher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46805" y="17566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748408" y="246029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746805" y="317665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745202" y="40076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761233" y="465397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94538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00607"/>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1674" y="1278075"/>
            <a:ext cx="996158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time does your school start? Do you wish you could get up later every morning? You are not alone if your answer is “Yes.” In the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middle school students have the same wish.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America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schools start before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But that may change soon. A new law has been passed in California. According to the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middle schools should not start before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The government hopes school children will have longer time in 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536975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5" y="887228"/>
            <a:ext cx="995082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scientific studies show that teenagers are more active in the afternoon and in the evening. Simply telling them to go to bed earlier doesn't work well. Most of them don't get enough sleep because of bad sleeping habits and early school starting time. They need more sleep in the morning. Scientists suggest middle schools should start at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or later. Students can get well ready to learn and they won't fall asleep in class. ________ The change can help improve students' grades.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428000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5" y="1159741"/>
            <a:ext cx="100583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scientists are happy with the new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parents disagree with it. They won't be able to send their children to school before they go to work. They also fear that later school starting time will lead to later ending time. As a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children will have less time to take part in after­school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good news that Chinese education experts have noticed the problem and made some rules about that. So what's your opinion? Do you expect China to pass a similar law?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541262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2384" y="1733426"/>
            <a:ext cx="830131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schools shouldn't start ________ according to the new law in California.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before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B. after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after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D. before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55708" y="1961039"/>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657009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6678" y="1446584"/>
            <a:ext cx="906869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don't most of the teenagers get enough sleep?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their parents need them to do housework.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their sleeping habits are bad and schools start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they play computer games till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they have too much homework.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39881" y="1670582"/>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7071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2588" y="1156085"/>
            <a:ext cx="909021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sentence do you think can be filled in the blank in Paragraph 3?</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can put on weight.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will like their teachers.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will join more clubs.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will pay more attention to classes.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8691" y="1390883"/>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267817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2" y="1457341"/>
            <a:ext cx="994006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can we know from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government of New York has passed a new law.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All the parents disagree with the law.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Later school starting time may lead to fewer after­school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Teenagers are more active in the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4846" y="172437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3693265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6" y="1511129"/>
            <a:ext cx="958506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infer(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推断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students should have enough sleeping time in the writer's opinion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students in California will have less sleeping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Chinese experts aren't worried about students' sleeping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China has already passed a similar law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83764" y="173512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3737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727" y="614547"/>
            <a:ext cx="54024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选词填空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7383" y="1596151"/>
            <a:ext cx="9355567"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根据短文内容，从方框中选出恰当的单词或短语填空，使语意通顺完整。第一个方框供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小题选用，第二个方框供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小题选用。每个选项只能使用一次，每框有一项剩余。</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521469" y="4055082"/>
            <a:ext cx="4761247" cy="2162838"/>
          </a:xfrm>
          <a:prstGeom prst="rect">
            <a:avLst/>
          </a:prstGeom>
        </p:spPr>
      </p:pic>
    </p:spTree>
    <p:extLst>
      <p:ext uri="{BB962C8B-B14F-4D97-AF65-F5344CB8AC3E}">
        <p14:creationId xmlns:p14="http://schemas.microsoft.com/office/powerpoint/2010/main" val="357482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031" y="614547"/>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重点短语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45572" y="1105911"/>
            <a:ext cx="818298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back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往事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；回忆；回顾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junior high (school)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初中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a volunteer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成为一名志愿者</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a school survey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做一份学校调查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 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连续几次地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share... with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patient with sb./</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对某人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某事有耐心</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15680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9" y="758136"/>
            <a:ext cx="998309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San Francisco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a special group of volunteers. They call themselves Friends of the Urban(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城市的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Forest(FUF). These volunteers want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Every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FUF plants nearly 1,000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FUF welcomes new volunteers all year round and in all parts of its work. On Weekend Planting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FUF volunteers work with common citizens(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市民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plant trees. The planting usually runs from 9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to 1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After the work is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over a community lunch.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309468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4" y="1346192"/>
            <a:ext cx="990779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Thursday Planting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FUF plants “replacement(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替换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trees”. As their name suggests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trees replace trees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Planting Leaders are very experienced volunteers. They are able to help other volunteers at planting events. Planting Leaders usually wear a special FUF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shirt. Some new volunteers know little about “replacement trees”. They can easily find Planting Leaders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422019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5717" y="962405"/>
            <a:ext cx="7150249"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 order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whenever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make sure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1371" y="2411241"/>
            <a:ext cx="10574766" cy="367626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1995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program called Tree Care. The purpose is to improve the health of street trees in San Francisco. The FUF's tree experts make “house calls” to every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newly-­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planted street tree once a month.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trees are growing well. Through Tree Care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learn why trees are important and how to take care of them</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896682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8" y="1184828"/>
            <a:ext cx="102305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also Emergency Tree Care Volunteers at the FUF. These volunteers save young trees that have fallen or are leaning(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倾斜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set out to work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FUF informs(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them of a tree in need.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FUF sends newsletters to people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plant a love for trees in every citizen. It also offers tree tours and planting training. The FUF's Youth Program trains teenagers like you to plant and care for trees.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107060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8146" y="2378842"/>
            <a:ext cx="7074946"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________ 4.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 6. ________ 7. ________ 8.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98262" y="256346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178876" y="2563466"/>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5" name="Rectangle 4"/>
          <p:cNvSpPr/>
          <p:nvPr/>
        </p:nvSpPr>
        <p:spPr>
          <a:xfrm>
            <a:off x="6746666" y="25634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8243500" y="256439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3598262" y="334877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5178876" y="3348775"/>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9" name="Rectangle 8"/>
          <p:cNvSpPr/>
          <p:nvPr/>
        </p:nvSpPr>
        <p:spPr>
          <a:xfrm>
            <a:off x="6743460" y="334877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10" name="Rectangle 9"/>
          <p:cNvSpPr/>
          <p:nvPr/>
        </p:nvSpPr>
        <p:spPr>
          <a:xfrm>
            <a:off x="8137965" y="334877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33793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3047" y="766940"/>
            <a:ext cx="365863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3c</a:t>
            </a:r>
            <a:endParaRPr lang="zh-CN" altLang="en-US" dirty="0"/>
          </a:p>
        </p:txBody>
      </p:sp>
      <p:sp>
        <p:nvSpPr>
          <p:cNvPr id="3" name="Rectangle 2"/>
          <p:cNvSpPr/>
          <p:nvPr/>
        </p:nvSpPr>
        <p:spPr>
          <a:xfrm>
            <a:off x="-138575" y="997772"/>
            <a:ext cx="55627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55003" y="1670324"/>
            <a:ext cx="1139593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Their chairs may be more expensive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are more comfortable.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 should learn to guess the meanings of the new words when you are reading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Our English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has been improving this year with our teacher's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Miss Wang is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and she often goes to see her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workers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many difficulties and finished the work on time in the 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817102" y="1901157"/>
            <a:ext cx="7308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ours</a:t>
            </a:r>
            <a:endParaRPr lang="zh-CN" altLang="en-US" dirty="0"/>
          </a:p>
        </p:txBody>
      </p:sp>
      <p:sp>
        <p:nvSpPr>
          <p:cNvPr id="6" name="Rectangle 5"/>
          <p:cNvSpPr/>
          <p:nvPr/>
        </p:nvSpPr>
        <p:spPr>
          <a:xfrm>
            <a:off x="1156891" y="3319206"/>
            <a:ext cx="669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text</a:t>
            </a:r>
            <a:endParaRPr lang="zh-CN" altLang="en-US" dirty="0"/>
          </a:p>
        </p:txBody>
      </p:sp>
      <p:sp>
        <p:nvSpPr>
          <p:cNvPr id="7" name="Rectangle 6"/>
          <p:cNvSpPr/>
          <p:nvPr/>
        </p:nvSpPr>
        <p:spPr>
          <a:xfrm>
            <a:off x="2990075" y="4091053"/>
            <a:ext cx="76848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level</a:t>
            </a:r>
            <a:endParaRPr lang="zh-CN" altLang="en-US" dirty="0"/>
          </a:p>
        </p:txBody>
      </p:sp>
      <p:sp>
        <p:nvSpPr>
          <p:cNvPr id="8" name="Rectangle 7"/>
          <p:cNvSpPr/>
          <p:nvPr/>
        </p:nvSpPr>
        <p:spPr>
          <a:xfrm>
            <a:off x="3758555" y="4912013"/>
            <a:ext cx="943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caring</a:t>
            </a:r>
            <a:endParaRPr lang="zh-CN" altLang="en-US" dirty="0"/>
          </a:p>
        </p:txBody>
      </p:sp>
      <p:sp>
        <p:nvSpPr>
          <p:cNvPr id="9" name="Rectangle 8"/>
          <p:cNvSpPr/>
          <p:nvPr/>
        </p:nvSpPr>
        <p:spPr>
          <a:xfrm>
            <a:off x="3052368" y="5591766"/>
            <a:ext cx="14123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overcame</a:t>
            </a:r>
            <a:endParaRPr lang="zh-CN" altLang="en-US" dirty="0"/>
          </a:p>
        </p:txBody>
      </p:sp>
    </p:spTree>
    <p:extLst>
      <p:ext uri="{BB962C8B-B14F-4D97-AF65-F5344CB8AC3E}">
        <p14:creationId xmlns:p14="http://schemas.microsoft.com/office/powerpoint/2010/main" val="207119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3" y="722124"/>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4250" y="1346193"/>
            <a:ext cx="1031658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)Tony's sister enjoys ________(listen) to music and she often goes to concerts.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________(deal) with the rubbish correctly so that we can reuse it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mind________(close) the door?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used ________(have) a party to welcome our new friend on weekends.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113576" y="1553121"/>
            <a:ext cx="1234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listening</a:t>
            </a:r>
            <a:endParaRPr lang="zh-CN" altLang="en-US" dirty="0"/>
          </a:p>
        </p:txBody>
      </p:sp>
      <p:sp>
        <p:nvSpPr>
          <p:cNvPr id="5" name="Rectangle 4"/>
          <p:cNvSpPr/>
          <p:nvPr/>
        </p:nvSpPr>
        <p:spPr>
          <a:xfrm>
            <a:off x="5037520" y="2983015"/>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a:t>
            </a:r>
            <a:endParaRPr lang="zh-CN" altLang="en-US" dirty="0"/>
          </a:p>
        </p:txBody>
      </p:sp>
      <p:sp>
        <p:nvSpPr>
          <p:cNvPr id="6" name="Rectangle 5"/>
          <p:cNvSpPr/>
          <p:nvPr/>
        </p:nvSpPr>
        <p:spPr>
          <a:xfrm>
            <a:off x="5591638" y="4489956"/>
            <a:ext cx="10438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closing</a:t>
            </a:r>
            <a:endParaRPr lang="zh-CN" altLang="en-US" dirty="0"/>
          </a:p>
        </p:txBody>
      </p:sp>
      <p:sp>
        <p:nvSpPr>
          <p:cNvPr id="7" name="Rectangle 6"/>
          <p:cNvSpPr/>
          <p:nvPr/>
        </p:nvSpPr>
        <p:spPr>
          <a:xfrm>
            <a:off x="4841921" y="5175881"/>
            <a:ext cx="11096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have</a:t>
            </a:r>
            <a:endParaRPr lang="zh-CN" altLang="en-US" dirty="0"/>
          </a:p>
        </p:txBody>
      </p:sp>
    </p:spTree>
    <p:extLst>
      <p:ext uri="{BB962C8B-B14F-4D97-AF65-F5344CB8AC3E}">
        <p14:creationId xmlns:p14="http://schemas.microsoft.com/office/powerpoint/2010/main" val="793959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20" y="72212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96067" y="1371321"/>
            <a:ext cx="1025203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凉山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only home of________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now in danger.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for sure. It's our duty to save it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yours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hers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ours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Each time I ________the old days we spent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 always get a feeling of happiness.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come back  B. look back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call back  D. bring back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598040" y="155312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3628932" y="377197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320417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5" y="733006"/>
            <a:ext cx="104456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—It's impossible for us to avoid the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 But they ________if we 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need overcome  B. need be overcome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can be overcome  D. can overcome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福建九年级模拟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)—Kris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make such a ________in your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 I'll put away my toys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noise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decision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40540" y="16920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8641996" y="38651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4780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6" y="783223"/>
            <a:ext cx="1072537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云南师范大学附属中学模拟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________ in a difficult situation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can think deeply to solve the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keep waiting  B. keep at our study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keep our cool  D. keep up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 you think of the new cinema in our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especially satisfied with the high ________of its service.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praise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price  D. level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flipH="1">
            <a:off x="7700852" y="1097281"/>
            <a:ext cx="517989"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7700852" y="4639693"/>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312774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1167" y="792363"/>
            <a:ext cx="1031299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 out the answers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计算出答</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案</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matter how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无论怎么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put in more effort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再使把劲；加</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油</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prepare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做准备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a mess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弄得一团糟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一塌糊涂</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keep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one's cool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沉住气；保持冷静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forward 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望</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go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逝去；过去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senior high (school)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中</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get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business degree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获得商科学位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accept the invitation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接受邀</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请</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believe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信任；信赖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first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all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先</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thirsty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渴望；渴</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15460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070" y="1145369"/>
            <a:ext cx="950975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 will ________ more effort in my studies this term.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up  B. put on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put down  D. put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海南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you going to be when you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be a doctor like Wu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Mengchao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grow 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turn 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get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99377" y="133709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9055933" y="362847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397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966" y="77591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44706" y="1606909"/>
            <a:ext cx="966036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They have seen the film already.(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seen the film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lazy boy spread his things all over the floor.(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lazy boy ________ his things all over the floor?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Everything will be all right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in a few days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will everything be all right?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01942" y="2563467"/>
            <a:ext cx="11110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haven't</a:t>
            </a:r>
            <a:endParaRPr lang="zh-CN" altLang="en-US" dirty="0"/>
          </a:p>
        </p:txBody>
      </p:sp>
      <p:sp>
        <p:nvSpPr>
          <p:cNvPr id="5" name="Rectangle 4"/>
          <p:cNvSpPr/>
          <p:nvPr/>
        </p:nvSpPr>
        <p:spPr>
          <a:xfrm>
            <a:off x="5887310" y="2563467"/>
            <a:ext cx="5751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yet</a:t>
            </a:r>
            <a:endParaRPr lang="zh-CN" altLang="en-US" dirty="0"/>
          </a:p>
        </p:txBody>
      </p:sp>
      <p:sp>
        <p:nvSpPr>
          <p:cNvPr id="6" name="Rectangle 5"/>
          <p:cNvSpPr/>
          <p:nvPr/>
        </p:nvSpPr>
        <p:spPr>
          <a:xfrm>
            <a:off x="2398814" y="3981690"/>
            <a:ext cx="6062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7" name="Rectangle 6"/>
          <p:cNvSpPr/>
          <p:nvPr/>
        </p:nvSpPr>
        <p:spPr>
          <a:xfrm>
            <a:off x="5041405" y="3981690"/>
            <a:ext cx="1033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spread</a:t>
            </a:r>
            <a:endParaRPr lang="zh-CN" altLang="en-US" dirty="0"/>
          </a:p>
        </p:txBody>
      </p:sp>
      <p:sp>
        <p:nvSpPr>
          <p:cNvPr id="8" name="Rectangle 7"/>
          <p:cNvSpPr/>
          <p:nvPr/>
        </p:nvSpPr>
        <p:spPr>
          <a:xfrm>
            <a:off x="2272139" y="5466712"/>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9" name="Rectangle 8"/>
          <p:cNvSpPr/>
          <p:nvPr/>
        </p:nvSpPr>
        <p:spPr>
          <a:xfrm>
            <a:off x="3561594" y="5466711"/>
            <a:ext cx="790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soon</a:t>
            </a:r>
            <a:endParaRPr lang="zh-CN" altLang="en-US" dirty="0"/>
          </a:p>
        </p:txBody>
      </p:sp>
    </p:spTree>
    <p:extLst>
      <p:ext uri="{BB962C8B-B14F-4D97-AF65-F5344CB8AC3E}">
        <p14:creationId xmlns:p14="http://schemas.microsoft.com/office/powerpoint/2010/main" val="36769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3" y="1425068"/>
            <a:ext cx="1033809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Jerry was very excited. He could not express himself clearly.(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合并为一句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Jerry was ________ excited ________ he couldn't express himself clearly.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Mr. Jiang advised us which we should choose as our after­school activities.(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改为简单句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Jiang advised us which ________ ________ as our after­school activities.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65615" y="2412859"/>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4" name="Rectangle 3"/>
          <p:cNvSpPr/>
          <p:nvPr/>
        </p:nvSpPr>
        <p:spPr>
          <a:xfrm>
            <a:off x="5094857" y="2412859"/>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5" name="Rectangle 4"/>
          <p:cNvSpPr/>
          <p:nvPr/>
        </p:nvSpPr>
        <p:spPr>
          <a:xfrm>
            <a:off x="4996881" y="4639692"/>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6" name="Rectangle 5"/>
          <p:cNvSpPr/>
          <p:nvPr/>
        </p:nvSpPr>
        <p:spPr>
          <a:xfrm>
            <a:off x="6204292" y="4639691"/>
            <a:ext cx="10743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choose</a:t>
            </a:r>
            <a:endParaRPr lang="zh-CN" altLang="en-US" dirty="0"/>
          </a:p>
        </p:txBody>
      </p:sp>
    </p:spTree>
    <p:extLst>
      <p:ext uri="{BB962C8B-B14F-4D97-AF65-F5344CB8AC3E}">
        <p14:creationId xmlns:p14="http://schemas.microsoft.com/office/powerpoint/2010/main" val="395864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130" y="711365"/>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60612" y="1299590"/>
            <a:ext cx="1046719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我们都在期盼着暑假。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________ ________ the summer holidays.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铁岭、葫芦岛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长大后你想为一名医生吗？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want to be a doctor when you________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随着时间消逝，你将会懂得独立的重要性。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time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realize the importance of independence.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05068" y="2251495"/>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5" name="Rectangle 4"/>
          <p:cNvSpPr/>
          <p:nvPr/>
        </p:nvSpPr>
        <p:spPr>
          <a:xfrm>
            <a:off x="3315616" y="2251494"/>
            <a:ext cx="1095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looking</a:t>
            </a:r>
            <a:endParaRPr lang="zh-CN" altLang="en-US" dirty="0"/>
          </a:p>
        </p:txBody>
      </p:sp>
      <p:sp>
        <p:nvSpPr>
          <p:cNvPr id="6" name="Rectangle 5"/>
          <p:cNvSpPr/>
          <p:nvPr/>
        </p:nvSpPr>
        <p:spPr>
          <a:xfrm>
            <a:off x="4763245" y="2251494"/>
            <a:ext cx="11724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forward</a:t>
            </a:r>
            <a:endParaRPr lang="zh-CN" altLang="en-US" dirty="0"/>
          </a:p>
        </p:txBody>
      </p:sp>
      <p:sp>
        <p:nvSpPr>
          <p:cNvPr id="7" name="Rectangle 6"/>
          <p:cNvSpPr/>
          <p:nvPr/>
        </p:nvSpPr>
        <p:spPr>
          <a:xfrm>
            <a:off x="6094207" y="2251493"/>
            <a:ext cx="515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to</a:t>
            </a:r>
            <a:endParaRPr lang="zh-CN" altLang="en-US" dirty="0"/>
          </a:p>
        </p:txBody>
      </p:sp>
      <p:sp>
        <p:nvSpPr>
          <p:cNvPr id="8" name="Rectangle 7"/>
          <p:cNvSpPr/>
          <p:nvPr/>
        </p:nvSpPr>
        <p:spPr>
          <a:xfrm>
            <a:off x="6351745" y="3700246"/>
            <a:ext cx="8116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grow</a:t>
            </a:r>
            <a:endParaRPr lang="zh-CN" altLang="en-US" dirty="0"/>
          </a:p>
        </p:txBody>
      </p:sp>
      <p:sp>
        <p:nvSpPr>
          <p:cNvPr id="9" name="Rectangle 8"/>
          <p:cNvSpPr/>
          <p:nvPr/>
        </p:nvSpPr>
        <p:spPr>
          <a:xfrm>
            <a:off x="7877947" y="370204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10" name="Rectangle 9"/>
          <p:cNvSpPr/>
          <p:nvPr/>
        </p:nvSpPr>
        <p:spPr>
          <a:xfrm>
            <a:off x="3100364" y="5134544"/>
            <a:ext cx="7628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goes</a:t>
            </a:r>
            <a:endParaRPr lang="zh-CN" altLang="en-US" dirty="0"/>
          </a:p>
        </p:txBody>
      </p:sp>
      <p:sp>
        <p:nvSpPr>
          <p:cNvPr id="11" name="Rectangle 10"/>
          <p:cNvSpPr/>
          <p:nvPr/>
        </p:nvSpPr>
        <p:spPr>
          <a:xfrm>
            <a:off x="4797822" y="5134544"/>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Tree>
    <p:extLst>
      <p:ext uri="{BB962C8B-B14F-4D97-AF65-F5344CB8AC3E}">
        <p14:creationId xmlns:p14="http://schemas.microsoft.com/office/powerpoint/2010/main" val="410216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2" y="661402"/>
            <a:ext cx="11026589"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面对困难时如果你不放弃，你就应该为自己感到骄傲。</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never give up when in trouble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be ________ ________ yourself.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淮安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)Helen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有数学天赋，能很快解答出许多难题。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Helen can quickly ________ ________ many difficult problems because she ________ ________ for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Maths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中国政府正忙于为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张家口冬季奥运会做准备。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Chinese government is busy________ ________the 2022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Beijing­-Zhangjiakou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Winter Olympics.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无论你做什么，你都必须遵守规则。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55461" y="1294064"/>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
        <p:nvSpPr>
          <p:cNvPr id="4" name="Rectangle 3"/>
          <p:cNvSpPr/>
          <p:nvPr/>
        </p:nvSpPr>
        <p:spPr>
          <a:xfrm>
            <a:off x="9449929" y="1294063"/>
            <a:ext cx="7489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4055758" y="2423617"/>
            <a:ext cx="8101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a:t>
            </a:r>
            <a:endParaRPr lang="zh-CN" altLang="en-US" dirty="0"/>
          </a:p>
        </p:txBody>
      </p:sp>
      <p:sp>
        <p:nvSpPr>
          <p:cNvPr id="6" name="Rectangle 5"/>
          <p:cNvSpPr/>
          <p:nvPr/>
        </p:nvSpPr>
        <p:spPr>
          <a:xfrm>
            <a:off x="5483141" y="2423617"/>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7" name="Rectangle 6"/>
          <p:cNvSpPr/>
          <p:nvPr/>
        </p:nvSpPr>
        <p:spPr>
          <a:xfrm>
            <a:off x="872620" y="2885282"/>
            <a:ext cx="61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a:t>
            </a:r>
            <a:endParaRPr lang="zh-CN" altLang="en-US" dirty="0"/>
          </a:p>
        </p:txBody>
      </p:sp>
      <p:sp>
        <p:nvSpPr>
          <p:cNvPr id="8" name="Rectangle 7"/>
          <p:cNvSpPr/>
          <p:nvPr/>
        </p:nvSpPr>
        <p:spPr>
          <a:xfrm>
            <a:off x="2355234" y="2947742"/>
            <a:ext cx="5966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gift</a:t>
            </a:r>
            <a:endParaRPr lang="zh-CN" altLang="en-US" dirty="0"/>
          </a:p>
        </p:txBody>
      </p:sp>
      <p:sp>
        <p:nvSpPr>
          <p:cNvPr id="9" name="Rectangle 8"/>
          <p:cNvSpPr/>
          <p:nvPr/>
        </p:nvSpPr>
        <p:spPr>
          <a:xfrm>
            <a:off x="5395553" y="4004991"/>
            <a:ext cx="13973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preparing</a:t>
            </a:r>
            <a:endParaRPr lang="zh-CN" altLang="en-US" dirty="0"/>
          </a:p>
        </p:txBody>
      </p:sp>
      <p:sp>
        <p:nvSpPr>
          <p:cNvPr id="10" name="Rectangle 9"/>
          <p:cNvSpPr/>
          <p:nvPr/>
        </p:nvSpPr>
        <p:spPr>
          <a:xfrm>
            <a:off x="6965274" y="4091053"/>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11" name="Rectangle 10"/>
          <p:cNvSpPr/>
          <p:nvPr/>
        </p:nvSpPr>
        <p:spPr>
          <a:xfrm>
            <a:off x="2216551" y="5695747"/>
            <a:ext cx="8089877"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 matter what you do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have to follow the rules</a:t>
            </a:r>
            <a:endParaRPr lang="zh-CN" altLang="en-US" dirty="0"/>
          </a:p>
        </p:txBody>
      </p:sp>
    </p:spTree>
    <p:extLst>
      <p:ext uri="{BB962C8B-B14F-4D97-AF65-F5344CB8AC3E}">
        <p14:creationId xmlns:p14="http://schemas.microsoft.com/office/powerpoint/2010/main" val="1743780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920" y="818942"/>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1675" y="1783642"/>
            <a:ext cx="974642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group of boys from a primary school soccer team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Anshun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Province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doing daily training on the playground.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team was made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their P. E. teacher Mr. Zeng. And their headmaster Mr.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lot. Although the members practice 2 hours every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playing soccer does not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their studies or farm 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3502867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6829" y="1503944"/>
            <a:ext cx="930536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of these boys' parents work in big cities far from the village. In the past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afraid of showing themselves in public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now through soccer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have become outgoing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active and brave. And their skills in soccer have improved rapidly by working hard. In a short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other teams from nearby schools in the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22085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3" y="880126"/>
            <a:ext cx="10962041"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open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minds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encouraged them to join in a “Who's the King” national soccer game. They did not play well in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physical advantages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game. Unluckily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short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such competitions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they finally lost 1­0.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Mr. Zeng moved to another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 Yu took his place. The young teacher who was born in 1985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teach there. She is their soccer coach and also teaches them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math and other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her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village boys are not like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thought. She says that every time the team travels to another city to take part in a soccer game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kids are just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themselves.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022420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478" y="1970052"/>
            <a:ext cx="834434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Soccer gives these kids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see the wonderful things of the outside world. And it makes them strongly believe that they would go beyond(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在另一边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mountains one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7485393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5421" y="1321064"/>
            <a:ext cx="7806466"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B. by  C. from  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celebrated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changed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supported  D. achieved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influence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shake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afford  D. cover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or  B. so  C. for  D. but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directed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compared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beaten  D. interviewed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11351" y="15522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814557" y="226396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811351" y="30032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811351" y="37506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811351" y="44475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44726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1321" y="1111311"/>
            <a:ext cx="9624509" cy="4524315"/>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deal with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处理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grow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up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成长</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be proud of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对</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感到骄</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傲</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thankful to sb.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对某人心存感激</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ahead of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前</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面</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along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with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连同；除</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以外还</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be responsible for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对</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有责任；负责任</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set out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出发；启</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程</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separate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from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分离；隔开</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since then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自从那</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时</a:t>
            </a:r>
            <a:r>
              <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even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though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即使</a:t>
            </a:r>
            <a:endParaRPr lang="zh-CN" altLang="en-US" dirty="0">
              <a:solidFill>
                <a:prstClr val="black"/>
              </a:solidFill>
            </a:endParaRPr>
          </a:p>
        </p:txBody>
      </p:sp>
    </p:spTree>
    <p:extLst>
      <p:ext uri="{BB962C8B-B14F-4D97-AF65-F5344CB8AC3E}">
        <p14:creationId xmlns:p14="http://schemas.microsoft.com/office/powerpoint/2010/main" val="14092224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1782" y="1607947"/>
            <a:ext cx="863480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her  B. our  C. his  D. their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end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beginning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middle  D. process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controlled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passed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finished  D. recorded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experience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development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progress  D. information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Now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Before  D. Firstly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04300" y="1896492"/>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4" name="Rectangle 3"/>
          <p:cNvSpPr/>
          <p:nvPr/>
        </p:nvSpPr>
        <p:spPr>
          <a:xfrm>
            <a:off x="2649986" y="25204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604300" y="333307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599803" y="40464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649986" y="482695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82848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2691" y="1503944"/>
            <a:ext cx="85595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invited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volunteered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remembered  D. dared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challenges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choices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purposes  D. subjects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how  B. when  C. what  D. 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confident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talented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interested  D. rich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rule  B. role  C. chance  D. result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34833" y="172437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434833" y="240646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434833" y="31659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446053" y="39969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434833" y="466747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63972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946" y="540367"/>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60613" y="1371364"/>
            <a:ext cx="10467189"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Half a century has passed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Shao Guohua never forgot the film ticket his teacher gave him that warmed his heart when he was a boy. Shao entered primary school in Zigong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Sichuan Province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1960. Back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sports and watching movies were the students' favorite 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school organized a trip to the movies for the students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many of Shao's classmates signed up for it. But the boy had no money to buy the 0.05­yuan ticket. When his classmates lined up to enter the movie theater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stood alone outside. Then Shao's Chinese teacher Mo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Xunru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saw him and bought a ticket for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70623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8" y="621984"/>
            <a:ext cx="1073613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can't remember what movie it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Shao never stopped being thankful to his teacher. “Ms. Mo made forty or fifty yuan a month back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a 0.05­yuan ticket may not be a big deal for her. But 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moved me deeply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63­year­old Shao.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graduating from primary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Shao left his hometown along with his parents. In the following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tried to find his former teachers and classmates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failed. It wasn't until the year that Shao visited his teacher Mo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Xunru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50 years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878191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1482428"/>
            <a:ext cx="9262333" cy="3785652"/>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reunion(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重聚</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was </a:t>
            </a:r>
            <a:r>
              <a:rPr lang="en-US" altLang="zh-CN" sz="2400" b="1"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emotional</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said Shao</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who is over sixty himself now. “The 89­year­old Mo did not hear well anymore and she couldn't recognize me at first sight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but she was still as kind as she used to be.” Shao left 1,000 yuan to his teacher as well as a card which reads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“Dear Ms. Mo</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wish you good health. Your student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Shao Guohua.”</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437254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2" y="1238574"/>
            <a:ext cx="1040264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didn't Shao Guohua enter the movie theater at first?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didn't like the film.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his classmates didn't like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had no money to buy the ticket.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he was too late to buy a ticket.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83401" y="146618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2556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9209" y="1421454"/>
            <a:ext cx="79140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did Shao see Ms. Mo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50 years after he graduated from primary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Soon after he left his hometown.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After he graduated from university.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writer doesn't tell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02459" y="1638309"/>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58061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2128" y="1027119"/>
            <a:ext cx="10359614"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What's the similar meaning of the underlined word “emotional” in English in the last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Short.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Exciting.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Secret.  D. Public.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of the following is NOT true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Shao Guohua entered the primary school in 1960.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Shao Guohua saw Mo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Xunru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again at her age of 89.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Xunru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taught Shao Guohua Chinese when he was in primary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Shao Guohua found his former teachers soon after graduating from primary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65431" y="111118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165431" y="28108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70331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765279"/>
            <a:ext cx="1012294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What's the main idea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man expressed his thanks to his teacher for a movie ticket after half a century.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Sports and watching movies were the students' favorite times half a century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teacher bought a movie ticket for her student half a century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student gave 1,000 yuan and a card to his teacher after half a century.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50277" y="10143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540911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68335"/>
            <a:ext cx="429316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7253" y="1249248"/>
            <a:ext cx="634019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阅读短文，根据其内容，完成下列任务。</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58644" y="2080245"/>
            <a:ext cx="952051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Zhu Ting is a famous volleyball player in China. On April 28,2020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awarded the “May Fourth Medal”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is the top honor for the young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 social media post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Zhu showed her greetings to China's youth on this special occasion and shared her experience in life and career.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8824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3087" y="680879"/>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重点句型</a:t>
            </a:r>
            <a:endParaRPr lang="zh-CN" altLang="en-US" dirty="0"/>
          </a:p>
        </p:txBody>
      </p:sp>
      <p:sp>
        <p:nvSpPr>
          <p:cNvPr id="3" name="Rectangle 2"/>
          <p:cNvSpPr/>
          <p:nvPr/>
        </p:nvSpPr>
        <p:spPr>
          <a:xfrm>
            <a:off x="1290918" y="1970051"/>
            <a:ext cx="9423698"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teachers will you miss the most after junior high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初中毕业后你最想念哪些老师？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(1)miss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是动词，意为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错过，想念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1407264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7" y="611143"/>
            <a:ext cx="1071461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woke up in the morning and left for training. It's a new day with new tasks. I will continue to work hard to ①________myself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wrote Zhu. “Coach Lang Ping used to encourage me with the following words: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 small progress a day will make you better and make our team stronger</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Zhu Ting was born in Henan Province in 1994. ②________ the leader of the Chinese women's national volleyball team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helped the national team win two World Cup titles and one Olympic gold medal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Zhu said that she wasn't always a talent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at the beginning.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9868346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0" y="485665"/>
            <a:ext cx="1085446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remember that on my first day in training in college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the least experience. When we were practicing digging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was better than me. During practice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teammates would take a break from time to time because they knew what they were doing. I kept practicing and only stopped until my coach told me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Zhu believed that there's no shortcut to success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sometimes dull efforts are necessary. She planned to challenge more new things outside volleyball in the future. She knew that it could take long before she gained some progress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Zhu believed that as long as she continues to work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will achieve more success.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2159188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4" y="1188399"/>
            <a:ext cx="10520979"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任务一：请根据短文内容，分别写出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处所缺单词。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每空限填一词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①________②________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阅读短文，从短文中找出与下面句子意思相近的句子。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didn't stop practicing until my coach told me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15749" y="1810431"/>
            <a:ext cx="34535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improve/train/challenge...</a:t>
            </a:r>
            <a:endParaRPr lang="zh-CN" altLang="en-US" dirty="0"/>
          </a:p>
        </p:txBody>
      </p:sp>
      <p:sp>
        <p:nvSpPr>
          <p:cNvPr id="4" name="Rectangle 3"/>
          <p:cNvSpPr/>
          <p:nvPr/>
        </p:nvSpPr>
        <p:spPr>
          <a:xfrm>
            <a:off x="5827847" y="2176192"/>
            <a:ext cx="4828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a:t>
            </a:r>
            <a:endParaRPr lang="zh-CN" altLang="en-US" dirty="0"/>
          </a:p>
        </p:txBody>
      </p:sp>
      <p:sp>
        <p:nvSpPr>
          <p:cNvPr id="5" name="Rectangle 4"/>
          <p:cNvSpPr/>
          <p:nvPr/>
        </p:nvSpPr>
        <p:spPr>
          <a:xfrm>
            <a:off x="1724809" y="4026423"/>
            <a:ext cx="878541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kept practicing and only stopped until my coach told me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9233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6" y="589627"/>
            <a:ext cx="10488706"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任务三：请把上文中画线的句子翻译成汉语。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任务四：请根据短文内容回答下列问题。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was Zhu Ting awarded the “May Fourth Medal”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does Zhu Ting's story mainly tell us in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23595" y="1955681"/>
            <a:ext cx="8139952" cy="830997"/>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每天进步一点，会让你变得更好，让我们的团队更强大。</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992775" y="4458141"/>
            <a:ext cx="47864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was awarded) On April 28,2020.</a:t>
            </a:r>
            <a:endParaRPr lang="zh-CN" altLang="en-US" dirty="0"/>
          </a:p>
        </p:txBody>
      </p:sp>
      <p:sp>
        <p:nvSpPr>
          <p:cNvPr id="5" name="Rectangle 4"/>
          <p:cNvSpPr/>
          <p:nvPr/>
        </p:nvSpPr>
        <p:spPr>
          <a:xfrm>
            <a:off x="1498900" y="5921637"/>
            <a:ext cx="942011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There's no shortcut to success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sometimes dull efforts are necessary.</a:t>
            </a:r>
            <a:endParaRPr lang="zh-CN" altLang="en-US" dirty="0"/>
          </a:p>
        </p:txBody>
      </p:sp>
    </p:spTree>
    <p:extLst>
      <p:ext uri="{BB962C8B-B14F-4D97-AF65-F5344CB8AC3E}">
        <p14:creationId xmlns:p14="http://schemas.microsoft.com/office/powerpoint/2010/main" val="10550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88726" y="659364"/>
            <a:ext cx="553484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4b</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语法</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突破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731521" y="1217017"/>
            <a:ext cx="10757647"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一般过去时与现在完成时的区别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概念：一般过去时表示过去某个时间发生的动作或存在的状态</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现</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在完成时表示过去发生或者未发生的事对现在造成的影响或结果</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dirty="0" smtClean="0"/>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时间状语：一般过去时的时间状语有：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just now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现在完成时的时间状语有：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far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already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4380048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4" y="507096"/>
            <a:ext cx="10542494"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一般将来时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用法：表示将来某个时间要发生的动作或存在的状态，也可以表示将来经常或反复发生的动作。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构成：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will/shall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标志性词汇：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day after 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next...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five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future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later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going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＋动词原形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也可以表示将要发生的动作或打算、计划、决定要做的事。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4033486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2" y="980432"/>
            <a:ext cx="9273092" cy="5015091"/>
          </a:xfrm>
          <a:prstGeom prst="rect">
            <a:avLst/>
          </a:prstGeom>
        </p:spPr>
        <p:txBody>
          <a:bodyPr wrap="square">
            <a:spAutoFit/>
          </a:bodyPr>
          <a:lstStyle/>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概念：用作宾语的从句叫作宾语从句。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宾语从句用陈述语序。如：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an honest boy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teacher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said (that) he was an honest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Does he work hard? I wonder.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wonder if/whether he works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did he leave? I don't know.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when he left.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736785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223" y="1432212"/>
            <a:ext cx="9047181"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宾语从句的时态：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主句是现在的时态，从句的时态可根据实际情况而定。如：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 that she has written three letters to the headmaster.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Green says that the snow was very heavy last month.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0130475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5" y="1281646"/>
            <a:ext cx="1018749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主句是过去的某种时态，从句一般要用过去的某种时态。</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didn't know why she had missed the flight.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told me that he was watching a cartoon film at 10 o'clock this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如果宾语从句表述的是客观真理、自然现象等时，从句都要用一般现在时。如：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 that light travels much faster than sound.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9173770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1" y="987618"/>
            <a:ext cx="9628093"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动名词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形式的一种，可以起名词的作用。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作主语：谓语动词用单数形式。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作表语：表示主语是什么，而不是主语的性质或特征。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作宾语：有些动词后面必须用动名词作宾语。例如：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enjoy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practice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consider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作定语：表明它所修饰的词的用途及所属关系等。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0527511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 Unit 13</Template>
  <TotalTime>713</TotalTime>
  <Words>18205</Words>
  <Application>Microsoft Office PowerPoint</Application>
  <PresentationFormat>Widescreen</PresentationFormat>
  <Paragraphs>1347</Paragraphs>
  <Slides>203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203</vt:i4>
      </vt:variant>
    </vt:vector>
  </HeadingPairs>
  <TitlesOfParts>
    <vt:vector size="213"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50</cp:revision>
  <dcterms:created xsi:type="dcterms:W3CDTF">2021-11-24T07:18:09Z</dcterms:created>
  <dcterms:modified xsi:type="dcterms:W3CDTF">2021-11-25T10:00:12Z</dcterms:modified>
</cp:coreProperties>
</file>