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7" r:id="rId62"/>
    <p:sldId id="316"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4" r:id="rId119"/>
    <p:sldId id="375" r:id="rId120"/>
    <p:sldId id="376" r:id="rId121"/>
    <p:sldId id="377" r:id="rId122"/>
    <p:sldId id="378" r:id="rId123"/>
    <p:sldId id="379" r:id="rId124"/>
    <p:sldId id="380" r:id="rId125"/>
    <p:sldId id="381" r:id="rId126"/>
    <p:sldId id="382" r:id="rId127"/>
    <p:sldId id="383" r:id="rId128"/>
    <p:sldId id="384" r:id="rId129"/>
    <p:sldId id="385" r:id="rId130"/>
    <p:sldId id="386" r:id="rId131"/>
    <p:sldId id="387" r:id="rId132"/>
    <p:sldId id="388" r:id="rId133"/>
    <p:sldId id="389" r:id="rId134"/>
    <p:sldId id="390" r:id="rId135"/>
    <p:sldId id="391" r:id="rId136"/>
    <p:sldId id="392" r:id="rId137"/>
    <p:sldId id="393" r:id="rId138"/>
    <p:sldId id="394" r:id="rId139"/>
    <p:sldId id="395" r:id="rId140"/>
    <p:sldId id="396" r:id="rId141"/>
    <p:sldId id="397" r:id="rId142"/>
    <p:sldId id="398" r:id="rId143"/>
    <p:sldId id="399" r:id="rId144"/>
    <p:sldId id="400" r:id="rId145"/>
    <p:sldId id="401" r:id="rId146"/>
    <p:sldId id="402" r:id="rId147"/>
    <p:sldId id="403" r:id="rId148"/>
    <p:sldId id="404" r:id="rId149"/>
    <p:sldId id="405" r:id="rId150"/>
    <p:sldId id="406" r:id="rId151"/>
    <p:sldId id="407" r:id="rId152"/>
    <p:sldId id="408" r:id="rId153"/>
    <p:sldId id="409" r:id="rId154"/>
    <p:sldId id="410" r:id="rId155"/>
    <p:sldId id="411" r:id="rId156"/>
    <p:sldId id="412" r:id="rId157"/>
    <p:sldId id="413" r:id="rId158"/>
    <p:sldId id="414" r:id="rId159"/>
    <p:sldId id="415" r:id="rId160"/>
    <p:sldId id="416" r:id="rId161"/>
    <p:sldId id="417" r:id="rId162"/>
    <p:sldId id="418" r:id="rId163"/>
    <p:sldId id="419" r:id="rId164"/>
    <p:sldId id="420" r:id="rId165"/>
    <p:sldId id="421" r:id="rId166"/>
    <p:sldId id="422" r:id="rId167"/>
    <p:sldId id="423" r:id="rId168"/>
    <p:sldId id="424" r:id="rId169"/>
    <p:sldId id="425" r:id="rId170"/>
    <p:sldId id="426" r:id="rId171"/>
    <p:sldId id="427" r:id="rId172"/>
    <p:sldId id="428" r:id="rId173"/>
    <p:sldId id="429" r:id="rId174"/>
    <p:sldId id="430" r:id="rId175"/>
    <p:sldId id="431" r:id="rId176"/>
    <p:sldId id="432" r:id="rId177"/>
    <p:sldId id="433" r:id="rId178"/>
    <p:sldId id="434" r:id="rId179"/>
    <p:sldId id="435" r:id="rId180"/>
    <p:sldId id="436" r:id="rId181"/>
    <p:sldId id="437" r:id="rId182"/>
    <p:sldId id="438" r:id="rId183"/>
    <p:sldId id="439" r:id="rId184"/>
    <p:sldId id="440" r:id="rId185"/>
    <p:sldId id="441" r:id="rId186"/>
    <p:sldId id="442" r:id="rId187"/>
    <p:sldId id="443" r:id="rId188"/>
    <p:sldId id="444" r:id="rId189"/>
    <p:sldId id="445" r:id="rId190"/>
    <p:sldId id="446" r:id="rId191"/>
    <p:sldId id="447" r:id="rId192"/>
    <p:sldId id="448" r:id="rId193"/>
    <p:sldId id="449" r:id="rId194"/>
    <p:sldId id="450" r:id="rId195"/>
    <p:sldId id="451" r:id="rId196"/>
    <p:sldId id="452" r:id="rId197"/>
    <p:sldId id="453" r:id="rId198"/>
    <p:sldId id="454" r:id="rId199"/>
    <p:sldId id="455" r:id="rId200"/>
    <p:sldId id="456" r:id="rId201"/>
    <p:sldId id="457" r:id="rId20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89" d="100"/>
          <a:sy n="89" d="100"/>
        </p:scale>
        <p:origin x="12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6" Type="http://schemas.openxmlformats.org/officeDocument/2006/relationships/tableStyles" Target="tableStyles.xml"/><Relationship Id="rId201" Type="http://schemas.openxmlformats.org/officeDocument/2006/relationships/slide" Target="slides/slide200.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190" Type="http://schemas.openxmlformats.org/officeDocument/2006/relationships/slide" Target="slides/slide189.xml"/><Relationship Id="rId204" Type="http://schemas.openxmlformats.org/officeDocument/2006/relationships/viewProps" Target="view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FFC256B4-9378-4FC9-8499-EEEB8B3FDCFC}"/>
              </a:ext>
            </a:extLst>
          </p:cNvPr>
          <p:cNvSpPr>
            <a:spLocks noGrp="1"/>
          </p:cNvSpPr>
          <p:nvPr>
            <p:ph type="dt" sz="half" idx="10"/>
          </p:nvPr>
        </p:nvSpPr>
        <p:spPr/>
        <p:txBody>
          <a:bodyPr/>
          <a:lstStyle/>
          <a:p>
            <a:fld id="{C8A67A72-ADC8-438F-A9B9-DEC7E014090F}" type="datetimeFigureOut">
              <a:rPr lang="zh-CN" altLang="en-US" smtClean="0"/>
              <a:t>2021/11/23 Tuesday</a:t>
            </a:fld>
            <a:endParaRPr lang="zh-CN" altLang="en-US"/>
          </a:p>
        </p:txBody>
      </p:sp>
      <p:sp>
        <p:nvSpPr>
          <p:cNvPr id="5" name="页脚占位符 4">
            <a:extLst>
              <a:ext uri="{FF2B5EF4-FFF2-40B4-BE49-F238E27FC236}">
                <a16:creationId xmlns:a16="http://schemas.microsoft.com/office/drawing/2014/main" id="{E574CFCD-A736-4300-9F26-2F2DFD0237B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8022E72-08EE-4D4E-B771-AEB4C1EA1DC4}"/>
              </a:ext>
            </a:extLst>
          </p:cNvPr>
          <p:cNvSpPr>
            <a:spLocks noGrp="1"/>
          </p:cNvSpPr>
          <p:nvPr>
            <p:ph type="sldNum" sz="quarter" idx="12"/>
          </p:nvPr>
        </p:nvSpPr>
        <p:spPr/>
        <p:txBody>
          <a:bodyPr/>
          <a:lstStyle/>
          <a:p>
            <a:fld id="{7A30A7E6-3E47-4743-93CB-0A8FB67E6BB2}" type="slidenum">
              <a:rPr lang="zh-CN" altLang="en-US" smtClean="0"/>
              <a:t>‹#›</a:t>
            </a:fld>
            <a:endParaRPr lang="zh-CN" altLang="en-US"/>
          </a:p>
        </p:txBody>
      </p:sp>
    </p:spTree>
    <p:extLst>
      <p:ext uri="{BB962C8B-B14F-4D97-AF65-F5344CB8AC3E}">
        <p14:creationId xmlns:p14="http://schemas.microsoft.com/office/powerpoint/2010/main" val="11983864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506B03-E3B0-4AE4-A40B-8BA110F80A9F}"/>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5A918795-58DE-425F-AE22-A2F596BBB06B}"/>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FF2A1B81-C530-4C56-B154-D00E422D684F}"/>
              </a:ext>
            </a:extLst>
          </p:cNvPr>
          <p:cNvSpPr>
            <a:spLocks noGrp="1"/>
          </p:cNvSpPr>
          <p:nvPr>
            <p:ph type="dt" sz="half" idx="10"/>
          </p:nvPr>
        </p:nvSpPr>
        <p:spPr/>
        <p:txBody>
          <a:bodyPr/>
          <a:lstStyle/>
          <a:p>
            <a:fld id="{C8A67A72-ADC8-438F-A9B9-DEC7E014090F}" type="datetimeFigureOut">
              <a:rPr lang="zh-CN" altLang="en-US" smtClean="0"/>
              <a:t>2021/11/23 Tuesday</a:t>
            </a:fld>
            <a:endParaRPr lang="zh-CN" altLang="en-US"/>
          </a:p>
        </p:txBody>
      </p:sp>
      <p:sp>
        <p:nvSpPr>
          <p:cNvPr id="5" name="页脚占位符 4">
            <a:extLst>
              <a:ext uri="{FF2B5EF4-FFF2-40B4-BE49-F238E27FC236}">
                <a16:creationId xmlns:a16="http://schemas.microsoft.com/office/drawing/2014/main" id="{25BCBEA0-2A65-41C7-9DC9-BBC259106E8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9715C66-5980-44D4-99A8-D3F94E9C7141}"/>
              </a:ext>
            </a:extLst>
          </p:cNvPr>
          <p:cNvSpPr>
            <a:spLocks noGrp="1"/>
          </p:cNvSpPr>
          <p:nvPr>
            <p:ph type="sldNum" sz="quarter" idx="12"/>
          </p:nvPr>
        </p:nvSpPr>
        <p:spPr/>
        <p:txBody>
          <a:bodyPr/>
          <a:lstStyle/>
          <a:p>
            <a:fld id="{7A30A7E6-3E47-4743-93CB-0A8FB67E6BB2}" type="slidenum">
              <a:rPr lang="zh-CN" altLang="en-US" smtClean="0"/>
              <a:t>‹#›</a:t>
            </a:fld>
            <a:endParaRPr lang="zh-CN" altLang="en-US"/>
          </a:p>
        </p:txBody>
      </p:sp>
    </p:spTree>
    <p:extLst>
      <p:ext uri="{BB962C8B-B14F-4D97-AF65-F5344CB8AC3E}">
        <p14:creationId xmlns:p14="http://schemas.microsoft.com/office/powerpoint/2010/main" val="71727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CD1EC73C-1EE3-4524-B27E-6E5EAEC7B19C}"/>
              </a:ext>
            </a:extLst>
          </p:cNvPr>
          <p:cNvSpPr>
            <a:spLocks noGrp="1"/>
          </p:cNvSpPr>
          <p:nvPr>
            <p:ph type="title" orient="vert"/>
          </p:nvPr>
        </p:nvSpPr>
        <p:spPr>
          <a:xfrm>
            <a:off x="8724900" y="365125"/>
            <a:ext cx="2628900" cy="5811838"/>
          </a:xfrm>
          <a:prstGeom prst="rect">
            <a:avLst/>
          </a:prstGeom>
        </p:spPr>
        <p:txBody>
          <a:bodyPr vert="eaVert"/>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F9CC9C31-6FCD-4160-A217-55C793BE2C85}"/>
              </a:ext>
            </a:extLst>
          </p:cNvPr>
          <p:cNvSpPr>
            <a:spLocks noGrp="1"/>
          </p:cNvSpPr>
          <p:nvPr>
            <p:ph type="body" orient="vert" idx="1"/>
          </p:nvPr>
        </p:nvSpPr>
        <p:spPr>
          <a:xfrm>
            <a:off x="838200" y="365125"/>
            <a:ext cx="7734300" cy="58118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4EFF71A8-BC68-4F64-87A9-A418ED78623A}"/>
              </a:ext>
            </a:extLst>
          </p:cNvPr>
          <p:cNvSpPr>
            <a:spLocks noGrp="1"/>
          </p:cNvSpPr>
          <p:nvPr>
            <p:ph type="dt" sz="half" idx="10"/>
          </p:nvPr>
        </p:nvSpPr>
        <p:spPr/>
        <p:txBody>
          <a:bodyPr/>
          <a:lstStyle/>
          <a:p>
            <a:fld id="{C8A67A72-ADC8-438F-A9B9-DEC7E014090F}" type="datetimeFigureOut">
              <a:rPr lang="zh-CN" altLang="en-US" smtClean="0"/>
              <a:t>2021/11/23 Tuesday</a:t>
            </a:fld>
            <a:endParaRPr lang="zh-CN" altLang="en-US"/>
          </a:p>
        </p:txBody>
      </p:sp>
      <p:sp>
        <p:nvSpPr>
          <p:cNvPr id="5" name="页脚占位符 4">
            <a:extLst>
              <a:ext uri="{FF2B5EF4-FFF2-40B4-BE49-F238E27FC236}">
                <a16:creationId xmlns:a16="http://schemas.microsoft.com/office/drawing/2014/main" id="{57D6018F-431A-41E5-B1B5-85079D7D94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359F199-611A-44B9-9E6A-FE1E68B10092}"/>
              </a:ext>
            </a:extLst>
          </p:cNvPr>
          <p:cNvSpPr>
            <a:spLocks noGrp="1"/>
          </p:cNvSpPr>
          <p:nvPr>
            <p:ph type="sldNum" sz="quarter" idx="12"/>
          </p:nvPr>
        </p:nvSpPr>
        <p:spPr/>
        <p:txBody>
          <a:bodyPr/>
          <a:lstStyle/>
          <a:p>
            <a:fld id="{7A30A7E6-3E47-4743-93CB-0A8FB67E6BB2}" type="slidenum">
              <a:rPr lang="zh-CN" altLang="en-US" smtClean="0"/>
              <a:t>‹#›</a:t>
            </a:fld>
            <a:endParaRPr lang="zh-CN" altLang="en-US"/>
          </a:p>
        </p:txBody>
      </p:sp>
    </p:spTree>
    <p:extLst>
      <p:ext uri="{BB962C8B-B14F-4D97-AF65-F5344CB8AC3E}">
        <p14:creationId xmlns:p14="http://schemas.microsoft.com/office/powerpoint/2010/main" val="40317930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8A67A72-ADC8-438F-A9B9-DEC7E014090F}" type="datetimeFigureOut">
              <a:rPr lang="zh-CN" altLang="en-US" smtClean="0"/>
              <a:t>2021/11/23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A30A7E6-3E47-4743-93CB-0A8FB67E6BB2}" type="slidenum">
              <a:rPr lang="zh-CN" altLang="en-US" smtClean="0"/>
              <a:t>‹#›</a:t>
            </a:fld>
            <a:endParaRPr lang="zh-CN" altLang="en-US"/>
          </a:p>
        </p:txBody>
      </p:sp>
    </p:spTree>
    <p:extLst>
      <p:ext uri="{BB962C8B-B14F-4D97-AF65-F5344CB8AC3E}">
        <p14:creationId xmlns:p14="http://schemas.microsoft.com/office/powerpoint/2010/main" val="2346533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C472630C-E46B-4112-A7C5-E14519A91A94}"/>
              </a:ext>
            </a:extLst>
          </p:cNvPr>
          <p:cNvSpPr>
            <a:spLocks noGrp="1"/>
          </p:cNvSpPr>
          <p:nvPr>
            <p:ph type="dt" sz="half" idx="10"/>
          </p:nvPr>
        </p:nvSpPr>
        <p:spPr/>
        <p:txBody>
          <a:bodyPr/>
          <a:lstStyle/>
          <a:p>
            <a:fld id="{C8A67A72-ADC8-438F-A9B9-DEC7E014090F}" type="datetimeFigureOut">
              <a:rPr lang="zh-CN" altLang="en-US" smtClean="0"/>
              <a:t>2021/11/23 Tuesday</a:t>
            </a:fld>
            <a:endParaRPr lang="zh-CN" altLang="en-US"/>
          </a:p>
        </p:txBody>
      </p:sp>
      <p:sp>
        <p:nvSpPr>
          <p:cNvPr id="5" name="页脚占位符 4">
            <a:extLst>
              <a:ext uri="{FF2B5EF4-FFF2-40B4-BE49-F238E27FC236}">
                <a16:creationId xmlns:a16="http://schemas.microsoft.com/office/drawing/2014/main" id="{D8F5AB2A-19EC-45C4-A31D-D208A6E2014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AACB693-FB3F-4203-BD15-2FB759434FFA}"/>
              </a:ext>
            </a:extLst>
          </p:cNvPr>
          <p:cNvSpPr>
            <a:spLocks noGrp="1"/>
          </p:cNvSpPr>
          <p:nvPr>
            <p:ph type="sldNum" sz="quarter" idx="12"/>
          </p:nvPr>
        </p:nvSpPr>
        <p:spPr/>
        <p:txBody>
          <a:bodyPr/>
          <a:lstStyle/>
          <a:p>
            <a:fld id="{7A30A7E6-3E47-4743-93CB-0A8FB67E6BB2}" type="slidenum">
              <a:rPr lang="zh-CN" altLang="en-US" smtClean="0"/>
              <a:t>‹#›</a:t>
            </a:fld>
            <a:endParaRPr lang="zh-CN" altLang="en-US"/>
          </a:p>
        </p:txBody>
      </p:sp>
    </p:spTree>
    <p:extLst>
      <p:ext uri="{BB962C8B-B14F-4D97-AF65-F5344CB8AC3E}">
        <p14:creationId xmlns:p14="http://schemas.microsoft.com/office/powerpoint/2010/main" val="2123532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54792-73F7-451E-9011-CCBF31E8F671}"/>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15CAA316-6A5C-4366-B4A0-8F89D89C0C06}"/>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smtClean="0"/>
              <a:t>Edit Master text styles</a:t>
            </a:r>
          </a:p>
        </p:txBody>
      </p:sp>
      <p:sp>
        <p:nvSpPr>
          <p:cNvPr id="4" name="日期占位符 3">
            <a:extLst>
              <a:ext uri="{FF2B5EF4-FFF2-40B4-BE49-F238E27FC236}">
                <a16:creationId xmlns:a16="http://schemas.microsoft.com/office/drawing/2014/main" id="{58C7CE38-BA70-4B37-958D-297FAF52B6D0}"/>
              </a:ext>
            </a:extLst>
          </p:cNvPr>
          <p:cNvSpPr>
            <a:spLocks noGrp="1"/>
          </p:cNvSpPr>
          <p:nvPr>
            <p:ph type="dt" sz="half" idx="10"/>
          </p:nvPr>
        </p:nvSpPr>
        <p:spPr/>
        <p:txBody>
          <a:bodyPr/>
          <a:lstStyle/>
          <a:p>
            <a:fld id="{C8A67A72-ADC8-438F-A9B9-DEC7E014090F}" type="datetimeFigureOut">
              <a:rPr lang="zh-CN" altLang="en-US" smtClean="0"/>
              <a:t>2021/11/23 Tuesday</a:t>
            </a:fld>
            <a:endParaRPr lang="zh-CN" altLang="en-US"/>
          </a:p>
        </p:txBody>
      </p:sp>
      <p:sp>
        <p:nvSpPr>
          <p:cNvPr id="5" name="页脚占位符 4">
            <a:extLst>
              <a:ext uri="{FF2B5EF4-FFF2-40B4-BE49-F238E27FC236}">
                <a16:creationId xmlns:a16="http://schemas.microsoft.com/office/drawing/2014/main" id="{6FB2070F-B7EA-4A4B-98B6-93C583C66A5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7B68502-07E7-482E-9DB9-59F00D4B475B}"/>
              </a:ext>
            </a:extLst>
          </p:cNvPr>
          <p:cNvSpPr>
            <a:spLocks noGrp="1"/>
          </p:cNvSpPr>
          <p:nvPr>
            <p:ph type="sldNum" sz="quarter" idx="12"/>
          </p:nvPr>
        </p:nvSpPr>
        <p:spPr/>
        <p:txBody>
          <a:bodyPr/>
          <a:lstStyle/>
          <a:p>
            <a:fld id="{7A30A7E6-3E47-4743-93CB-0A8FB67E6BB2}" type="slidenum">
              <a:rPr lang="zh-CN" altLang="en-US" smtClean="0"/>
              <a:t>‹#›</a:t>
            </a:fld>
            <a:endParaRPr lang="zh-CN" altLang="en-US"/>
          </a:p>
        </p:txBody>
      </p:sp>
    </p:spTree>
    <p:extLst>
      <p:ext uri="{BB962C8B-B14F-4D97-AF65-F5344CB8AC3E}">
        <p14:creationId xmlns:p14="http://schemas.microsoft.com/office/powerpoint/2010/main" val="280937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2A4572-680B-4344-B050-789897DBA683}"/>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ECCE60E-205C-4A41-A25C-F796CF2B75B5}"/>
              </a:ext>
            </a:extLst>
          </p:cNvPr>
          <p:cNvSpPr>
            <a:spLocks noGrp="1"/>
          </p:cNvSpPr>
          <p:nvPr>
            <p:ph sz="half" idx="1"/>
          </p:nvPr>
        </p:nvSpPr>
        <p:spPr>
          <a:xfrm>
            <a:off x="838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内容占位符 3">
            <a:extLst>
              <a:ext uri="{FF2B5EF4-FFF2-40B4-BE49-F238E27FC236}">
                <a16:creationId xmlns:a16="http://schemas.microsoft.com/office/drawing/2014/main" id="{FFA00F5B-2585-49F5-B915-B0EAF9FFEFD5}"/>
              </a:ext>
            </a:extLst>
          </p:cNvPr>
          <p:cNvSpPr>
            <a:spLocks noGrp="1"/>
          </p:cNvSpPr>
          <p:nvPr>
            <p:ph sz="half" idx="2"/>
          </p:nvPr>
        </p:nvSpPr>
        <p:spPr>
          <a:xfrm>
            <a:off x="6172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日期占位符 4">
            <a:extLst>
              <a:ext uri="{FF2B5EF4-FFF2-40B4-BE49-F238E27FC236}">
                <a16:creationId xmlns:a16="http://schemas.microsoft.com/office/drawing/2014/main" id="{E0D81C70-9AF9-4C68-ACB4-F5EA211601CF}"/>
              </a:ext>
            </a:extLst>
          </p:cNvPr>
          <p:cNvSpPr>
            <a:spLocks noGrp="1"/>
          </p:cNvSpPr>
          <p:nvPr>
            <p:ph type="dt" sz="half" idx="10"/>
          </p:nvPr>
        </p:nvSpPr>
        <p:spPr/>
        <p:txBody>
          <a:bodyPr/>
          <a:lstStyle/>
          <a:p>
            <a:fld id="{C8A67A72-ADC8-438F-A9B9-DEC7E014090F}" type="datetimeFigureOut">
              <a:rPr lang="zh-CN" altLang="en-US" smtClean="0"/>
              <a:t>2021/11/23 Tuesday</a:t>
            </a:fld>
            <a:endParaRPr lang="zh-CN" altLang="en-US"/>
          </a:p>
        </p:txBody>
      </p:sp>
      <p:sp>
        <p:nvSpPr>
          <p:cNvPr id="6" name="页脚占位符 5">
            <a:extLst>
              <a:ext uri="{FF2B5EF4-FFF2-40B4-BE49-F238E27FC236}">
                <a16:creationId xmlns:a16="http://schemas.microsoft.com/office/drawing/2014/main" id="{707E235C-BFBF-4D84-B5BC-7A26E272328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3FCBB72-C0EC-43C9-8445-1CB98E90DA14}"/>
              </a:ext>
            </a:extLst>
          </p:cNvPr>
          <p:cNvSpPr>
            <a:spLocks noGrp="1"/>
          </p:cNvSpPr>
          <p:nvPr>
            <p:ph type="sldNum" sz="quarter" idx="12"/>
          </p:nvPr>
        </p:nvSpPr>
        <p:spPr/>
        <p:txBody>
          <a:bodyPr/>
          <a:lstStyle/>
          <a:p>
            <a:fld id="{7A30A7E6-3E47-4743-93CB-0A8FB67E6BB2}" type="slidenum">
              <a:rPr lang="zh-CN" altLang="en-US" smtClean="0"/>
              <a:t>‹#›</a:t>
            </a:fld>
            <a:endParaRPr lang="zh-CN" altLang="en-US"/>
          </a:p>
        </p:txBody>
      </p:sp>
    </p:spTree>
    <p:extLst>
      <p:ext uri="{BB962C8B-B14F-4D97-AF65-F5344CB8AC3E}">
        <p14:creationId xmlns:p14="http://schemas.microsoft.com/office/powerpoint/2010/main" val="255800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4A85097-4E31-4659-9E00-FCAB6B02DC84}"/>
              </a:ext>
            </a:extLst>
          </p:cNvPr>
          <p:cNvSpPr>
            <a:spLocks noGrp="1"/>
          </p:cNvSpPr>
          <p:nvPr>
            <p:ph type="title"/>
          </p:nvPr>
        </p:nvSpPr>
        <p:spPr>
          <a:xfrm>
            <a:off x="839788" y="365125"/>
            <a:ext cx="10515600" cy="1325563"/>
          </a:xfrm>
          <a:prstGeom prst="rect">
            <a:avLst/>
          </a:prstGeom>
        </p:spPr>
        <p:txBody>
          <a:body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4B6122FD-B497-4C44-A374-5CF8A8F717F4}"/>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4" name="内容占位符 3">
            <a:extLst>
              <a:ext uri="{FF2B5EF4-FFF2-40B4-BE49-F238E27FC236}">
                <a16:creationId xmlns:a16="http://schemas.microsoft.com/office/drawing/2014/main" id="{9371E2F4-163D-4838-9531-11DA6C32613F}"/>
              </a:ext>
            </a:extLst>
          </p:cNvPr>
          <p:cNvSpPr>
            <a:spLocks noGrp="1"/>
          </p:cNvSpPr>
          <p:nvPr>
            <p:ph sz="half" idx="2"/>
          </p:nvPr>
        </p:nvSpPr>
        <p:spPr>
          <a:xfrm>
            <a:off x="839788" y="2505075"/>
            <a:ext cx="5157787"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文本占位符 4">
            <a:extLst>
              <a:ext uri="{FF2B5EF4-FFF2-40B4-BE49-F238E27FC236}">
                <a16:creationId xmlns:a16="http://schemas.microsoft.com/office/drawing/2014/main" id="{C873D1A1-3AEE-4270-BC01-C0CEB2D02F40}"/>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6" name="内容占位符 5">
            <a:extLst>
              <a:ext uri="{FF2B5EF4-FFF2-40B4-BE49-F238E27FC236}">
                <a16:creationId xmlns:a16="http://schemas.microsoft.com/office/drawing/2014/main" id="{52EEA1B2-8C46-4454-A407-063F841ADFD4}"/>
              </a:ext>
            </a:extLst>
          </p:cNvPr>
          <p:cNvSpPr>
            <a:spLocks noGrp="1"/>
          </p:cNvSpPr>
          <p:nvPr>
            <p:ph sz="quarter" idx="4"/>
          </p:nvPr>
        </p:nvSpPr>
        <p:spPr>
          <a:xfrm>
            <a:off x="6172200" y="2505075"/>
            <a:ext cx="5183188"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日期占位符 6">
            <a:extLst>
              <a:ext uri="{FF2B5EF4-FFF2-40B4-BE49-F238E27FC236}">
                <a16:creationId xmlns:a16="http://schemas.microsoft.com/office/drawing/2014/main" id="{724C31D2-9334-40B4-B5CA-05B6C68A9440}"/>
              </a:ext>
            </a:extLst>
          </p:cNvPr>
          <p:cNvSpPr>
            <a:spLocks noGrp="1"/>
          </p:cNvSpPr>
          <p:nvPr>
            <p:ph type="dt" sz="half" idx="10"/>
          </p:nvPr>
        </p:nvSpPr>
        <p:spPr/>
        <p:txBody>
          <a:bodyPr/>
          <a:lstStyle/>
          <a:p>
            <a:fld id="{C8A67A72-ADC8-438F-A9B9-DEC7E014090F}" type="datetimeFigureOut">
              <a:rPr lang="zh-CN" altLang="en-US" smtClean="0"/>
              <a:t>2021/11/23 Tuesday</a:t>
            </a:fld>
            <a:endParaRPr lang="zh-CN" altLang="en-US"/>
          </a:p>
        </p:txBody>
      </p:sp>
      <p:sp>
        <p:nvSpPr>
          <p:cNvPr id="8" name="页脚占位符 7">
            <a:extLst>
              <a:ext uri="{FF2B5EF4-FFF2-40B4-BE49-F238E27FC236}">
                <a16:creationId xmlns:a16="http://schemas.microsoft.com/office/drawing/2014/main" id="{DDC566D5-A51B-4955-AFC9-D18B6A630D9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0F55FD7-BF93-404D-81A6-2CF5AE487A60}"/>
              </a:ext>
            </a:extLst>
          </p:cNvPr>
          <p:cNvSpPr>
            <a:spLocks noGrp="1"/>
          </p:cNvSpPr>
          <p:nvPr>
            <p:ph type="sldNum" sz="quarter" idx="12"/>
          </p:nvPr>
        </p:nvSpPr>
        <p:spPr/>
        <p:txBody>
          <a:bodyPr/>
          <a:lstStyle/>
          <a:p>
            <a:fld id="{7A30A7E6-3E47-4743-93CB-0A8FB67E6BB2}" type="slidenum">
              <a:rPr lang="zh-CN" altLang="en-US" smtClean="0"/>
              <a:t>‹#›</a:t>
            </a:fld>
            <a:endParaRPr lang="zh-CN" altLang="en-US"/>
          </a:p>
        </p:txBody>
      </p:sp>
    </p:spTree>
    <p:extLst>
      <p:ext uri="{BB962C8B-B14F-4D97-AF65-F5344CB8AC3E}">
        <p14:creationId xmlns:p14="http://schemas.microsoft.com/office/powerpoint/2010/main" val="1688946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id="{6B96D535-A119-46FB-9843-D96EC260B625}"/>
              </a:ext>
            </a:extLst>
          </p:cNvPr>
          <p:cNvSpPr>
            <a:spLocks noGrp="1"/>
          </p:cNvSpPr>
          <p:nvPr>
            <p:ph type="dt" sz="half" idx="10"/>
          </p:nvPr>
        </p:nvSpPr>
        <p:spPr/>
        <p:txBody>
          <a:bodyPr/>
          <a:lstStyle/>
          <a:p>
            <a:fld id="{C8A67A72-ADC8-438F-A9B9-DEC7E014090F}" type="datetimeFigureOut">
              <a:rPr lang="zh-CN" altLang="en-US" smtClean="0"/>
              <a:t>2021/11/23 Tuesday</a:t>
            </a:fld>
            <a:endParaRPr lang="zh-CN" altLang="en-US"/>
          </a:p>
        </p:txBody>
      </p:sp>
      <p:sp>
        <p:nvSpPr>
          <p:cNvPr id="4" name="页脚占位符 3">
            <a:extLst>
              <a:ext uri="{FF2B5EF4-FFF2-40B4-BE49-F238E27FC236}">
                <a16:creationId xmlns:a16="http://schemas.microsoft.com/office/drawing/2014/main" id="{DFDA60D4-11C0-4B81-8B1A-F1A736F1415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A0B6DFE8-A02F-4B9E-BD54-E8C4985CEE1E}"/>
              </a:ext>
            </a:extLst>
          </p:cNvPr>
          <p:cNvSpPr>
            <a:spLocks noGrp="1"/>
          </p:cNvSpPr>
          <p:nvPr>
            <p:ph type="sldNum" sz="quarter" idx="12"/>
          </p:nvPr>
        </p:nvSpPr>
        <p:spPr/>
        <p:txBody>
          <a:bodyPr/>
          <a:lstStyle/>
          <a:p>
            <a:fld id="{7A30A7E6-3E47-4743-93CB-0A8FB67E6BB2}" type="slidenum">
              <a:rPr lang="zh-CN" altLang="en-US" smtClean="0"/>
              <a:t>‹#›</a:t>
            </a:fld>
            <a:endParaRPr lang="zh-CN" altLang="en-US"/>
          </a:p>
        </p:txBody>
      </p:sp>
    </p:spTree>
    <p:extLst>
      <p:ext uri="{BB962C8B-B14F-4D97-AF65-F5344CB8AC3E}">
        <p14:creationId xmlns:p14="http://schemas.microsoft.com/office/powerpoint/2010/main" val="20812231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637053D3-C54E-47F5-82AA-B0357B08D81C}"/>
              </a:ext>
            </a:extLst>
          </p:cNvPr>
          <p:cNvSpPr>
            <a:spLocks noGrp="1"/>
          </p:cNvSpPr>
          <p:nvPr>
            <p:ph type="dt" sz="half" idx="10"/>
          </p:nvPr>
        </p:nvSpPr>
        <p:spPr/>
        <p:txBody>
          <a:bodyPr/>
          <a:lstStyle/>
          <a:p>
            <a:fld id="{C8A67A72-ADC8-438F-A9B9-DEC7E014090F}" type="datetimeFigureOut">
              <a:rPr lang="zh-CN" altLang="en-US" smtClean="0"/>
              <a:t>2021/11/23 Tuesday</a:t>
            </a:fld>
            <a:endParaRPr lang="zh-CN" altLang="en-US"/>
          </a:p>
        </p:txBody>
      </p:sp>
      <p:sp>
        <p:nvSpPr>
          <p:cNvPr id="3" name="页脚占位符 2">
            <a:extLst>
              <a:ext uri="{FF2B5EF4-FFF2-40B4-BE49-F238E27FC236}">
                <a16:creationId xmlns:a16="http://schemas.microsoft.com/office/drawing/2014/main" id="{95974125-C541-4022-9426-DBE4C0574162}"/>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64DF78FE-7338-4CF9-804F-4538F9DC551D}"/>
              </a:ext>
            </a:extLst>
          </p:cNvPr>
          <p:cNvSpPr>
            <a:spLocks noGrp="1"/>
          </p:cNvSpPr>
          <p:nvPr>
            <p:ph type="sldNum" sz="quarter" idx="12"/>
          </p:nvPr>
        </p:nvSpPr>
        <p:spPr/>
        <p:txBody>
          <a:bodyPr/>
          <a:lstStyle/>
          <a:p>
            <a:fld id="{7A30A7E6-3E47-4743-93CB-0A8FB67E6BB2}" type="slidenum">
              <a:rPr lang="zh-CN" altLang="en-US" smtClean="0"/>
              <a:t>‹#›</a:t>
            </a:fld>
            <a:endParaRPr lang="zh-CN" altLang="en-US"/>
          </a:p>
        </p:txBody>
      </p:sp>
    </p:spTree>
    <p:extLst>
      <p:ext uri="{BB962C8B-B14F-4D97-AF65-F5344CB8AC3E}">
        <p14:creationId xmlns:p14="http://schemas.microsoft.com/office/powerpoint/2010/main" val="5031424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FA1652-AB55-4CC9-8974-DC3A7E49534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D177C7D-4BD5-4568-8EC8-CAD6ADE3AB3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文本占位符 3">
            <a:extLst>
              <a:ext uri="{FF2B5EF4-FFF2-40B4-BE49-F238E27FC236}">
                <a16:creationId xmlns:a16="http://schemas.microsoft.com/office/drawing/2014/main" id="{C80E2A01-2B3B-4EA1-9162-FFE413F60323}"/>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DDD438C0-75AA-443E-BE9A-811156927330}"/>
              </a:ext>
            </a:extLst>
          </p:cNvPr>
          <p:cNvSpPr>
            <a:spLocks noGrp="1"/>
          </p:cNvSpPr>
          <p:nvPr>
            <p:ph type="dt" sz="half" idx="10"/>
          </p:nvPr>
        </p:nvSpPr>
        <p:spPr/>
        <p:txBody>
          <a:bodyPr/>
          <a:lstStyle/>
          <a:p>
            <a:fld id="{C8A67A72-ADC8-438F-A9B9-DEC7E014090F}" type="datetimeFigureOut">
              <a:rPr lang="zh-CN" altLang="en-US" smtClean="0"/>
              <a:t>2021/11/23 Tuesday</a:t>
            </a:fld>
            <a:endParaRPr lang="zh-CN" altLang="en-US"/>
          </a:p>
        </p:txBody>
      </p:sp>
      <p:sp>
        <p:nvSpPr>
          <p:cNvPr id="6" name="页脚占位符 5">
            <a:extLst>
              <a:ext uri="{FF2B5EF4-FFF2-40B4-BE49-F238E27FC236}">
                <a16:creationId xmlns:a16="http://schemas.microsoft.com/office/drawing/2014/main" id="{31122F52-7642-4C74-B8C6-0DFEC8EBE6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8CF6BA4-F2B6-463F-BF6F-BBE5BB2EBA72}"/>
              </a:ext>
            </a:extLst>
          </p:cNvPr>
          <p:cNvSpPr>
            <a:spLocks noGrp="1"/>
          </p:cNvSpPr>
          <p:nvPr>
            <p:ph type="sldNum" sz="quarter" idx="12"/>
          </p:nvPr>
        </p:nvSpPr>
        <p:spPr/>
        <p:txBody>
          <a:bodyPr/>
          <a:lstStyle/>
          <a:p>
            <a:fld id="{7A30A7E6-3E47-4743-93CB-0A8FB67E6BB2}" type="slidenum">
              <a:rPr lang="zh-CN" altLang="en-US" smtClean="0"/>
              <a:t>‹#›</a:t>
            </a:fld>
            <a:endParaRPr lang="zh-CN" altLang="en-US"/>
          </a:p>
        </p:txBody>
      </p:sp>
    </p:spTree>
    <p:extLst>
      <p:ext uri="{BB962C8B-B14F-4D97-AF65-F5344CB8AC3E}">
        <p14:creationId xmlns:p14="http://schemas.microsoft.com/office/powerpoint/2010/main" val="7702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81394-E17E-4D73-A283-4C33A2696CB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图片占位符 2">
            <a:extLst>
              <a:ext uri="{FF2B5EF4-FFF2-40B4-BE49-F238E27FC236}">
                <a16:creationId xmlns:a16="http://schemas.microsoft.com/office/drawing/2014/main" id="{28F36907-1FF5-49AC-8019-FDFFB4D7907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zh-CN" altLang="en-US"/>
          </a:p>
        </p:txBody>
      </p:sp>
      <p:sp>
        <p:nvSpPr>
          <p:cNvPr id="4" name="文本占位符 3">
            <a:extLst>
              <a:ext uri="{FF2B5EF4-FFF2-40B4-BE49-F238E27FC236}">
                <a16:creationId xmlns:a16="http://schemas.microsoft.com/office/drawing/2014/main" id="{86280D29-5260-46D4-A164-D88374EF2C9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86905D77-23F8-4769-B62F-3C612FDC85E4}"/>
              </a:ext>
            </a:extLst>
          </p:cNvPr>
          <p:cNvSpPr>
            <a:spLocks noGrp="1"/>
          </p:cNvSpPr>
          <p:nvPr>
            <p:ph type="dt" sz="half" idx="10"/>
          </p:nvPr>
        </p:nvSpPr>
        <p:spPr/>
        <p:txBody>
          <a:bodyPr/>
          <a:lstStyle/>
          <a:p>
            <a:fld id="{C8A67A72-ADC8-438F-A9B9-DEC7E014090F}" type="datetimeFigureOut">
              <a:rPr lang="zh-CN" altLang="en-US" smtClean="0"/>
              <a:t>2021/11/23 Tuesday</a:t>
            </a:fld>
            <a:endParaRPr lang="zh-CN" altLang="en-US"/>
          </a:p>
        </p:txBody>
      </p:sp>
      <p:sp>
        <p:nvSpPr>
          <p:cNvPr id="6" name="页脚占位符 5">
            <a:extLst>
              <a:ext uri="{FF2B5EF4-FFF2-40B4-BE49-F238E27FC236}">
                <a16:creationId xmlns:a16="http://schemas.microsoft.com/office/drawing/2014/main" id="{A9E9D873-9061-47E8-99F3-3B647B1723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42744A-5686-4310-B5A2-94274130E5D5}"/>
              </a:ext>
            </a:extLst>
          </p:cNvPr>
          <p:cNvSpPr>
            <a:spLocks noGrp="1"/>
          </p:cNvSpPr>
          <p:nvPr>
            <p:ph type="sldNum" sz="quarter" idx="12"/>
          </p:nvPr>
        </p:nvSpPr>
        <p:spPr/>
        <p:txBody>
          <a:bodyPr/>
          <a:lstStyle/>
          <a:p>
            <a:fld id="{7A30A7E6-3E47-4743-93CB-0A8FB67E6BB2}" type="slidenum">
              <a:rPr lang="zh-CN" altLang="en-US" smtClean="0"/>
              <a:t>‹#›</a:t>
            </a:fld>
            <a:endParaRPr lang="zh-CN" altLang="en-US"/>
          </a:p>
        </p:txBody>
      </p:sp>
    </p:spTree>
    <p:extLst>
      <p:ext uri="{BB962C8B-B14F-4D97-AF65-F5344CB8AC3E}">
        <p14:creationId xmlns:p14="http://schemas.microsoft.com/office/powerpoint/2010/main" val="2446583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t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4E40B813-E034-4320-AC62-8680F0C030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A67A72-ADC8-438F-A9B9-DEC7E014090F}" type="datetimeFigureOut">
              <a:rPr lang="zh-CN" altLang="en-US" smtClean="0"/>
              <a:t>2021/11/23 Tuesday</a:t>
            </a:fld>
            <a:endParaRPr lang="zh-CN" altLang="en-US"/>
          </a:p>
        </p:txBody>
      </p:sp>
      <p:sp>
        <p:nvSpPr>
          <p:cNvPr id="5" name="页脚占位符 4">
            <a:extLst>
              <a:ext uri="{FF2B5EF4-FFF2-40B4-BE49-F238E27FC236}">
                <a16:creationId xmlns:a16="http://schemas.microsoft.com/office/drawing/2014/main" id="{412878CA-E463-497D-BAF3-BB2D776CCB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4458B79B-CDD3-49A5-8855-2095E6A151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30A7E6-3E47-4743-93CB-0A8FB67E6BB2}" type="slidenum">
              <a:rPr lang="zh-CN" altLang="en-US" smtClean="0"/>
              <a:t>‹#›</a:t>
            </a:fld>
            <a:endParaRPr lang="zh-CN" altLang="en-US"/>
          </a:p>
        </p:txBody>
      </p:sp>
      <p:sp>
        <p:nvSpPr>
          <p:cNvPr id="7" name="文本框 6">
            <a:extLst>
              <a:ext uri="{FF2B5EF4-FFF2-40B4-BE49-F238E27FC236}">
                <a16:creationId xmlns:a16="http://schemas.microsoft.com/office/drawing/2014/main" id="{2DACCFE7-396C-4775-BA19-B702CC6BD01D}"/>
              </a:ext>
            </a:extLst>
          </p:cNvPr>
          <p:cNvSpPr txBox="1"/>
          <p:nvPr/>
        </p:nvSpPr>
        <p:spPr>
          <a:xfrm>
            <a:off x="7568774" y="0"/>
            <a:ext cx="4114799" cy="400110"/>
          </a:xfrm>
          <a:prstGeom prst="rect">
            <a:avLst/>
          </a:prstGeom>
          <a:noFill/>
        </p:spPr>
        <p:txBody>
          <a:bodyPr wrap="square" rtlCol="0">
            <a:spAutoFit/>
          </a:bodyPr>
          <a:lstStyle/>
          <a:p>
            <a:r>
              <a:rPr lang="zh-CN" altLang="en-US" sz="2000" b="1" i="0" dirty="0" smtClean="0">
                <a:latin typeface="楷体" panose="02010609060101010101" pitchFamily="49" charset="-122"/>
                <a:ea typeface="楷体" panose="02010609060101010101" pitchFamily="49" charset="-122"/>
              </a:rPr>
              <a:t>实验班提优训练 九年级下</a:t>
            </a:r>
            <a:r>
              <a:rPr lang="zh-CN" altLang="en-US" sz="2000" b="1" i="0" baseline="0" dirty="0" smtClean="0">
                <a:latin typeface="楷体" panose="02010609060101010101" pitchFamily="49" charset="-122"/>
                <a:ea typeface="楷体" panose="02010609060101010101" pitchFamily="49" charset="-122"/>
              </a:rPr>
              <a:t> </a:t>
            </a:r>
            <a:r>
              <a:rPr lang="en-US" altLang="zh-CN" sz="2000" b="1" i="0" baseline="0" dirty="0" smtClean="0">
                <a:latin typeface="楷体" panose="02010609060101010101" pitchFamily="49" charset="-122"/>
                <a:ea typeface="楷体" panose="02010609060101010101" pitchFamily="49" charset="-122"/>
              </a:rPr>
              <a:t>RJXMB</a:t>
            </a:r>
            <a:endParaRPr lang="zh-CN" altLang="en-US" sz="2000" b="1" i="0" dirty="0">
              <a:latin typeface="Calibri" panose="020F0502020204030204" pitchFamily="34" charset="0"/>
              <a:ea typeface="楷体" panose="02010609060101010101" pitchFamily="49" charset="-122"/>
            </a:endParaRPr>
          </a:p>
        </p:txBody>
      </p:sp>
    </p:spTree>
    <p:extLst>
      <p:ext uri="{BB962C8B-B14F-4D97-AF65-F5344CB8AC3E}">
        <p14:creationId xmlns:p14="http://schemas.microsoft.com/office/powerpoint/2010/main" val="3126776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87856" y="616333"/>
            <a:ext cx="4997202"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Unit 12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Life is full of the unexpected.</a:t>
            </a:r>
            <a:endParaRPr lang="zh-CN" altLang="en-US" dirty="0"/>
          </a:p>
        </p:txBody>
      </p:sp>
      <p:pic>
        <p:nvPicPr>
          <p:cNvPr id="5" name="Picture 4"/>
          <p:cNvPicPr>
            <a:picLocks noChangeAspect="1"/>
          </p:cNvPicPr>
          <p:nvPr/>
        </p:nvPicPr>
        <p:blipFill>
          <a:blip r:embed="rId2"/>
          <a:stretch>
            <a:fillRect/>
          </a:stretch>
        </p:blipFill>
        <p:spPr>
          <a:xfrm>
            <a:off x="4527042" y="1312299"/>
            <a:ext cx="5332476" cy="790956"/>
          </a:xfrm>
          <a:prstGeom prst="rect">
            <a:avLst/>
          </a:prstGeom>
        </p:spPr>
      </p:pic>
      <p:sp>
        <p:nvSpPr>
          <p:cNvPr id="6" name="Rectangle 5"/>
          <p:cNvSpPr/>
          <p:nvPr/>
        </p:nvSpPr>
        <p:spPr>
          <a:xfrm>
            <a:off x="4788240" y="1726603"/>
            <a:ext cx="2185214" cy="461665"/>
          </a:xfrm>
          <a:prstGeom prst="rect">
            <a:avLst/>
          </a:prstGeom>
        </p:spPr>
        <p:txBody>
          <a:bodyPr wrap="none">
            <a:spAutoFit/>
          </a:bodyPr>
          <a:lstStyle/>
          <a:p>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重点词汇</a:t>
            </a:r>
            <a:endParaRPr lang="zh-CN" altLang="en-US" dirty="0"/>
          </a:p>
        </p:txBody>
      </p:sp>
      <p:sp>
        <p:nvSpPr>
          <p:cNvPr id="7" name="Rectangle 6"/>
          <p:cNvSpPr/>
          <p:nvPr/>
        </p:nvSpPr>
        <p:spPr>
          <a:xfrm>
            <a:off x="81331" y="1687756"/>
            <a:ext cx="2031325"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重点单词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8" name="Rectangle 7"/>
          <p:cNvSpPr/>
          <p:nvPr/>
        </p:nvSpPr>
        <p:spPr>
          <a:xfrm>
            <a:off x="1724810" y="2490800"/>
            <a:ext cx="932329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形容词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unexpected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出乎意料的；始料不及的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burning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着火的；燃烧的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alive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活着；有生气的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embarrassed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窘迫的；害羞的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believable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可相信的；可信任的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embarrassing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使人害羞的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难堪的或惭愧的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602664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98494" y="1073680"/>
            <a:ext cx="1003688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My alarm clock didn't go off!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我的闹钟没有响。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 off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闹钟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发出声音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Listen! The bell is going off.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听！闹铃响了。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kept lying in bed in spite of the going off of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the clock. </a:t>
            </a:r>
          </a:p>
          <a:p>
            <a:pPr indent="609600" algn="just">
              <a:lnSpc>
                <a:spcPct val="200000"/>
              </a:lnSpc>
              <a:spcAft>
                <a:spcPts val="0"/>
              </a:spcAft>
            </a:pP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尽管闹铃响了，他仍然躺在床上。</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267347781"/>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7882" y="1392796"/>
            <a:ext cx="1129552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状语从句中：在时间、条件、原因、方式等状语从句中，主、从句的动作发生有先后顺序，动作在前的要用过去完成时，动作在后的要用一般过去时。如：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 got to the station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train had already left.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当我到达车站时，火车已经离开了。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he had finished his homework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went to bed.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他完成作业以后，就上床睡觉了。</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38142176"/>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1977" y="1704726"/>
            <a:ext cx="10338098"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注意：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before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引导的时间状语从句中，由于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before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after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本身已表达了动作的先后关系，若主、从句表示的动作紧密相连，则主、从句都用一般过去时。如：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he closed the door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left the classroom.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他关上门，离开了教室。</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8053489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364" y="632701"/>
            <a:ext cx="11596744" cy="6001643"/>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过去完成时与现在完成时的区别</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现在完成时表示的动作发生在过去，但侧重对现在产生的结果或造成的影响，与现在有关，其结构为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助动词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have/has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＋过去分词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；过去完成时则是一个相对的时态，它所表示的动作不仅发生在过去，更强调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过去的过去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，只有和过去某时或某动作相比较时，才用到它。如：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have learned 1,000 English words so far.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到目前为止我已经学会了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个英语单词。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had learned 1,000 English words till then.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到那时为止我已经学会了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个英语单词</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79459808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62691" y="1783600"/>
            <a:ext cx="7957073" cy="3046988"/>
          </a:xfrm>
          <a:prstGeom prst="rect">
            <a:avLst/>
          </a:prstGeom>
        </p:spPr>
        <p:txBody>
          <a:bodyPr wrap="square">
            <a:spAutoFit/>
          </a:bodyPr>
          <a:lstStyle/>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—I'm sorry to keep you waiting.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对不起，让你久等了。</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—Oh</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not at all. I have been here only a few minutes.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没什么，我只等了几分钟。</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等</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的动作从过去某一时间点持续到现在</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5912188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13187" y="733007"/>
            <a:ext cx="10413402" cy="5262979"/>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过去完成时与一般过去时的区别</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虽然这两种时态都表示过去发生的动作或存在的状态，但在使用时应注意以下几点：</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时间状语不同：过去完成时在时间上强调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过去的过去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；而一般过去时只强调过去某一特定的时间。如：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had arrived at the station by ten yesterday.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他们昨天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点前就到了车站。</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arrived at the station at ten yesterday.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他们是昨天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点到车站的。</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26919697"/>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2886" y="937444"/>
            <a:ext cx="1080067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在没有明确的过去时间状语作标志时，谓语动词动作发生的时间先后须依据上下文来判断：先发生的用过去完成时，后发生的则用一般过去时。如：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met Wang Ming in the street yesterday. We hadn't seen each other since he went to Beijing.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昨天我在街上遇到王明，自从他去北京以后，我们就没见过。</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was very happy. Her whole family was pleased with 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too. She had just won the first in the composition competition.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她很高兴，她全家也为她感到高兴。她刚在作文竞赛中得了第一名。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85932309"/>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8069" y="679092"/>
            <a:ext cx="587051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用括号内所给动词的适当形式填空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97263" y="1510089"/>
            <a:ext cx="1115008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Mary ________(clean) the room before Peter arrived 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David's sister________(leave) home for a year when David got back.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Henry ________(collect) more than 100 foreign stamps before he ________(join) the stamp collecting club.</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By the time I ________(get)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father ________(leave) for New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York.</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When Tom got to the bus stop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bus ________(go)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4" name="Rectangle 3"/>
          <p:cNvSpPr/>
          <p:nvPr/>
        </p:nvSpPr>
        <p:spPr>
          <a:xfrm>
            <a:off x="2231702" y="1745886"/>
            <a:ext cx="170431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cleaned</a:t>
            </a:r>
            <a:endParaRPr lang="zh-CN" altLang="en-US" dirty="0"/>
          </a:p>
        </p:txBody>
      </p:sp>
      <p:sp>
        <p:nvSpPr>
          <p:cNvPr id="5" name="Rectangle 4"/>
          <p:cNvSpPr/>
          <p:nvPr/>
        </p:nvSpPr>
        <p:spPr>
          <a:xfrm>
            <a:off x="3211218" y="2443348"/>
            <a:ext cx="11437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left</a:t>
            </a:r>
            <a:endParaRPr lang="zh-CN" altLang="en-US" dirty="0"/>
          </a:p>
        </p:txBody>
      </p:sp>
      <p:sp>
        <p:nvSpPr>
          <p:cNvPr id="6" name="Rectangle 5"/>
          <p:cNvSpPr/>
          <p:nvPr/>
        </p:nvSpPr>
        <p:spPr>
          <a:xfrm>
            <a:off x="2361301" y="3192683"/>
            <a:ext cx="18539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collected</a:t>
            </a:r>
            <a:endParaRPr lang="zh-CN" altLang="en-US" dirty="0"/>
          </a:p>
        </p:txBody>
      </p:sp>
      <p:sp>
        <p:nvSpPr>
          <p:cNvPr id="7" name="Rectangle 6"/>
          <p:cNvSpPr/>
          <p:nvPr/>
        </p:nvSpPr>
        <p:spPr>
          <a:xfrm>
            <a:off x="9839487" y="3190345"/>
            <a:ext cx="96853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joined</a:t>
            </a:r>
            <a:endParaRPr lang="zh-CN" altLang="en-US" dirty="0"/>
          </a:p>
        </p:txBody>
      </p:sp>
      <p:sp>
        <p:nvSpPr>
          <p:cNvPr id="8" name="Rectangle 7"/>
          <p:cNvSpPr/>
          <p:nvPr/>
        </p:nvSpPr>
        <p:spPr>
          <a:xfrm>
            <a:off x="3623890" y="4667077"/>
            <a:ext cx="5913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got</a:t>
            </a:r>
            <a:endParaRPr lang="zh-CN" altLang="en-US" dirty="0"/>
          </a:p>
        </p:txBody>
      </p:sp>
      <p:sp>
        <p:nvSpPr>
          <p:cNvPr id="9" name="Rectangle 8"/>
          <p:cNvSpPr/>
          <p:nvPr/>
        </p:nvSpPr>
        <p:spPr>
          <a:xfrm>
            <a:off x="6743922" y="4482410"/>
            <a:ext cx="175932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left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10" name="Rectangle 9"/>
          <p:cNvSpPr/>
          <p:nvPr/>
        </p:nvSpPr>
        <p:spPr>
          <a:xfrm>
            <a:off x="6574704" y="5443073"/>
            <a:ext cx="134472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gone</a:t>
            </a:r>
            <a:endParaRPr lang="zh-CN" altLang="en-US" dirty="0"/>
          </a:p>
        </p:txBody>
      </p:sp>
    </p:spTree>
    <p:extLst>
      <p:ext uri="{BB962C8B-B14F-4D97-AF65-F5344CB8AC3E}">
        <p14:creationId xmlns:p14="http://schemas.microsoft.com/office/powerpoint/2010/main" val="452753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6824" y="976860"/>
            <a:ext cx="1073613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By ten o'clock yesterday evening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________(finish) writing her homework.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It ________(stop) raining when I woke up this morning.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By the end of last term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Zhang Peng ________(learn) 2,000 English words.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By the time I reached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mother ________(cook) supper already.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The little girl ________(lie) in bed for almost a month since she ________(fall) sick. Then she went to school again.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419630" y="1132700"/>
            <a:ext cx="172034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finished</a:t>
            </a:r>
            <a:endParaRPr lang="zh-CN" altLang="en-US" dirty="0"/>
          </a:p>
        </p:txBody>
      </p:sp>
      <p:sp>
        <p:nvSpPr>
          <p:cNvPr id="4" name="Rectangle 3"/>
          <p:cNvSpPr/>
          <p:nvPr/>
        </p:nvSpPr>
        <p:spPr>
          <a:xfrm>
            <a:off x="1442143" y="2443347"/>
            <a:ext cx="2358274"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stopped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6290795" y="3377516"/>
            <a:ext cx="28491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learnt/learned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7" name="Rectangle 6"/>
          <p:cNvSpPr/>
          <p:nvPr/>
        </p:nvSpPr>
        <p:spPr>
          <a:xfrm>
            <a:off x="6904745" y="4169449"/>
            <a:ext cx="16212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cooked</a:t>
            </a:r>
            <a:endParaRPr lang="zh-CN" altLang="en-US" dirty="0"/>
          </a:p>
        </p:txBody>
      </p:sp>
      <p:sp>
        <p:nvSpPr>
          <p:cNvPr id="8" name="Rectangle 7"/>
          <p:cNvSpPr/>
          <p:nvPr/>
        </p:nvSpPr>
        <p:spPr>
          <a:xfrm>
            <a:off x="4086137" y="4854846"/>
            <a:ext cx="124425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had lain</a:t>
            </a:r>
            <a:endParaRPr lang="zh-CN" altLang="en-US" dirty="0"/>
          </a:p>
        </p:txBody>
      </p:sp>
      <p:sp>
        <p:nvSpPr>
          <p:cNvPr id="9" name="Rectangle 8"/>
          <p:cNvSpPr/>
          <p:nvPr/>
        </p:nvSpPr>
        <p:spPr>
          <a:xfrm>
            <a:off x="1240749" y="5564850"/>
            <a:ext cx="5665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fell</a:t>
            </a:r>
            <a:endParaRPr lang="zh-CN" altLang="en-US" dirty="0"/>
          </a:p>
        </p:txBody>
      </p:sp>
    </p:spTree>
    <p:extLst>
      <p:ext uri="{BB962C8B-B14F-4D97-AF65-F5344CB8AC3E}">
        <p14:creationId xmlns:p14="http://schemas.microsoft.com/office/powerpoint/2010/main" val="2886842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8" grpId="0"/>
      <p:bldP spid="9"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0763" y="998375"/>
            <a:ext cx="1068234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By the end of last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________(be) to the West Hill Farm three times.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By the time I got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grandma ________(go)out for some exercise.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When Peter went into the classroom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final bell ________(ring)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永州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)Chairman Mao once ________(say) that women could hold up half the sky.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)George walked into the room and ________(turn) on the light.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041251" y="1208003"/>
            <a:ext cx="135646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been</a:t>
            </a:r>
            <a:endParaRPr lang="zh-CN" altLang="en-US" dirty="0"/>
          </a:p>
        </p:txBody>
      </p:sp>
      <p:sp>
        <p:nvSpPr>
          <p:cNvPr id="4" name="Rectangle 3"/>
          <p:cNvSpPr/>
          <p:nvPr/>
        </p:nvSpPr>
        <p:spPr>
          <a:xfrm>
            <a:off x="6144399" y="1923292"/>
            <a:ext cx="134472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gone</a:t>
            </a:r>
            <a:endParaRPr lang="zh-CN" altLang="en-US" dirty="0"/>
          </a:p>
        </p:txBody>
      </p:sp>
      <p:sp>
        <p:nvSpPr>
          <p:cNvPr id="5" name="Rectangle 4"/>
          <p:cNvSpPr/>
          <p:nvPr/>
        </p:nvSpPr>
        <p:spPr>
          <a:xfrm>
            <a:off x="8328871" y="2681800"/>
            <a:ext cx="13003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rung</a:t>
            </a:r>
            <a:endParaRPr lang="zh-CN" altLang="en-US" dirty="0"/>
          </a:p>
        </p:txBody>
      </p:sp>
      <p:sp>
        <p:nvSpPr>
          <p:cNvPr id="6" name="Rectangle 5"/>
          <p:cNvSpPr/>
          <p:nvPr/>
        </p:nvSpPr>
        <p:spPr>
          <a:xfrm>
            <a:off x="6144399" y="3365346"/>
            <a:ext cx="68480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said</a:t>
            </a:r>
            <a:endParaRPr lang="zh-CN" altLang="en-US" dirty="0"/>
          </a:p>
        </p:txBody>
      </p:sp>
      <p:sp>
        <p:nvSpPr>
          <p:cNvPr id="7" name="Rectangle 6"/>
          <p:cNvSpPr/>
          <p:nvPr/>
        </p:nvSpPr>
        <p:spPr>
          <a:xfrm>
            <a:off x="7637015" y="4930149"/>
            <a:ext cx="134203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turned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3120245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57577"/>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42488" y="1407125"/>
            <a:ext cx="992930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Most of my good friends ________ when I ________ at the party.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 arrived  B. had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arrived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arrived  D. had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 arrived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When he was in the shop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found he ________ his wallet.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lost  B. has lost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had lost  D. would lose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485968" y="1649067"/>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
        <p:nvSpPr>
          <p:cNvPr id="5" name="Rectangle 4"/>
          <p:cNvSpPr/>
          <p:nvPr/>
        </p:nvSpPr>
        <p:spPr>
          <a:xfrm>
            <a:off x="1522036" y="388665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36750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79812" y="1604291"/>
            <a:ext cx="8667078"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least by the time you got to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were only five minutes late for class.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至少你到学校的时候仅仅迟到了五分钟。</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get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在此句中意为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到达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05310837"/>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71831" y="969675"/>
            <a:ext cx="9273091"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By the end of last week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________ all the lessons.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finished  B. have finished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had finished  D. will finish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—Did you see Mrs. Lee in the meeting 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 When I got there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________ another meeting.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had left for  B. had left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was leaving for  D. was leaving to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92192" y="114345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077764" y="337033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72683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5411" y="874642"/>
            <a:ext cx="1028072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—You didn't watch the movie?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by the time I ________ to the cinema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movie ________ for several minutes.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has begun  B. got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 been 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got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 begun  D. got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has been 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Belly said she ________ the story already.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 has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read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read</a:t>
            </a:r>
            <a:r>
              <a:rPr lang="en-US" altLang="zh-CN" sz="1050" kern="100" dirty="0">
                <a:latin typeface="宋体" panose="02010600030101010101" pitchFamily="2" charset="-122"/>
                <a:ea typeface="宋体" panose="02010600030101010101" pitchFamily="2" charset="-122"/>
                <a:cs typeface="Courier New" panose="02070309020205020404" pitchFamily="49" charset="0"/>
              </a:rPr>
              <a:t>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will read  D. had read</a:t>
            </a:r>
            <a:endParaRPr lang="zh-CN" altLang="en-US" dirty="0"/>
          </a:p>
        </p:txBody>
      </p:sp>
      <p:sp>
        <p:nvSpPr>
          <p:cNvPr id="3" name="Rectangle 2"/>
          <p:cNvSpPr/>
          <p:nvPr/>
        </p:nvSpPr>
        <p:spPr>
          <a:xfrm>
            <a:off x="1509675" y="108966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487233" y="476878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253538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55115" y="1062880"/>
            <a:ext cx="862404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She told me that she ________ a cold for three days.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has caught  B. had had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has had  D. had caught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Bob asked me ________ during the summer holidays.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where I had been  B. where I had gone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where had I been  D. where had I gone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017130" y="128330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5245535" y="3553170"/>
            <a:ext cx="5004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A </a:t>
            </a:r>
            <a:endParaRPr lang="zh-CN" altLang="en-US" dirty="0"/>
          </a:p>
        </p:txBody>
      </p:sp>
    </p:spTree>
    <p:extLst>
      <p:ext uri="{BB962C8B-B14F-4D97-AF65-F5344CB8AC3E}">
        <p14:creationId xmlns:p14="http://schemas.microsoft.com/office/powerpoint/2010/main" val="1827760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3028" y="700608"/>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句型转换</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55463" y="1665309"/>
            <a:ext cx="988627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He had studied English</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for five years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before he came 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had he studied English before he came 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It had stopped raining when I woke up this morning.(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改为一般疑问句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it ________ raining when you woke up this morning?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340413" y="3327302"/>
            <a:ext cx="89518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How </a:t>
            </a:r>
            <a:endParaRPr lang="zh-CN" altLang="en-US" dirty="0"/>
          </a:p>
        </p:txBody>
      </p:sp>
      <p:sp>
        <p:nvSpPr>
          <p:cNvPr id="5" name="Rectangle 4"/>
          <p:cNvSpPr/>
          <p:nvPr/>
        </p:nvSpPr>
        <p:spPr>
          <a:xfrm>
            <a:off x="3658136" y="3327302"/>
            <a:ext cx="7232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long</a:t>
            </a:r>
            <a:endParaRPr lang="zh-CN" altLang="en-US" dirty="0"/>
          </a:p>
        </p:txBody>
      </p:sp>
      <p:sp>
        <p:nvSpPr>
          <p:cNvPr id="6" name="Rectangle 5"/>
          <p:cNvSpPr/>
          <p:nvPr/>
        </p:nvSpPr>
        <p:spPr>
          <a:xfrm>
            <a:off x="2340413" y="4790300"/>
            <a:ext cx="68640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7" name="Rectangle 6"/>
          <p:cNvSpPr/>
          <p:nvPr/>
        </p:nvSpPr>
        <p:spPr>
          <a:xfrm>
            <a:off x="3658136" y="4790300"/>
            <a:ext cx="120250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stopped</a:t>
            </a:r>
            <a:endParaRPr lang="zh-CN" altLang="en-US" dirty="0"/>
          </a:p>
        </p:txBody>
      </p:sp>
    </p:spTree>
    <p:extLst>
      <p:ext uri="{BB962C8B-B14F-4D97-AF65-F5344CB8AC3E}">
        <p14:creationId xmlns:p14="http://schemas.microsoft.com/office/powerpoint/2010/main" val="1748453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5009" y="600386"/>
            <a:ext cx="10316582"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My father left for Guangzhou for business. I got home yesterday evening.(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合并为一句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father ________ left for Guangzhou for business ________ I got home yesterday evening.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Mike had learned five Chinese songs by the end of last term.(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Mike ________ ________ five Chinese songs by the end of last term.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安顺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have seen the interesting film.”(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改为间接引语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said that ________ ________ seen the interesting film.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487404" y="2262253"/>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4" name="Rectangle 3"/>
          <p:cNvSpPr/>
          <p:nvPr/>
        </p:nvSpPr>
        <p:spPr>
          <a:xfrm>
            <a:off x="8602609" y="2262252"/>
            <a:ext cx="8819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when</a:t>
            </a:r>
            <a:endParaRPr lang="zh-CN" altLang="en-US" dirty="0"/>
          </a:p>
        </p:txBody>
      </p:sp>
      <p:sp>
        <p:nvSpPr>
          <p:cNvPr id="5" name="Rectangle 4"/>
          <p:cNvSpPr/>
          <p:nvPr/>
        </p:nvSpPr>
        <p:spPr>
          <a:xfrm>
            <a:off x="2579215" y="4521358"/>
            <a:ext cx="9877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hadn't</a:t>
            </a:r>
            <a:endParaRPr lang="zh-CN" altLang="en-US" dirty="0"/>
          </a:p>
        </p:txBody>
      </p:sp>
      <p:sp>
        <p:nvSpPr>
          <p:cNvPr id="6" name="Rectangle 5"/>
          <p:cNvSpPr/>
          <p:nvPr/>
        </p:nvSpPr>
        <p:spPr>
          <a:xfrm>
            <a:off x="3815378" y="4521357"/>
            <a:ext cx="11416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learned</a:t>
            </a:r>
            <a:endParaRPr lang="zh-CN" altLang="en-US" dirty="0"/>
          </a:p>
        </p:txBody>
      </p:sp>
      <p:sp>
        <p:nvSpPr>
          <p:cNvPr id="7" name="Rectangle 6"/>
          <p:cNvSpPr/>
          <p:nvPr/>
        </p:nvSpPr>
        <p:spPr>
          <a:xfrm>
            <a:off x="3655644" y="5930610"/>
            <a:ext cx="62068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she</a:t>
            </a:r>
            <a:endParaRPr lang="zh-CN" altLang="en-US" dirty="0"/>
          </a:p>
        </p:txBody>
      </p:sp>
      <p:sp>
        <p:nvSpPr>
          <p:cNvPr id="8" name="Rectangle 7"/>
          <p:cNvSpPr/>
          <p:nvPr/>
        </p:nvSpPr>
        <p:spPr>
          <a:xfrm>
            <a:off x="4957037" y="5930609"/>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Tree>
    <p:extLst>
      <p:ext uri="{BB962C8B-B14F-4D97-AF65-F5344CB8AC3E}">
        <p14:creationId xmlns:p14="http://schemas.microsoft.com/office/powerpoint/2010/main" val="1925491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217" y="668334"/>
            <a:ext cx="4331635"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根据汉语意思完成句子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89704" y="1945008"/>
            <a:ext cx="1024128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到家后，我才意识到我把手机落在出租车里了。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I got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that I ________ ________ my mobile phone in the taxi.</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我返回学校的时候，铃声已经响了。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the time I got back to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bell ________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233073" y="2929226"/>
            <a:ext cx="123008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realized</a:t>
            </a:r>
            <a:endParaRPr lang="zh-CN" altLang="en-US" dirty="0"/>
          </a:p>
        </p:txBody>
      </p:sp>
      <p:sp>
        <p:nvSpPr>
          <p:cNvPr id="5" name="Rectangle 4"/>
          <p:cNvSpPr/>
          <p:nvPr/>
        </p:nvSpPr>
        <p:spPr>
          <a:xfrm>
            <a:off x="6424242" y="2929226"/>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6" name="Rectangle 5"/>
          <p:cNvSpPr/>
          <p:nvPr/>
        </p:nvSpPr>
        <p:spPr>
          <a:xfrm>
            <a:off x="7857495" y="2929225"/>
            <a:ext cx="67249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left</a:t>
            </a:r>
            <a:endParaRPr lang="zh-CN" altLang="en-US" dirty="0"/>
          </a:p>
        </p:txBody>
      </p:sp>
      <p:sp>
        <p:nvSpPr>
          <p:cNvPr id="7" name="Rectangle 6"/>
          <p:cNvSpPr/>
          <p:nvPr/>
        </p:nvSpPr>
        <p:spPr>
          <a:xfrm>
            <a:off x="2033121" y="5102271"/>
            <a:ext cx="48782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By</a:t>
            </a:r>
            <a:endParaRPr lang="zh-CN" altLang="en-US" dirty="0"/>
          </a:p>
        </p:txBody>
      </p:sp>
      <p:sp>
        <p:nvSpPr>
          <p:cNvPr id="8" name="Rectangle 7"/>
          <p:cNvSpPr/>
          <p:nvPr/>
        </p:nvSpPr>
        <p:spPr>
          <a:xfrm>
            <a:off x="7883695" y="5102272"/>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9" name="Rectangle 8"/>
          <p:cNvSpPr/>
          <p:nvPr/>
        </p:nvSpPr>
        <p:spPr>
          <a:xfrm>
            <a:off x="9414938" y="5116176"/>
            <a:ext cx="7601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rung</a:t>
            </a:r>
            <a:endParaRPr lang="zh-CN" altLang="en-US" dirty="0"/>
          </a:p>
        </p:txBody>
      </p:sp>
    </p:spTree>
    <p:extLst>
      <p:ext uri="{BB962C8B-B14F-4D97-AF65-F5344CB8AC3E}">
        <p14:creationId xmlns:p14="http://schemas.microsoft.com/office/powerpoint/2010/main" val="99404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4207" y="1772843"/>
            <a:ext cx="8290560"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十分钟前她没有完成家庭作业。</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________ ________ her homework ten minutes ago.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我们已经看过这部电影了。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________ ________ the movie.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693452" y="2649528"/>
            <a:ext cx="91082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didn't</a:t>
            </a:r>
            <a:endParaRPr lang="zh-CN" altLang="en-US" dirty="0"/>
          </a:p>
        </p:txBody>
      </p:sp>
      <p:sp>
        <p:nvSpPr>
          <p:cNvPr id="4" name="Rectangle 3"/>
          <p:cNvSpPr/>
          <p:nvPr/>
        </p:nvSpPr>
        <p:spPr>
          <a:xfrm>
            <a:off x="5039886" y="2649527"/>
            <a:ext cx="86433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finish</a:t>
            </a:r>
            <a:endParaRPr lang="zh-CN" altLang="en-US" dirty="0"/>
          </a:p>
        </p:txBody>
      </p:sp>
      <p:sp>
        <p:nvSpPr>
          <p:cNvPr id="5" name="Rectangle 4"/>
          <p:cNvSpPr/>
          <p:nvPr/>
        </p:nvSpPr>
        <p:spPr>
          <a:xfrm>
            <a:off x="3693452" y="4166356"/>
            <a:ext cx="7792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a:t>
            </a:r>
            <a:endParaRPr lang="zh-CN" altLang="en-US" dirty="0"/>
          </a:p>
        </p:txBody>
      </p:sp>
      <p:sp>
        <p:nvSpPr>
          <p:cNvPr id="6" name="Rectangle 5"/>
          <p:cNvSpPr/>
          <p:nvPr/>
        </p:nvSpPr>
        <p:spPr>
          <a:xfrm>
            <a:off x="5039886" y="4166356"/>
            <a:ext cx="7745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seen</a:t>
            </a:r>
            <a:endParaRPr lang="zh-CN" altLang="en-US" dirty="0"/>
          </a:p>
        </p:txBody>
      </p:sp>
    </p:spTree>
    <p:extLst>
      <p:ext uri="{BB962C8B-B14F-4D97-AF65-F5344CB8AC3E}">
        <p14:creationId xmlns:p14="http://schemas.microsoft.com/office/powerpoint/2010/main" val="319662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9253" y="1181214"/>
            <a:ext cx="958506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当他到达学校的时候，老师已经开始上课了。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the time he got to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teacher________ ________ ________ teaching.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在我到公共汽车站之前，汽车已经离开了。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Before I ________ ________the bus stop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bus ________ already________.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435921" y="2165433"/>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4" name="Rectangle 3"/>
          <p:cNvSpPr/>
          <p:nvPr/>
        </p:nvSpPr>
        <p:spPr>
          <a:xfrm>
            <a:off x="9681119" y="2165432"/>
            <a:ext cx="117769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already </a:t>
            </a:r>
            <a:endParaRPr lang="zh-CN" altLang="en-US" dirty="0"/>
          </a:p>
        </p:txBody>
      </p:sp>
      <p:sp>
        <p:nvSpPr>
          <p:cNvPr id="5" name="Rectangle 4"/>
          <p:cNvSpPr/>
          <p:nvPr/>
        </p:nvSpPr>
        <p:spPr>
          <a:xfrm>
            <a:off x="885536" y="2612374"/>
            <a:ext cx="168571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started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3659570" y="4338478"/>
            <a:ext cx="5913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got</a:t>
            </a:r>
            <a:endParaRPr lang="zh-CN" altLang="en-US" dirty="0"/>
          </a:p>
        </p:txBody>
      </p:sp>
      <p:sp>
        <p:nvSpPr>
          <p:cNvPr id="7" name="Rectangle 6"/>
          <p:cNvSpPr/>
          <p:nvPr/>
        </p:nvSpPr>
        <p:spPr>
          <a:xfrm>
            <a:off x="5313528" y="4338477"/>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8" name="Rectangle 7"/>
          <p:cNvSpPr/>
          <p:nvPr/>
        </p:nvSpPr>
        <p:spPr>
          <a:xfrm>
            <a:off x="9834415" y="4338477"/>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9" name="Rectangle 8"/>
          <p:cNvSpPr/>
          <p:nvPr/>
        </p:nvSpPr>
        <p:spPr>
          <a:xfrm>
            <a:off x="2571254" y="5069999"/>
            <a:ext cx="91134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left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3449914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88151" y="605576"/>
            <a:ext cx="3671454"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Section B 1a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2e</a:t>
            </a:r>
            <a:endParaRPr lang="zh-CN" altLang="en-US" dirty="0"/>
          </a:p>
        </p:txBody>
      </p:sp>
      <p:sp>
        <p:nvSpPr>
          <p:cNvPr id="3" name="Rectangle 2"/>
          <p:cNvSpPr/>
          <p:nvPr/>
        </p:nvSpPr>
        <p:spPr>
          <a:xfrm>
            <a:off x="-93234" y="987492"/>
            <a:ext cx="6687671"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根据句意及首字母或汉语提示完成单词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22555" y="1595021"/>
            <a:ext cx="1078812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On April Fool's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 hear many different kinds of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The actors and actresses in different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looked very beautiful.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I was very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at the party because I wore the wrong clothes.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that he has been independent now under his mom's overprotection.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Chinese people had to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取消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their trips in February because of COVID­19.</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9012405" y="1818489"/>
            <a:ext cx="105208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hoaxes</a:t>
            </a:r>
            <a:endParaRPr lang="zh-CN" altLang="en-US" dirty="0"/>
          </a:p>
        </p:txBody>
      </p:sp>
      <p:sp>
        <p:nvSpPr>
          <p:cNvPr id="6" name="Rectangle 5"/>
          <p:cNvSpPr/>
          <p:nvPr/>
        </p:nvSpPr>
        <p:spPr>
          <a:xfrm>
            <a:off x="6385126" y="2606497"/>
            <a:ext cx="13744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costumes</a:t>
            </a:r>
            <a:endParaRPr lang="zh-CN" altLang="en-US" dirty="0"/>
          </a:p>
        </p:txBody>
      </p:sp>
      <p:sp>
        <p:nvSpPr>
          <p:cNvPr id="7" name="Rectangle 6"/>
          <p:cNvSpPr/>
          <p:nvPr/>
        </p:nvSpPr>
        <p:spPr>
          <a:xfrm>
            <a:off x="3095543" y="3356164"/>
            <a:ext cx="180543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embarrassed</a:t>
            </a:r>
            <a:endParaRPr lang="zh-CN" altLang="en-US" dirty="0"/>
          </a:p>
        </p:txBody>
      </p:sp>
      <p:sp>
        <p:nvSpPr>
          <p:cNvPr id="8" name="Rectangle 7"/>
          <p:cNvSpPr/>
          <p:nvPr/>
        </p:nvSpPr>
        <p:spPr>
          <a:xfrm>
            <a:off x="3250601" y="3811011"/>
            <a:ext cx="240206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unbelievable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9" name="Rectangle 8"/>
          <p:cNvSpPr/>
          <p:nvPr/>
        </p:nvSpPr>
        <p:spPr>
          <a:xfrm>
            <a:off x="7598371" y="5489546"/>
            <a:ext cx="97558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cancel</a:t>
            </a:r>
            <a:endParaRPr lang="zh-CN" altLang="en-US" dirty="0"/>
          </a:p>
        </p:txBody>
      </p:sp>
    </p:spTree>
    <p:extLst>
      <p:ext uri="{BB962C8B-B14F-4D97-AF65-F5344CB8AC3E}">
        <p14:creationId xmlns:p14="http://schemas.microsoft.com/office/powerpoint/2010/main" val="3955033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6264" y="643248"/>
            <a:ext cx="7494494"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根据句意，用所给动词的适当形式填空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99247" y="1711952"/>
            <a:ext cx="1057476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The little boy is often ________(fool) by the tall man.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Tony ________ (marry) Lily in 2014. They had a baby last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plane ________(disappear) behind a cloud.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new novel is very popular and it________(sell) out last week.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He said that he ________(get) two letters from his parents the month before.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518028" y="1918008"/>
            <a:ext cx="98289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fooled</a:t>
            </a:r>
            <a:endParaRPr lang="zh-CN" altLang="en-US" dirty="0"/>
          </a:p>
        </p:txBody>
      </p:sp>
      <p:sp>
        <p:nvSpPr>
          <p:cNvPr id="5" name="Rectangle 4"/>
          <p:cNvSpPr/>
          <p:nvPr/>
        </p:nvSpPr>
        <p:spPr>
          <a:xfrm>
            <a:off x="2432455" y="2660285"/>
            <a:ext cx="1178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married</a:t>
            </a:r>
            <a:endParaRPr lang="zh-CN" altLang="en-US" dirty="0"/>
          </a:p>
        </p:txBody>
      </p:sp>
      <p:sp>
        <p:nvSpPr>
          <p:cNvPr id="6" name="Rectangle 5"/>
          <p:cNvSpPr/>
          <p:nvPr/>
        </p:nvSpPr>
        <p:spPr>
          <a:xfrm>
            <a:off x="2331066" y="3121950"/>
            <a:ext cx="2344681"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disappeared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7553698" y="4155599"/>
            <a:ext cx="155978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 sold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8" name="Rectangle 7"/>
          <p:cNvSpPr/>
          <p:nvPr/>
        </p:nvSpPr>
        <p:spPr>
          <a:xfrm>
            <a:off x="3722951" y="4901280"/>
            <a:ext cx="11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got</a:t>
            </a:r>
            <a:endParaRPr lang="zh-CN" altLang="en-US" dirty="0"/>
          </a:p>
        </p:txBody>
      </p:sp>
    </p:spTree>
    <p:extLst>
      <p:ext uri="{BB962C8B-B14F-4D97-AF65-F5344CB8AC3E}">
        <p14:creationId xmlns:p14="http://schemas.microsoft.com/office/powerpoint/2010/main" val="904528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69402" y="485581"/>
            <a:ext cx="10155219" cy="6001643"/>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【辨异】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arrive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reach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(1)arrive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是不及物动词，后面要跟介词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。表示到达大城市或国家时要用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，而到达小城市、乡村、车站等小地方则用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。如果表示地点的词为副词时，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都要省略。如：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arrived in London last week.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我们上周到了伦敦。</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doctor arrived at the village at last.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医生最终到了那个村子。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30722664"/>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5557" y="654005"/>
            <a:ext cx="9861177"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选用方框中的单词或短语并用其适当形式填空，</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其中</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有两项多余</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3" name="Picture 2"/>
          <p:cNvPicPr>
            <a:picLocks noChangeAspect="1"/>
          </p:cNvPicPr>
          <p:nvPr/>
        </p:nvPicPr>
        <p:blipFill>
          <a:blip r:embed="rId2"/>
          <a:stretch>
            <a:fillRect/>
          </a:stretch>
        </p:blipFill>
        <p:spPr>
          <a:xfrm>
            <a:off x="2106874" y="1485002"/>
            <a:ext cx="7019871" cy="1066309"/>
          </a:xfrm>
          <a:prstGeom prst="rect">
            <a:avLst/>
          </a:prstGeom>
        </p:spPr>
      </p:pic>
      <p:sp>
        <p:nvSpPr>
          <p:cNvPr id="4" name="Rectangle 3"/>
          <p:cNvSpPr/>
          <p:nvPr/>
        </p:nvSpPr>
        <p:spPr>
          <a:xfrm>
            <a:off x="720762" y="2551311"/>
            <a:ext cx="1035961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The teacher was angry because the boy didn't ________________ until the class was over.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When I got to the cinema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film ______________ already 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flight leaves in twenty minutes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will never 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8165498" y="2778620"/>
            <a:ext cx="123982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show up</a:t>
            </a:r>
            <a:endParaRPr lang="zh-CN" altLang="en-US" dirty="0"/>
          </a:p>
        </p:txBody>
      </p:sp>
      <p:sp>
        <p:nvSpPr>
          <p:cNvPr id="6" name="Rectangle 5"/>
          <p:cNvSpPr/>
          <p:nvPr/>
        </p:nvSpPr>
        <p:spPr>
          <a:xfrm>
            <a:off x="8339103" y="4213304"/>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7" name="Rectangle 6"/>
          <p:cNvSpPr/>
          <p:nvPr/>
        </p:nvSpPr>
        <p:spPr>
          <a:xfrm>
            <a:off x="1622606" y="4854846"/>
            <a:ext cx="96853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begun</a:t>
            </a:r>
            <a:endParaRPr lang="zh-CN" altLang="en-US" dirty="0"/>
          </a:p>
        </p:txBody>
      </p:sp>
      <p:sp>
        <p:nvSpPr>
          <p:cNvPr id="8" name="Rectangle 7"/>
          <p:cNvSpPr/>
          <p:nvPr/>
        </p:nvSpPr>
        <p:spPr>
          <a:xfrm>
            <a:off x="8339103" y="5647988"/>
            <a:ext cx="11028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make it</a:t>
            </a:r>
            <a:endParaRPr lang="zh-CN" altLang="en-US" dirty="0"/>
          </a:p>
        </p:txBody>
      </p:sp>
    </p:spTree>
    <p:extLst>
      <p:ext uri="{BB962C8B-B14F-4D97-AF65-F5344CB8AC3E}">
        <p14:creationId xmlns:p14="http://schemas.microsoft.com/office/powerpoint/2010/main" val="228667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46673" y="1496757"/>
            <a:ext cx="10542494"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When people heard an earthquake would happen</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panic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 across the town.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________________ the boy got to the hospital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father had died.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You're ________________ yourself if you think none of these will affect you.</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101129" y="2412860"/>
            <a:ext cx="9766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set off</a:t>
            </a:r>
            <a:endParaRPr lang="zh-CN" altLang="en-US" dirty="0"/>
          </a:p>
        </p:txBody>
      </p:sp>
      <p:sp>
        <p:nvSpPr>
          <p:cNvPr id="4" name="Rectangle 3"/>
          <p:cNvSpPr/>
          <p:nvPr/>
        </p:nvSpPr>
        <p:spPr>
          <a:xfrm>
            <a:off x="2292959" y="3165895"/>
            <a:ext cx="161634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By the time</a:t>
            </a:r>
            <a:endParaRPr lang="zh-CN" altLang="en-US" dirty="0"/>
          </a:p>
        </p:txBody>
      </p:sp>
      <p:sp>
        <p:nvSpPr>
          <p:cNvPr id="5" name="Rectangle 4"/>
          <p:cNvSpPr/>
          <p:nvPr/>
        </p:nvSpPr>
        <p:spPr>
          <a:xfrm>
            <a:off x="3476352" y="3868289"/>
            <a:ext cx="104381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fooling</a:t>
            </a:r>
            <a:endParaRPr lang="zh-CN" altLang="en-US" dirty="0"/>
          </a:p>
        </p:txBody>
      </p:sp>
    </p:spTree>
    <p:extLst>
      <p:ext uri="{BB962C8B-B14F-4D97-AF65-F5344CB8AC3E}">
        <p14:creationId xmlns:p14="http://schemas.microsoft.com/office/powerpoint/2010/main" val="2425246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4242" y="754396"/>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87736" y="1496799"/>
            <a:ext cx="986476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Communist Party of China will have its 100th birthday ________ July 1,2021.</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  D.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十堰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________of the Sanxingdui Ruins site(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三星堆遗址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shocked the world.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discovery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development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disbelief  D. difference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550514" y="1692097"/>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
        <p:nvSpPr>
          <p:cNvPr id="5" name="Rectangle 4"/>
          <p:cNvSpPr/>
          <p:nvPr/>
        </p:nvSpPr>
        <p:spPr>
          <a:xfrm>
            <a:off x="1544904" y="3961961"/>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Tree>
    <p:extLst>
      <p:ext uri="{BB962C8B-B14F-4D97-AF65-F5344CB8AC3E}">
        <p14:creationId xmlns:p14="http://schemas.microsoft.com/office/powerpoint/2010/main" val="1982617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1520" y="933789"/>
            <a:ext cx="1082219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菏泽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is a really old bike.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it for seven years.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have had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have bought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bought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Jim is a very unfriendly man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few people ________ at his party last Sunday.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showed up  B. showed off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showed in  D. on show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76840" y="1143458"/>
            <a:ext cx="6703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4" name="Rectangle 3"/>
          <p:cNvSpPr/>
          <p:nvPr/>
        </p:nvSpPr>
        <p:spPr>
          <a:xfrm>
            <a:off x="849428" y="340256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385839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66222" y="693590"/>
            <a:ext cx="9735670"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滨州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)—China is a great country with a history of about five ________ years.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 And ________ of foreigners come to visit it every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thousand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thousand  B. thousands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thousands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thousand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thousands  D. thousands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thousand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When I got to the shop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fresh fruits had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 sold out  B. sold 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been sold out  D. sell 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75825" y="93906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401739" y="453211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135889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38344" y="1285177"/>
            <a:ext cx="959582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The girl ________ to play ________ before she was 11 years old.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had learned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piano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had learned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piano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has learned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piano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learns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piano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32405" y="153073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565762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6208" y="700608"/>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03642" y="1633035"/>
            <a:ext cx="1044567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今天早晨我起得很晚，没有按时到校。</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got up ________ ________ this morning that I didn't get to school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福</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建</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夜深了，你还没有上床睡觉，家人会这样对你说：</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late.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044099" y="2574224"/>
            <a:ext cx="46679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a:t>
            </a:r>
            <a:endParaRPr lang="zh-CN" altLang="en-US" dirty="0"/>
          </a:p>
        </p:txBody>
      </p:sp>
      <p:sp>
        <p:nvSpPr>
          <p:cNvPr id="5" name="Rectangle 4"/>
          <p:cNvSpPr/>
          <p:nvPr/>
        </p:nvSpPr>
        <p:spPr>
          <a:xfrm>
            <a:off x="4153694" y="2574224"/>
            <a:ext cx="72186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late</a:t>
            </a:r>
            <a:endParaRPr lang="zh-CN" altLang="en-US" dirty="0"/>
          </a:p>
        </p:txBody>
      </p:sp>
      <p:sp>
        <p:nvSpPr>
          <p:cNvPr id="6" name="Rectangle 5"/>
          <p:cNvSpPr/>
          <p:nvPr/>
        </p:nvSpPr>
        <p:spPr>
          <a:xfrm>
            <a:off x="10241640" y="2574224"/>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a:t>
            </a:r>
            <a:endParaRPr lang="zh-CN" altLang="en-US" dirty="0"/>
          </a:p>
        </p:txBody>
      </p:sp>
      <p:sp>
        <p:nvSpPr>
          <p:cNvPr id="7" name="Rectangle 6"/>
          <p:cNvSpPr/>
          <p:nvPr/>
        </p:nvSpPr>
        <p:spPr>
          <a:xfrm>
            <a:off x="1156288" y="3230441"/>
            <a:ext cx="7569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time</a:t>
            </a:r>
            <a:endParaRPr lang="zh-CN" altLang="en-US" dirty="0"/>
          </a:p>
        </p:txBody>
      </p:sp>
      <p:sp>
        <p:nvSpPr>
          <p:cNvPr id="8" name="Rectangle 7"/>
          <p:cNvSpPr/>
          <p:nvPr/>
        </p:nvSpPr>
        <p:spPr>
          <a:xfrm>
            <a:off x="4514626" y="4725754"/>
            <a:ext cx="182601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Don't stay up</a:t>
            </a:r>
            <a:endParaRPr lang="zh-CN" altLang="en-US" dirty="0"/>
          </a:p>
        </p:txBody>
      </p:sp>
    </p:spTree>
    <p:extLst>
      <p:ext uri="{BB962C8B-B14F-4D97-AF65-F5344CB8AC3E}">
        <p14:creationId xmlns:p14="http://schemas.microsoft.com/office/powerpoint/2010/main" val="3473365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26370" y="847768"/>
            <a:ext cx="10230523"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我起床时，妈妈已经去上班了。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________ I got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mother ________ ________ ________ for 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你能告诉我何时上交我的英文报告吗？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Could you tell me when to ________ ________ my English report?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使我失望的是，音乐会取消了。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my disappointment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concert ________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13810" y="1821189"/>
            <a:ext cx="5567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By</a:t>
            </a:r>
            <a:endParaRPr lang="zh-CN" altLang="en-US" dirty="0"/>
          </a:p>
        </p:txBody>
      </p:sp>
      <p:sp>
        <p:nvSpPr>
          <p:cNvPr id="4" name="Rectangle 3"/>
          <p:cNvSpPr/>
          <p:nvPr/>
        </p:nvSpPr>
        <p:spPr>
          <a:xfrm>
            <a:off x="3608481" y="1821189"/>
            <a:ext cx="6719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the</a:t>
            </a:r>
            <a:endParaRPr lang="zh-CN" altLang="en-US" dirty="0"/>
          </a:p>
        </p:txBody>
      </p:sp>
      <p:sp>
        <p:nvSpPr>
          <p:cNvPr id="5" name="Rectangle 4"/>
          <p:cNvSpPr/>
          <p:nvPr/>
        </p:nvSpPr>
        <p:spPr>
          <a:xfrm>
            <a:off x="4739907" y="1821188"/>
            <a:ext cx="7569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time</a:t>
            </a:r>
            <a:endParaRPr lang="zh-CN" altLang="en-US" dirty="0"/>
          </a:p>
        </p:txBody>
      </p:sp>
      <p:sp>
        <p:nvSpPr>
          <p:cNvPr id="6" name="Rectangle 5"/>
          <p:cNvSpPr/>
          <p:nvPr/>
        </p:nvSpPr>
        <p:spPr>
          <a:xfrm>
            <a:off x="9132978" y="1821187"/>
            <a:ext cx="7248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a:t>
            </a:r>
            <a:endParaRPr lang="zh-CN" altLang="en-US" dirty="0"/>
          </a:p>
        </p:txBody>
      </p:sp>
      <p:sp>
        <p:nvSpPr>
          <p:cNvPr id="7" name="Rectangle 6"/>
          <p:cNvSpPr/>
          <p:nvPr/>
        </p:nvSpPr>
        <p:spPr>
          <a:xfrm>
            <a:off x="10212704" y="1821187"/>
            <a:ext cx="11087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already</a:t>
            </a:r>
            <a:endParaRPr lang="zh-CN" altLang="en-US" dirty="0"/>
          </a:p>
        </p:txBody>
      </p:sp>
      <p:sp>
        <p:nvSpPr>
          <p:cNvPr id="8" name="Rectangle 7"/>
          <p:cNvSpPr/>
          <p:nvPr/>
        </p:nvSpPr>
        <p:spPr>
          <a:xfrm>
            <a:off x="1610247" y="2466648"/>
            <a:ext cx="6035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left</a:t>
            </a:r>
            <a:endParaRPr lang="zh-CN" altLang="en-US" dirty="0"/>
          </a:p>
        </p:txBody>
      </p:sp>
      <p:sp>
        <p:nvSpPr>
          <p:cNvPr id="9" name="Rectangle 8"/>
          <p:cNvSpPr/>
          <p:nvPr/>
        </p:nvSpPr>
        <p:spPr>
          <a:xfrm>
            <a:off x="5496845" y="3965967"/>
            <a:ext cx="81785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hand</a:t>
            </a:r>
            <a:endParaRPr lang="zh-CN" altLang="en-US" dirty="0"/>
          </a:p>
        </p:txBody>
      </p:sp>
      <p:sp>
        <p:nvSpPr>
          <p:cNvPr id="10" name="Rectangle 9"/>
          <p:cNvSpPr/>
          <p:nvPr/>
        </p:nvSpPr>
        <p:spPr>
          <a:xfrm>
            <a:off x="6898668" y="3965967"/>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a:t>
            </a:r>
            <a:endParaRPr lang="zh-CN" altLang="en-US" dirty="0"/>
          </a:p>
        </p:txBody>
      </p:sp>
      <p:sp>
        <p:nvSpPr>
          <p:cNvPr id="11" name="Rectangle 10"/>
          <p:cNvSpPr/>
          <p:nvPr/>
        </p:nvSpPr>
        <p:spPr>
          <a:xfrm>
            <a:off x="6647254" y="5500305"/>
            <a:ext cx="6685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a:t>
            </a:r>
            <a:endParaRPr lang="zh-CN" altLang="en-US" dirty="0"/>
          </a:p>
        </p:txBody>
      </p:sp>
      <p:sp>
        <p:nvSpPr>
          <p:cNvPr id="12" name="Rectangle 11"/>
          <p:cNvSpPr/>
          <p:nvPr/>
        </p:nvSpPr>
        <p:spPr>
          <a:xfrm>
            <a:off x="7631119" y="5500304"/>
            <a:ext cx="136191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cancelled</a:t>
            </a:r>
            <a:endParaRPr lang="zh-CN" altLang="en-US" dirty="0"/>
          </a:p>
        </p:txBody>
      </p:sp>
    </p:spTree>
    <p:extLst>
      <p:ext uri="{BB962C8B-B14F-4D97-AF65-F5344CB8AC3E}">
        <p14:creationId xmlns:p14="http://schemas.microsoft.com/office/powerpoint/2010/main" val="3173667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8131" y="786669"/>
            <a:ext cx="398538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山西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补全对话</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036320" y="1339443"/>
            <a:ext cx="9441628"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下面是手机群聊的界面，请根据聊天内容，从方框内所给的选项中选出能填入空白处的最佳选项。选项中有两项为多余项。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330824" y="2812763"/>
            <a:ext cx="8502127"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friends are talking about a speech competition.)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Dale Hello.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Amy I'm preparing for a speech competition.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Dale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16771971"/>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7280" y="933830"/>
            <a:ext cx="10564009" cy="5015091"/>
          </a:xfrm>
          <a:prstGeom prst="rect">
            <a:avLst/>
          </a:prstGeom>
        </p:spPr>
        <p:txBody>
          <a:bodyPr wrap="square">
            <a:spAutoFit/>
          </a:bodyPr>
          <a:lstStyle/>
          <a:p>
            <a:pPr indent="612140"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Joe About celebrating the 100th anniversary of the founding of the CPC(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中国共产党成立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100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周年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But I'm not well prepared.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you need any help?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about telling the story of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CPC­-led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Red Army?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__I will have a try.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believe you can do a good job.</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@Amy @ Joe Thanks a lot.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636128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3948" y="1550546"/>
            <a:ext cx="991855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was pleased to hear you arrived home safely.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听到你平安到家我很高兴。</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(2)reach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是及物动词，后面不跟介词，直接跟宾语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地点名词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reached Nanjing at noon.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他是中午到达南京的。</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69668722"/>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797511"/>
            <a:ext cx="6096000" cy="5262979"/>
          </a:xfrm>
          <a:prstGeom prst="rect">
            <a:avLst/>
          </a:prstGeom>
        </p:spPr>
        <p:txBody>
          <a:bodyPr>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Good luck!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I don't think so.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What's it about?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That sounds great.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 What are you doing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 When is the competition?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 I'm not sure what I will talk about.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771320132"/>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8592" y="2977658"/>
            <a:ext cx="9710571"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85879" y="3162323"/>
            <a:ext cx="3353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t>
            </a:r>
            <a:endParaRPr lang="zh-CN" altLang="en-US" dirty="0"/>
          </a:p>
        </p:txBody>
      </p:sp>
      <p:sp>
        <p:nvSpPr>
          <p:cNvPr id="4" name="Rectangle 3"/>
          <p:cNvSpPr/>
          <p:nvPr/>
        </p:nvSpPr>
        <p:spPr>
          <a:xfrm>
            <a:off x="4238514" y="316232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5906685" y="3198168"/>
            <a:ext cx="3786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a:t>
            </a:r>
            <a:endParaRPr lang="zh-CN" altLang="en-US" dirty="0"/>
          </a:p>
        </p:txBody>
      </p:sp>
      <p:sp>
        <p:nvSpPr>
          <p:cNvPr id="6" name="Rectangle 5"/>
          <p:cNvSpPr/>
          <p:nvPr/>
        </p:nvSpPr>
        <p:spPr>
          <a:xfrm>
            <a:off x="7673350" y="316232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9518512" y="321207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807851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8131" y="657577"/>
            <a:ext cx="398538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绍兴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04507" y="2282024"/>
            <a:ext cx="8204499"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Dmitry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Doronin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doctoral student from Russia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keen(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热衷的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share his experience in rural villages in Zhejiang with his 1.4 million followers online.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75571123"/>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3944" y="851383"/>
            <a:ext cx="1077916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Since Dmitry started to live in the countryside last August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32­year­old has created hundreds of video clips that record the relaxing lifestyle 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Hengzhang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village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Lishui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city. “The rice is grown in the fields together with fish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helps to increase local agricultural(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农业的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products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Dmitry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while introducing products from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Hengzhang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village on the popular Chinese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short-­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video platform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Douyin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Besides filming videos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Dmitry also enjoys working with farmers in the fields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doing activities such as planting vegetables and feeding chickens.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212018598"/>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819" y="496423"/>
            <a:ext cx="11930230"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Living in a village provides him with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unique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experiences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says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quite different from busy life in big cities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such as Shanghai</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where he studies. And he has been a pleasant surprise to the villagers as well. Villager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Bao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Mingyue,76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our surprise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young Russian not only knows how to cook Chinese food but is interested in working in the fields.”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of the outbreak of COVID­19</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sales of local agricultural products had dropped rapidly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Dmitry volunteered to help sell the products in his videos. In a few months,10,000 kilograms of oranges,4,000 kilograms of dried sweet potatoes and 300 kilograms of honey had been sold.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09029000"/>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8184" y="837054"/>
            <a:ext cx="11413863"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“Thanks to his videos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seems that more tourists have come to visit our village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says 72­year­old Pan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Xianyu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who is very pleased to see the great changes in her hometown. Dmitry loves his country life. “In the countryside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can immerse(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沉浸</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yourself in the traditional way of life and understand this country better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says.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According to Dmitry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Russians' opinions about China are still out of date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although China has progressed greatly. “I would like to become a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people-­to-­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envoy(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使者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friendship between the two countries by using the Internet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says.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23335304"/>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5282" y="1414269"/>
            <a:ext cx="964960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学习能力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It can be learnt from the passage that Dmitry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has lived in the countryside for years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is good at catching fishes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gets much attention on the Internet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sells farmers' products in Russia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04916" y="159527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920591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0006" y="824084"/>
            <a:ext cx="1043491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语言能力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underlined word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unique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probably means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common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special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similar  D. hard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文化意识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purpose of Paragraph 4 and Paragraph 5 is to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show Dmitry's influence on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Hengzhang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village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advise people to buy the products of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Hengzhang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village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make more tourists interested 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Hengzhang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village</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explain why the sale of sweet potatoes dropped</a:t>
            </a:r>
            <a:endParaRPr lang="zh-CN" altLang="en-US" dirty="0"/>
          </a:p>
        </p:txBody>
      </p:sp>
      <p:sp>
        <p:nvSpPr>
          <p:cNvPr id="3" name="Rectangle 2"/>
          <p:cNvSpPr/>
          <p:nvPr/>
        </p:nvSpPr>
        <p:spPr>
          <a:xfrm>
            <a:off x="9362758" y="105739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9538447" y="255270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4067562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37996" y="1285177"/>
            <a:ext cx="821525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思维品质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Dmitry hopes to help Russians to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improve their lives more quickly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have a better understanding of China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study Chinese traditional way of life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make rapid progress in farming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093817" y="155224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79739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9545" y="708834"/>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27934" y="1397675"/>
            <a:ext cx="1073613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达州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)—Alice has gone 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has she? What time ________ she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gone  B. will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go</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  D. 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滨州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Jianwei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has become a famous scientist. When he was a child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liked to ________how things worked.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set out  B. find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out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leave out  D. bring 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222667" y="238058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2671501" y="447832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641673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08499" y="1238575"/>
            <a:ext cx="896112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get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arrive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一样，是不及物动词，后要加介词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。如果表示地点的词是副词时，省略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Ann got to the farm at six o'clock.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安六点钟到达农场。</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got here early in the morning.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我一大早就到这儿了。</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03591776"/>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87737" y="1661695"/>
            <a:ext cx="10047642"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广元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our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 student has to choose a club to join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about one________ students have joined the Sports Club.</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hundred of  B. hundreds 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hundred  D. hundreds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69463" y="192876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711666226"/>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233" y="654006"/>
            <a:ext cx="8365864"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Ⅸ</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用方框中所给词语的适当形式填空，每词仅用一次</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3" name="Picture 2"/>
          <p:cNvPicPr>
            <a:picLocks noChangeAspect="1"/>
          </p:cNvPicPr>
          <p:nvPr/>
        </p:nvPicPr>
        <p:blipFill>
          <a:blip r:embed="rId2"/>
          <a:stretch>
            <a:fillRect/>
          </a:stretch>
        </p:blipFill>
        <p:spPr>
          <a:xfrm>
            <a:off x="2871528" y="1485003"/>
            <a:ext cx="4744887" cy="752020"/>
          </a:xfrm>
          <a:prstGeom prst="rect">
            <a:avLst/>
          </a:prstGeom>
        </p:spPr>
      </p:pic>
      <p:sp>
        <p:nvSpPr>
          <p:cNvPr id="4" name="Rectangle 3"/>
          <p:cNvSpPr/>
          <p:nvPr/>
        </p:nvSpPr>
        <p:spPr>
          <a:xfrm>
            <a:off x="720762" y="2742632"/>
            <a:ext cx="11037346"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绍兴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came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his coat and sat down beside 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恩施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cold outside. You'd better ________ your coat when you go 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丽水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right here watching ________ you come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back.</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绍兴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moon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was ________ the tall tree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the east.</a:t>
            </a:r>
            <a:endParaRPr lang="zh-CN" altLang="en-US" dirty="0"/>
          </a:p>
        </p:txBody>
      </p:sp>
      <p:sp>
        <p:nvSpPr>
          <p:cNvPr id="5" name="Rectangle 4"/>
          <p:cNvSpPr/>
          <p:nvPr/>
        </p:nvSpPr>
        <p:spPr>
          <a:xfrm>
            <a:off x="4889814" y="2950742"/>
            <a:ext cx="116448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took off</a:t>
            </a:r>
            <a:endParaRPr lang="zh-CN" altLang="en-US" dirty="0"/>
          </a:p>
        </p:txBody>
      </p:sp>
      <p:sp>
        <p:nvSpPr>
          <p:cNvPr id="6" name="Rectangle 5"/>
          <p:cNvSpPr/>
          <p:nvPr/>
        </p:nvSpPr>
        <p:spPr>
          <a:xfrm>
            <a:off x="6906532" y="3693020"/>
            <a:ext cx="10038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put on</a:t>
            </a:r>
            <a:endParaRPr lang="zh-CN" altLang="en-US" dirty="0"/>
          </a:p>
        </p:txBody>
      </p:sp>
      <p:sp>
        <p:nvSpPr>
          <p:cNvPr id="8" name="Rectangle 7"/>
          <p:cNvSpPr/>
          <p:nvPr/>
        </p:nvSpPr>
        <p:spPr>
          <a:xfrm>
            <a:off x="6407677" y="4429461"/>
            <a:ext cx="4988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till</a:t>
            </a:r>
            <a:endParaRPr lang="zh-CN" altLang="en-US" dirty="0"/>
          </a:p>
        </p:txBody>
      </p:sp>
      <p:sp>
        <p:nvSpPr>
          <p:cNvPr id="9" name="Rectangle 8"/>
          <p:cNvSpPr/>
          <p:nvPr/>
        </p:nvSpPr>
        <p:spPr>
          <a:xfrm>
            <a:off x="5109361" y="5123787"/>
            <a:ext cx="94493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above</a:t>
            </a:r>
            <a:endParaRPr lang="zh-CN" altLang="en-US" dirty="0"/>
          </a:p>
        </p:txBody>
      </p:sp>
    </p:spTree>
    <p:extLst>
      <p:ext uri="{BB962C8B-B14F-4D97-AF65-F5344CB8AC3E}">
        <p14:creationId xmlns:p14="http://schemas.microsoft.com/office/powerpoint/2010/main" val="1937436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9796" y="732881"/>
            <a:ext cx="398538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温州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51070" y="1769313"/>
            <a:ext cx="941294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“Where could Michael be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wondered aloud.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Michael was my classmate. He liked playing pranks on others.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once put a sign that said “Sing to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back. It was terrible. Everywhere I went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I didn't even know started singing to me. When I realized what was happening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got really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02192260"/>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49855" y="919500"/>
            <a:ext cx="1033809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Another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embarrassed Nicole during sharing time. Nicole was shy. She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shared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always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“Pass.” But what did Michael do when it was his turn to share? He asked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“Did everybody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how Nicole's new blue dress matches her eyes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Nicole's face turned bright red. Poor Nicole!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was Valentine's Day that day. I was sure Michael was up to something somewhere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he always was. No way was I going to let him pull a prank—ruining someone's Valentine's 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5293521"/>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9553" y="1091581"/>
            <a:ext cx="9961581"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him everywhere. Lunch break was almost over. I must find him and stop him. When I got to the classroom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was Michael Peterson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Michael Rogers's desk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digging in his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of valentines!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“Hurry and help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Michael as soon as 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me.</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first I thought he was stealing valentines from Michael Rogers's box.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more I watched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more puzzled I became. He was putting valentines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en-US" dirty="0"/>
          </a:p>
        </p:txBody>
      </p:sp>
    </p:spTree>
    <p:extLst>
      <p:ext uri="{BB962C8B-B14F-4D97-AF65-F5344CB8AC3E}">
        <p14:creationId xmlns:p14="http://schemas.microsoft.com/office/powerpoint/2010/main" val="4181499196"/>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9096" y="790409"/>
            <a:ext cx="1052098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Seeing my expressions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told me that he found Michael Rogers's box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when he was passing out his valentines. Michael Rogers was new and Mrs.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Karcher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must have forgotten to put his name on the list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made him a card.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suddenly realized I had also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prepare a valentine for Michael Rogers.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everyone made one for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Michael continued. “So I'm giving him my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since we've got the same name—Michael.”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58705897"/>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88950" y="1880418"/>
            <a:ext cx="8971877"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stood there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 quite believing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 was hearing. “Is Michael Peterson the one who always pulled pranks on 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asked myself. Maybe he was kind of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a hidden sort of way.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39150615"/>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68300" y="1281647"/>
            <a:ext cx="753752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my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his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her  D. its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tired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bored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angry  D. nervous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often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never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always  D. sometimes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mind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record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notice  D. decide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or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but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unless  D. because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999378" y="154149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3006592" y="225320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3010600" y="296492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3013806" y="369912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3013806" y="449982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211467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2841" y="1453770"/>
            <a:ext cx="851647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stayed with  B. talked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about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shouted at  D. looked for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box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pocket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wallet  D. school bag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saw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met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found  D. caught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up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away  D. back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old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pretty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empty  D. special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91339" y="167058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402559" y="2349059"/>
            <a:ext cx="362600"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391339" y="311576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2391339" y="388246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391339" y="459758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191850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176630" y="1389223"/>
            <a:ext cx="816146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A. nobody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anybody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somebody  D. everybody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A. refused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forgotten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expected  D. remembered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A. list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desk</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signs  D. cards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A. how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why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what  D. where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 polite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sweet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honest  D. patient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493768" y="160603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493768" y="238058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482547" y="305121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2482547" y="382576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8" name="Rectangle 7"/>
          <p:cNvSpPr/>
          <p:nvPr/>
        </p:nvSpPr>
        <p:spPr>
          <a:xfrm>
            <a:off x="2504989" y="456190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5742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44705" y="1486000"/>
            <a:ext cx="976794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One April Fool's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reporter in England announced that there would be no more spaghetti because the spaghetti farmers in Italy had stopped growing spaghetti.</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有一次愚人节，一位英国记者宣称以后不会再有意大利面条了，因为意大利的农民已经停止种植制作意大利面条的植物了。</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23964051"/>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37858" y="874516"/>
            <a:ext cx="5335371"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Section 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写作专题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3" name="Rectangle 2"/>
          <p:cNvSpPr/>
          <p:nvPr/>
        </p:nvSpPr>
        <p:spPr>
          <a:xfrm>
            <a:off x="2033195" y="2188819"/>
            <a:ext cx="8229599"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本单元的话题是：难以预料的事情。该话题的写作通常以一件难忘的事件为载体，重点描述事件发生的原因、进展过程及最后的结果，凸显生活中事情的难以预测性。写作时要交代清楚事件发生的时间、地点、人物等。</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36073292"/>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81374" y="840583"/>
            <a:ext cx="9391426" cy="5262979"/>
          </a:xfrm>
          <a:prstGeom prst="rect">
            <a:avLst/>
          </a:prstGeom>
        </p:spPr>
        <p:txBody>
          <a:bodyPr wrap="square">
            <a:spAutoFit/>
          </a:bodyPr>
          <a:lstStyle/>
          <a:p>
            <a:pPr indent="609600" algn="just">
              <a:lnSpc>
                <a:spcPct val="200000"/>
              </a:lnSpc>
              <a:spcAft>
                <a:spcPts val="0"/>
              </a:spcAft>
            </a:pP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人</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生中有很多第一次：第一次学游泳；第一次跟家人外出旅行；第一次做家务；第一次赢得比赛；第一次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。请根据提示，就你的第一次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写一篇短文。</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内容包括：</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第一次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的整个过程；</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你的感受。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开头已给出，不计入总词数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文中不得出现真实的校名和人名。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87062920"/>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6770" y="829699"/>
            <a:ext cx="1723549"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短语：</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78596" y="1660696"/>
            <a:ext cx="923723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发</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生</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take place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出席，露面，出</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现</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show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开各种玩</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笑</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play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 kinds of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tricks/jokes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互相开玩</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笑</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play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joke on each other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停止干某</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事</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stop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doing </a:t>
            </a:r>
            <a:r>
              <a:rPr lang="en-US" altLang="zh-CN" sz="2400" kern="100" dirty="0" err="1" smtClean="0">
                <a:latin typeface="Calibri" panose="020F0502020204030204" pitchFamily="34" charset="0"/>
                <a:ea typeface="宋体" panose="02010600030101010101" pitchFamily="2" charset="-122"/>
                <a:cs typeface="Times New Roman" panose="02020603050405020304" pitchFamily="18" charset="0"/>
              </a:rPr>
              <a:t>sth</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尽可</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能</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as...as possible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结束</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时</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by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end 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找出，查明，弄清</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楚</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find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36616513"/>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2983" y="657577"/>
            <a:ext cx="1723549"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句型：</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34757" y="1633036"/>
            <a:ext cx="961733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As we all know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everyone has his unforgettable memories.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众所周知，每个人都有难以忘记的记忆。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As we arrived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当我们到达时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When it was time for us to leave...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当我们该离开的时候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I found that we are supposed to care for...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我发现我们应该关心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77737480"/>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398956" y="1153736"/>
            <a:ext cx="7153835" cy="4284004"/>
          </a:xfrm>
          <a:prstGeom prst="rect">
            <a:avLst/>
          </a:prstGeom>
        </p:spPr>
      </p:pic>
    </p:spTree>
    <p:extLst>
      <p:ext uri="{BB962C8B-B14F-4D97-AF65-F5344CB8AC3E}">
        <p14:creationId xmlns:p14="http://schemas.microsoft.com/office/powerpoint/2010/main" val="2172335324"/>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10005" y="758261"/>
            <a:ext cx="10338097" cy="632480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we all know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everyone has his unforgettable memories. I still remember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the first time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volunteered at the old people's home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59049" y="2210461"/>
            <a:ext cx="957071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got up early that day because I was too excited to sleep. In the morning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volunteers bought some flowers and fresh fruit. As we arrived at the Happiness Nursing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sent them our best wishes too. How happy they were!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Then we cleaned the windows and swept the floor for them. After that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of us performed activities for them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read newspaper for them</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22771923"/>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10005" y="758261"/>
            <a:ext cx="10338097" cy="4847481"/>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59048" y="774244"/>
            <a:ext cx="9570719" cy="2937599"/>
          </a:xfrm>
          <a:prstGeom prst="rect">
            <a:avLst/>
          </a:prstGeom>
        </p:spPr>
        <p:txBody>
          <a:bodyPr wrap="square">
            <a:spAutoFit/>
          </a:bodyPr>
          <a:lstStyle/>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and some chatted with them. When it was time for us volunteers to leave</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they were grateful for our kindness.</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From this meaningful activity</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I found that we are supposed to care for the old and respect them in the daily life.</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28225882"/>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00226" y="603789"/>
            <a:ext cx="2300630"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盐城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16480" y="2109901"/>
            <a:ext cx="7677374" cy="2308324"/>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初中三年，我们都有一些难以忘怀的经历。学校英语俱乐部将组织题为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 Unforgettable Experience”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的征文比赛。请根据提示，写一篇短文参赛。</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08303581"/>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3496" y="1507516"/>
            <a:ext cx="921930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What was the experience?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What have you learned from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注意事项：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1. 100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词左右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文章开头已给出，不计入总词数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文中不能出现真实姓名、校名等信息；</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文章必须包含所有要点，可适当发挥，使短文连贯、通顺。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082420"/>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57319" y="356363"/>
            <a:ext cx="4472506"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An Unforgettable Experience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74552" y="1187360"/>
            <a:ext cx="1040264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Looking back on the past three years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everyone had some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unforgettable experiences.</a:t>
            </a: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466626" y="2619251"/>
            <a:ext cx="9710568" cy="3785652"/>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will never forget the experience of being a volunteer for the Asian Games held in our city.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Being one of the three volunteers selected from our school</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felt excited and proud. To make sure that I could provide the best service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practiced in my spare time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especially my spoken English. When the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659699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92132" y="1181214"/>
            <a:ext cx="939142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announce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宣布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，常指首次公开或正式宣布人们关心的某件事情。如：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new government announced its policy at once.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新政府立即宣布了它的政策。</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headmaster announced the result of the exam.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校长宣布了考试成绩。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49467401"/>
      </p:ext>
    </p:extLst>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74552" y="1187360"/>
            <a:ext cx="10402642" cy="3785652"/>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466626" y="1187360"/>
            <a:ext cx="9710568" cy="4414927"/>
          </a:xfrm>
          <a:prstGeom prst="rect">
            <a:avLst/>
          </a:prstGeom>
        </p:spPr>
        <p:txBody>
          <a:bodyPr wrap="square">
            <a:spAutoFit/>
          </a:bodyPr>
          <a:lstStyle/>
          <a:p>
            <a:pPr lvl="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finally came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felt a little bit nervous because I was afraid of making any mistakes. Fortunately</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performed well and was spoken highly of by the volunteer organization.</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learned that we should be confident and hard­working. It was the first time that I had been a volunteer for such an important event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which made me proud ever since.</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99175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24794" y="616333"/>
            <a:ext cx="4219681"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Self Check(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考点集训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4" name="Rectangle 3"/>
          <p:cNvSpPr/>
          <p:nvPr/>
        </p:nvSpPr>
        <p:spPr>
          <a:xfrm>
            <a:off x="3044210" y="1077998"/>
            <a:ext cx="5522666"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考点一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full of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 filled with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0" y="1615007"/>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1013011" y="2167346"/>
            <a:ext cx="1006736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乐山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nation will be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of hope and a country will have an excellent future.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武威、白银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生活充满了意料以外的事情。</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Life is ________ ________ the unexpected.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basket is filled with eggs.(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改为同义句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basket is ________ ________ eggs.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5805543" y="2446004"/>
            <a:ext cx="58221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full</a:t>
            </a:r>
            <a:endParaRPr lang="zh-CN" altLang="en-US" dirty="0"/>
          </a:p>
        </p:txBody>
      </p:sp>
      <p:sp>
        <p:nvSpPr>
          <p:cNvPr id="9" name="Rectangle 8"/>
          <p:cNvSpPr/>
          <p:nvPr/>
        </p:nvSpPr>
        <p:spPr>
          <a:xfrm>
            <a:off x="4127753" y="4630998"/>
            <a:ext cx="739305"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with</a:t>
            </a:r>
            <a:endParaRPr lang="zh-CN" altLang="en-US" dirty="0"/>
          </a:p>
        </p:txBody>
      </p:sp>
      <p:sp>
        <p:nvSpPr>
          <p:cNvPr id="10" name="Rectangle 9"/>
          <p:cNvSpPr/>
          <p:nvPr/>
        </p:nvSpPr>
        <p:spPr>
          <a:xfrm>
            <a:off x="3575870" y="6048945"/>
            <a:ext cx="65114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full</a:t>
            </a:r>
            <a:endParaRPr lang="zh-CN" altLang="en-US" dirty="0"/>
          </a:p>
        </p:txBody>
      </p:sp>
      <p:sp>
        <p:nvSpPr>
          <p:cNvPr id="11" name="Rectangle 10"/>
          <p:cNvSpPr/>
          <p:nvPr/>
        </p:nvSpPr>
        <p:spPr>
          <a:xfrm>
            <a:off x="4387769" y="5860664"/>
            <a:ext cx="1056700"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12" name="Rectangle 11"/>
          <p:cNvSpPr/>
          <p:nvPr/>
        </p:nvSpPr>
        <p:spPr>
          <a:xfrm>
            <a:off x="2640894" y="4630997"/>
            <a:ext cx="80663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filled</a:t>
            </a:r>
            <a:endParaRPr lang="zh-CN" altLang="en-US" dirty="0"/>
          </a:p>
        </p:txBody>
      </p:sp>
    </p:spTree>
    <p:extLst>
      <p:ext uri="{BB962C8B-B14F-4D97-AF65-F5344CB8AC3E}">
        <p14:creationId xmlns:p14="http://schemas.microsoft.com/office/powerpoint/2010/main" val="3358276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1" grpId="0"/>
      <p:bldP spid="12" grpId="0"/>
    </p:bld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6208" y="614546"/>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12083" y="2253323"/>
            <a:ext cx="6913581"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The street is ________ of people.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full  B. fill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filled  D. filled with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206273" y="244513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114257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93890" y="765154"/>
            <a:ext cx="5444824"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考点二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 off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 ahead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 over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1512" y="1303036"/>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84094" y="2360984"/>
            <a:ext cx="1116643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株洲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boss was late for the meeting because his alarm clock didn't________.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go off  B. go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out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go 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云南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 you mind my using your pen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 course not.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It doesn't matter  B. I'd love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Go ahead  D. That's all right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740272" y="258498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740272" y="402297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4104371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73044" y="2185204"/>
            <a:ext cx="8347934"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You'd better ________ the test paper before handing it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go ahead  B. go 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go off  D. go over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88158" y="246664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127344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650" y="722123"/>
            <a:ext cx="1869423"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翻译</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67838" y="2339383"/>
            <a:ext cx="8387379"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我的闹钟每天早上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响铃。</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alarm clock________ ________at 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every morning.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541998" y="3284229"/>
            <a:ext cx="7628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goes</a:t>
            </a:r>
            <a:endParaRPr lang="zh-CN" altLang="en-US" dirty="0"/>
          </a:p>
        </p:txBody>
      </p:sp>
      <p:sp>
        <p:nvSpPr>
          <p:cNvPr id="5" name="Rectangle 4"/>
          <p:cNvSpPr/>
          <p:nvPr/>
        </p:nvSpPr>
        <p:spPr>
          <a:xfrm>
            <a:off x="5797372" y="3284229"/>
            <a:ext cx="53271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off</a:t>
            </a:r>
            <a:endParaRPr lang="zh-CN" altLang="en-US" dirty="0"/>
          </a:p>
        </p:txBody>
      </p:sp>
    </p:spTree>
    <p:extLst>
      <p:ext uri="{BB962C8B-B14F-4D97-AF65-F5344CB8AC3E}">
        <p14:creationId xmlns:p14="http://schemas.microsoft.com/office/powerpoint/2010/main" val="555843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55300" y="831486"/>
            <a:ext cx="3199274" cy="461665"/>
          </a:xfrm>
          <a:prstGeom prst="rect">
            <a:avLst/>
          </a:prstGeom>
        </p:spPr>
        <p:txBody>
          <a:bodyPr wrap="none">
            <a:spAutoFit/>
          </a:bodyPr>
          <a:lstStyle/>
          <a:p>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考点三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leave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forget</a:t>
            </a:r>
            <a:endParaRPr lang="zh-CN" altLang="en-US" dirty="0"/>
          </a:p>
        </p:txBody>
      </p:sp>
      <p:sp>
        <p:nvSpPr>
          <p:cNvPr id="3" name="Rectangle 2"/>
          <p:cNvSpPr/>
          <p:nvPr/>
        </p:nvSpPr>
        <p:spPr>
          <a:xfrm>
            <a:off x="28688" y="1062318"/>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527586" y="2325097"/>
            <a:ext cx="9552790"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—I'm sorry I ________ your storybook at home this morning.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doesn't matter. Don't forget ________ it here this afternoon.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bring  B. forgot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bringing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have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bring  D. have forgot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bring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4548479" y="260649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680650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706" y="689850"/>
            <a:ext cx="3100529"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完成下列句子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42390" y="1980810"/>
            <a:ext cx="7214795"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我把书忘在了桌子上。</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my book on the desk.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我昨天忘了带伞。</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my umbrella yesterday.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631931" y="2918469"/>
            <a:ext cx="6035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left</a:t>
            </a:r>
            <a:endParaRPr lang="zh-CN" altLang="en-US" dirty="0"/>
          </a:p>
        </p:txBody>
      </p:sp>
      <p:sp>
        <p:nvSpPr>
          <p:cNvPr id="5" name="Rectangle 4"/>
          <p:cNvSpPr/>
          <p:nvPr/>
        </p:nvSpPr>
        <p:spPr>
          <a:xfrm>
            <a:off x="3631931" y="4317793"/>
            <a:ext cx="94448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forgot</a:t>
            </a:r>
            <a:endParaRPr lang="zh-CN" altLang="en-US" dirty="0"/>
          </a:p>
        </p:txBody>
      </p:sp>
    </p:spTree>
    <p:extLst>
      <p:ext uri="{BB962C8B-B14F-4D97-AF65-F5344CB8AC3E}">
        <p14:creationId xmlns:p14="http://schemas.microsoft.com/office/powerpoint/2010/main" val="1747708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64833" y="582273"/>
            <a:ext cx="4042325"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考点四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cancel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put off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1668" y="1109398"/>
            <a:ext cx="2031325"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68486" y="1803434"/>
            <a:ext cx="1122825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无锡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Too many people were absent. The chairperson warned that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he ________ the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meeting if necessary.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would cancel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cancelled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would start  D. started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安顺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)Jimmy wants to ________ his trip because he is too busy with his studies.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put off  B. wait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for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prepare for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0615792" y="207937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5376600" y="416635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791487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03456" y="506971"/>
            <a:ext cx="5518114"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考点五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show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turn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stay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24542" y="1087883"/>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85307" y="1865092"/>
            <a:ext cx="1034885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十堰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can't hear clearly. Please ________ the radio a little.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—Just one minute. I'll do it right away.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turn on  B. turn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off</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turn up  D. turn down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曲靖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When the best singer in our class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everyone shouted with excitement.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looked up  B. put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showed up  D. made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7070790" y="2115177"/>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6" name="Rectangle 5"/>
          <p:cNvSpPr/>
          <p:nvPr/>
        </p:nvSpPr>
        <p:spPr>
          <a:xfrm>
            <a:off x="7487892" y="425229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391231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24809" y="1905506"/>
            <a:ext cx="8581016"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there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 be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be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的过去将来时，也可表示为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was going to be”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were going to be”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过去将有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621372546"/>
      </p:ext>
    </p:extLst>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3297" y="1672452"/>
            <a:ext cx="7580555"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丹东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seem tired. What's wrong?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to study for my English test last night.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picked up  B. woke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cheered up  D. stayed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843622" y="262801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625694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4286" y="797427"/>
            <a:ext cx="1869423"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翻译</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29205" y="2479233"/>
            <a:ext cx="7634344"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兰州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熬夜对身体不好。</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bad for health to ________ ________late.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405642" y="3477867"/>
            <a:ext cx="68146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stay</a:t>
            </a:r>
            <a:endParaRPr lang="zh-CN" altLang="en-US" dirty="0"/>
          </a:p>
        </p:txBody>
      </p:sp>
      <p:sp>
        <p:nvSpPr>
          <p:cNvPr id="5" name="Rectangle 4"/>
          <p:cNvSpPr/>
          <p:nvPr/>
        </p:nvSpPr>
        <p:spPr>
          <a:xfrm>
            <a:off x="6863739" y="3477866"/>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up</a:t>
            </a:r>
            <a:endParaRPr lang="zh-CN" altLang="en-US" dirty="0"/>
          </a:p>
        </p:txBody>
      </p:sp>
    </p:spTree>
    <p:extLst>
      <p:ext uri="{BB962C8B-B14F-4D97-AF65-F5344CB8AC3E}">
        <p14:creationId xmlns:p14="http://schemas.microsoft.com/office/powerpoint/2010/main" val="2148359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11332" y="1001822"/>
            <a:ext cx="7623586" cy="461665"/>
          </a:xfrm>
          <a:prstGeom prst="rect">
            <a:avLst/>
          </a:prstGeom>
        </p:spPr>
        <p:txBody>
          <a:bodyPr wrap="square">
            <a:spAutoFit/>
          </a:bodyPr>
          <a:lstStyle/>
          <a:p>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考点六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the end of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the end of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the end</a:t>
            </a:r>
            <a:endParaRPr lang="zh-CN" altLang="en-US" dirty="0"/>
          </a:p>
        </p:txBody>
      </p:sp>
      <p:sp>
        <p:nvSpPr>
          <p:cNvPr id="3" name="Rectangle 2"/>
          <p:cNvSpPr/>
          <p:nvPr/>
        </p:nvSpPr>
        <p:spPr>
          <a:xfrm>
            <a:off x="130905" y="1463487"/>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735568" y="2486419"/>
            <a:ext cx="8322832"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上海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the end of last month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Jane ________ enough money for the poor sick boy.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raised  B. would raise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had raised  D. has raised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8030413" y="272483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029311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25305"/>
            <a:ext cx="494718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根据汉语意思完成下列句子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28339" y="1369110"/>
            <a:ext cx="1015521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你能在这条路的尽头找到那个图书馆。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can find the library ________ ________ ________ ________ this road.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到去年年底，我们已经学习了这本书中的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个单元。</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had learned 10 units of the book ________ ________ ________ ________ last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到最后，我们再也受不了了！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could not bear it any more.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731263" y="2369829"/>
            <a:ext cx="4318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a:t>
            </a:r>
            <a:endParaRPr lang="zh-CN" altLang="en-US" dirty="0"/>
          </a:p>
        </p:txBody>
      </p:sp>
      <p:sp>
        <p:nvSpPr>
          <p:cNvPr id="5" name="Rectangle 4"/>
          <p:cNvSpPr/>
          <p:nvPr/>
        </p:nvSpPr>
        <p:spPr>
          <a:xfrm>
            <a:off x="5991451" y="2369829"/>
            <a:ext cx="6030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a:t>
            </a:r>
            <a:endParaRPr lang="zh-CN" altLang="en-US" dirty="0"/>
          </a:p>
        </p:txBody>
      </p:sp>
      <p:sp>
        <p:nvSpPr>
          <p:cNvPr id="6" name="Rectangle 5"/>
          <p:cNvSpPr/>
          <p:nvPr/>
        </p:nvSpPr>
        <p:spPr>
          <a:xfrm>
            <a:off x="7238617" y="2369829"/>
            <a:ext cx="66236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end</a:t>
            </a:r>
            <a:endParaRPr lang="zh-CN" altLang="en-US" dirty="0"/>
          </a:p>
        </p:txBody>
      </p:sp>
      <p:sp>
        <p:nvSpPr>
          <p:cNvPr id="7" name="Rectangle 6"/>
          <p:cNvSpPr/>
          <p:nvPr/>
        </p:nvSpPr>
        <p:spPr>
          <a:xfrm>
            <a:off x="8545094" y="2369829"/>
            <a:ext cx="441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en-US" dirty="0"/>
          </a:p>
        </p:txBody>
      </p:sp>
      <p:sp>
        <p:nvSpPr>
          <p:cNvPr id="8" name="Rectangle 7"/>
          <p:cNvSpPr/>
          <p:nvPr/>
        </p:nvSpPr>
        <p:spPr>
          <a:xfrm>
            <a:off x="7085241" y="3832213"/>
            <a:ext cx="4845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by</a:t>
            </a:r>
            <a:endParaRPr lang="zh-CN" altLang="en-US" dirty="0"/>
          </a:p>
        </p:txBody>
      </p:sp>
      <p:sp>
        <p:nvSpPr>
          <p:cNvPr id="9" name="Rectangle 8"/>
          <p:cNvSpPr/>
          <p:nvPr/>
        </p:nvSpPr>
        <p:spPr>
          <a:xfrm>
            <a:off x="8464142" y="3769766"/>
            <a:ext cx="6030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a:t>
            </a:r>
            <a:endParaRPr lang="zh-CN" altLang="en-US" dirty="0"/>
          </a:p>
        </p:txBody>
      </p:sp>
      <p:sp>
        <p:nvSpPr>
          <p:cNvPr id="10" name="Rectangle 9"/>
          <p:cNvSpPr/>
          <p:nvPr/>
        </p:nvSpPr>
        <p:spPr>
          <a:xfrm>
            <a:off x="9895531" y="3769765"/>
            <a:ext cx="66236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end</a:t>
            </a:r>
            <a:endParaRPr lang="zh-CN" altLang="en-US" dirty="0"/>
          </a:p>
        </p:txBody>
      </p:sp>
      <p:sp>
        <p:nvSpPr>
          <p:cNvPr id="12" name="Rectangle 11"/>
          <p:cNvSpPr/>
          <p:nvPr/>
        </p:nvSpPr>
        <p:spPr>
          <a:xfrm>
            <a:off x="1367973" y="4532116"/>
            <a:ext cx="441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en-US" dirty="0"/>
          </a:p>
        </p:txBody>
      </p:sp>
      <p:sp>
        <p:nvSpPr>
          <p:cNvPr id="13" name="Rectangle 12"/>
          <p:cNvSpPr/>
          <p:nvPr/>
        </p:nvSpPr>
        <p:spPr>
          <a:xfrm>
            <a:off x="1809119" y="6005914"/>
            <a:ext cx="42351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a:t>
            </a:r>
            <a:endParaRPr lang="zh-CN" altLang="en-US" dirty="0"/>
          </a:p>
        </p:txBody>
      </p:sp>
      <p:sp>
        <p:nvSpPr>
          <p:cNvPr id="14" name="Rectangle 13"/>
          <p:cNvSpPr/>
          <p:nvPr/>
        </p:nvSpPr>
        <p:spPr>
          <a:xfrm>
            <a:off x="2911888" y="6005913"/>
            <a:ext cx="6030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a:t>
            </a:r>
            <a:endParaRPr lang="zh-CN" altLang="en-US" dirty="0"/>
          </a:p>
        </p:txBody>
      </p:sp>
      <p:sp>
        <p:nvSpPr>
          <p:cNvPr id="15" name="Rectangle 14"/>
          <p:cNvSpPr/>
          <p:nvPr/>
        </p:nvSpPr>
        <p:spPr>
          <a:xfrm>
            <a:off x="4343277" y="6005912"/>
            <a:ext cx="66236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end</a:t>
            </a:r>
            <a:endParaRPr lang="zh-CN" altLang="en-US" dirty="0"/>
          </a:p>
        </p:txBody>
      </p:sp>
    </p:spTree>
    <p:extLst>
      <p:ext uri="{BB962C8B-B14F-4D97-AF65-F5344CB8AC3E}">
        <p14:creationId xmlns:p14="http://schemas.microsoft.com/office/powerpoint/2010/main" val="1832883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2" grpId="0"/>
      <p:bldP spid="13" grpId="0"/>
      <p:bldP spid="14" grpId="0"/>
      <p:bldP spid="15" grpId="0"/>
    </p:bld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78874" y="453182"/>
            <a:ext cx="3087577"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考点七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marry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86821" y="1066368"/>
            <a:ext cx="2031325"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17173" y="1798014"/>
            <a:ext cx="1080426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My sister ________ a teacher two years ago.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got married to  B. got married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of</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married to  D. married with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When I heard of this news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Mary and Jim ________ already ________ for two months.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was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married  B. had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married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been married  D. have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been married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920961" y="2057857"/>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6" name="Rectangle 5"/>
          <p:cNvSpPr/>
          <p:nvPr/>
        </p:nvSpPr>
        <p:spPr>
          <a:xfrm>
            <a:off x="1004317" y="356793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76317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522816" y="819807"/>
            <a:ext cx="2866667" cy="657143"/>
          </a:xfrm>
          <a:prstGeom prst="rect">
            <a:avLst/>
          </a:prstGeom>
        </p:spPr>
      </p:pic>
      <p:sp>
        <p:nvSpPr>
          <p:cNvPr id="3" name="Rectangle 2"/>
          <p:cNvSpPr/>
          <p:nvPr/>
        </p:nvSpPr>
        <p:spPr>
          <a:xfrm>
            <a:off x="4522816" y="1367583"/>
            <a:ext cx="2046714" cy="830997"/>
          </a:xfrm>
          <a:prstGeom prst="rect">
            <a:avLst/>
          </a:prstGeom>
        </p:spPr>
        <p:txBody>
          <a:bodyPr wrap="none">
            <a:spAutoFit/>
          </a:bodyPr>
          <a:lstStyle/>
          <a:p>
            <a:pPr indent="612140" algn="ctr">
              <a:lnSpc>
                <a:spcPct val="200000"/>
              </a:lnSpc>
              <a:spcAft>
                <a:spcPts val="0"/>
              </a:spcAft>
            </a:pPr>
            <a:r>
              <a:rPr lang="en-US" altLang="zh-CN" sz="2400" b="1" kern="100" dirty="0" err="1">
                <a:latin typeface="Calibri" panose="020F0502020204030204" pitchFamily="34" charset="0"/>
                <a:ea typeface="宋体" panose="02010600030101010101" pitchFamily="2" charset="-122"/>
                <a:cs typeface="Times New Roman" panose="02020603050405020304" pitchFamily="18" charset="0"/>
              </a:rPr>
              <a:t>Chang'e</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 5</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606475" y="2024726"/>
            <a:ext cx="891450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 the morning of Nov. 24, China made history by starting the world's first lunar return mission(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月球返回任务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the past 44 years. On that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Long March 5 rocket was sent into space by carrying the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Chang'e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5. The mission lasted for 23 days and it is special for several reasons.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51024086"/>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6824" y="593241"/>
            <a:ext cx="10564010" cy="5632311"/>
          </a:xfrm>
          <a:prstGeom prst="rect">
            <a:avLst/>
          </a:prstGeom>
        </p:spPr>
        <p:txBody>
          <a:bodyPr wrap="square">
            <a:spAutoFit/>
          </a:bodyPr>
          <a:lstStyle/>
          <a:p>
            <a:pPr indent="612140"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return mission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Chang'e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5 marked China's first take­off from the moon to carry samples(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标本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)back. This success shows China has mastered the technology for travelling between the Earth and the Moon, which also will help with China's future space research. The last lunar sample return mission was Luna 24 of the former Soviet Union(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前苏联</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1976.</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Larger samples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Chang'e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5 collected 1,731g of lunar samples, while the former Soviet Union sent back only 330g. “These samples will be a treasure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a US Professor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Jolliff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My hat is off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to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Chinese scientists for completing a very difficult mission.”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83254349"/>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08038" y="1156127"/>
            <a:ext cx="10015369" cy="4524315"/>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new landing site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Chang'e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5's lunar landing site is known as the Ocean of Storms. It's on the near side of the moon. No probes(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探测器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have visited that place before. The samples collected here provide the youngest ones ever tested: just 1.2 billion years old. Samples from the 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 and the former Soviet Union landing sites are more than 3 billion years old, scientists say.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844762990"/>
      </p:ext>
    </p:extLst>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70268" y="1586391"/>
            <a:ext cx="827980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From the first paragraph, we know that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Chang'e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5 is a rocket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Chang'e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5 returned on Nov. 24</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mission started 44 years ago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 mission lasted over three weeks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41947" y="184270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951519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86521" y="689977"/>
            <a:ext cx="10488707"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Professor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Jolliff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showed his ________ to Chinese scientists by saying “My hat is off”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respect  B.  hope  C.  doubt  D.  worries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What did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Chang'e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5 do on the Moon?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Collected samples from the moon.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Searched for treasures on the moon.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Found out if there were storms on the moon.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Brought Luna 24 of former Soviet Union back.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51267" y="960578"/>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4" name="Rectangle 3"/>
          <p:cNvSpPr/>
          <p:nvPr/>
        </p:nvSpPr>
        <p:spPr>
          <a:xfrm>
            <a:off x="1351267" y="311210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287548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64658" y="1568446"/>
            <a:ext cx="9054353"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famous TV star once invited his girlfriend onto his show on April Fool's Day. He asked her to marry him.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有位著名的电视明星曾在愚人节那天邀请他的女友参加他的演出。他向她求婚。</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30858267"/>
      </p:ext>
    </p:extLst>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02541" y="980391"/>
            <a:ext cx="809692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China chooses the Ocean of Storms as the landing site because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it's most likely to have water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it's not difficult to land there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younger samples may be found there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other countries landed their probes before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40832" y="119724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006162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37995" y="1937343"/>
            <a:ext cx="7569798" cy="295465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The passage is mainly about the ________ of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Chang'e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5 mission.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history  B.  process  C.  difficulties  D.  achievements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r>
            <a:br>
              <a:rPr lang="en-US" altLang="zh-CN" sz="2400" kern="100" dirty="0">
                <a:latin typeface="Calibri" panose="020F0502020204030204" pitchFamily="34" charset="0"/>
                <a:ea typeface="宋体" panose="02010600030101010101" pitchFamily="2" charset="-122"/>
                <a:cs typeface="Times New Roman" panose="02020603050405020304" pitchFamily="18" charset="0"/>
              </a:rPr>
            </a:br>
            <a:endParaRPr lang="zh-CN" altLang="en-US" dirty="0"/>
          </a:p>
        </p:txBody>
      </p:sp>
      <p:sp>
        <p:nvSpPr>
          <p:cNvPr id="3" name="Rectangle 2"/>
          <p:cNvSpPr/>
          <p:nvPr/>
        </p:nvSpPr>
        <p:spPr>
          <a:xfrm>
            <a:off x="2574219" y="216543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42093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55464" y="833356"/>
            <a:ext cx="9348396" cy="2308324"/>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全国中学生英语竞赛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)Who can tell me ________ is the best radio station among the four</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what  B. who  C. which  D. where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06071" y="3260013"/>
            <a:ext cx="9369910" cy="3046988"/>
          </a:xfrm>
          <a:prstGeom prst="rect">
            <a:avLst/>
          </a:prstGeom>
        </p:spPr>
        <p:txBody>
          <a:bodyPr wrap="squar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解析：考查疑问词辨析。句意：谁能告诉我在这四个中哪个是最好的电台？</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 </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什么；</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who</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谁；</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where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在哪里。</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which </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哪个，是在多个中进行选择。</a:t>
            </a:r>
            <a:endParaRPr lang="zh-CN" altLang="zh-CN" sz="1050" kern="100" dirty="0">
              <a:solidFill>
                <a:srgbClr val="FF0000"/>
              </a:solidFill>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答案：</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zh-CN" sz="1050" kern="100" dirty="0">
              <a:solidFill>
                <a:srgbClr val="FF0000"/>
              </a:solidFill>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21622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9349" y="536754"/>
            <a:ext cx="9344810"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全国中学生英语能力测评初评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)—Whose 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­-shirt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this?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________be John's. It's ________ small for him.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can't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much too  B. can't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too much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mustn't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too much  D. mustn't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much too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79349" y="3659046"/>
            <a:ext cx="10058400" cy="2862322"/>
          </a:xfrm>
          <a:prstGeom prst="rect">
            <a:avLst/>
          </a:prstGeom>
        </p:spPr>
        <p:txBody>
          <a:bodyPr wrap="square">
            <a:spAutoFit/>
          </a:bodyPr>
          <a:lstStyle/>
          <a:p>
            <a:pPr indent="609600" algn="just">
              <a:lnSpc>
                <a:spcPct val="15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解析：考查情态动词与固定短语。第一空主要考查情态动词表示推测的用法，</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can't </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表示否定的推测，意为</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不可能</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，而</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mustn't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不表示推测，意为</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禁止</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too much</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通常修饰不可数名词，而</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much too</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通常修饰形容词，所以第二空用</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much too</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修饰</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small</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solidFill>
                <a:srgbClr val="FF0000"/>
              </a:solidFill>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答案：</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zh-CN" sz="1050" kern="100" dirty="0">
              <a:solidFill>
                <a:srgbClr val="FF0000"/>
              </a:solidFill>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32297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3027" y="722123"/>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77734" y="1744268"/>
            <a:ext cx="10617796" cy="4524315"/>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全国中学生英语竞赛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 at the tall boy over there. He's ________ winner of the school painting competition.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must be ________ creative boy.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 the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D. the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I won't go shopping this weekend for there are always ________ people and I've got ________ work to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too many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too many  B. too much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too many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too much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too much  D. too many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too much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014824" y="183194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1014824" y="405026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757752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0809" y="621732"/>
            <a:ext cx="7021158"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全国中学生能力测评终评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任务型阅读</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92885" y="1452729"/>
            <a:ext cx="1028430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Shirley was always late. This was especially a problem for her in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high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was always late for class. It made her teachers angry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she was often in trouble. She had to do extra homework all the time. Sometimes the teachers made her stand in the corner. The teachers spoke to her parents. She received several kinds of punishment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nothing seemed to help. The next day she would be late again.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68954325"/>
      </p:ext>
    </p:extLst>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8947" y="1138225"/>
            <a:ext cx="983248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“You'll be late for your own funeral(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葬礼</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people said to her. Shirley just laughed and told them they would have to wait. She couldn't understand why everyone was upset that she was late.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she went to university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problem was the same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She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turned in her homework late. She was late for class. She was late meeting tutors to get help with her homework. She was late for lunch. She was late for everything.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94816047"/>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82127" y="1249374"/>
            <a:ext cx="1009067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of her professors was very angry. He was a history professor. He hated students being late for his classes. When a student came in late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always made sure that everybody knew that student was late. This embarrassed the late and often kept them from coming late again. The professor tried to use this idea on Shirley.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day when Shirley arrived late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tried to walk quietly to her seat.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98255686"/>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6980" y="1027078"/>
            <a:ext cx="9348394"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“Late again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”said the professor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looking at his watch.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 Sorry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sir. I slept late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Shirley.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professor said nothing more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he shook his head.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next day Shirley was late again. The professor saw her come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“Can you tell the class the topic of our class from last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said.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Shirley looked at the professor. She didn't know because she was late and had missed a lot of the lesson.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40984355"/>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87387" y="1941394"/>
            <a:ext cx="8602533"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you hadn't come in late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would know the answer to that question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professor told 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“That's not true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Shirley. “I wouldn't know the answer because I wouldn't have paid attention anyway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0629383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79811" y="1392753"/>
            <a:ext cx="8677835"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句</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用作名词，表示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演出；展览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show begins at eight o'clock.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演出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点钟开始。</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 show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在展览中；陈列着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，相当于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 display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91975979"/>
      </p:ext>
    </p:extLst>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709" y="557187"/>
            <a:ext cx="6343426"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请完成上文的摘要，每空不超过三个单词。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56216" y="1209353"/>
            <a:ext cx="1096204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Shirley was always late. In high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was often in trouble 1. ________ of being late. She received all kinds of different punishment(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惩罚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 being late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none of them seemed 2. ________. When she went to university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problem was 3. ________ as before. One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was late for a history class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the professor asked her a 4. ________ about the lesson from the last class. Shirley missed a lot of the lesson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she didn't know the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wouldn't know the answer because she wouldn't 5.________ to his lesson.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9911778" y="1466187"/>
            <a:ext cx="121122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because</a:t>
            </a:r>
            <a:endParaRPr lang="zh-CN" altLang="en-US" dirty="0"/>
          </a:p>
        </p:txBody>
      </p:sp>
      <p:sp>
        <p:nvSpPr>
          <p:cNvPr id="5" name="Rectangle 4"/>
          <p:cNvSpPr/>
          <p:nvPr/>
        </p:nvSpPr>
        <p:spPr>
          <a:xfrm>
            <a:off x="3729356" y="2853923"/>
            <a:ext cx="193629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useful/helpful</a:t>
            </a:r>
            <a:endParaRPr lang="zh-CN" altLang="en-US" dirty="0"/>
          </a:p>
        </p:txBody>
      </p:sp>
      <p:sp>
        <p:nvSpPr>
          <p:cNvPr id="6" name="Rectangle 5"/>
          <p:cNvSpPr/>
          <p:nvPr/>
        </p:nvSpPr>
        <p:spPr>
          <a:xfrm>
            <a:off x="527886" y="3610009"/>
            <a:ext cx="257314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as bad/the same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7" name="Rectangle 6"/>
          <p:cNvSpPr/>
          <p:nvPr/>
        </p:nvSpPr>
        <p:spPr>
          <a:xfrm>
            <a:off x="2514222" y="4262175"/>
            <a:ext cx="12760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question</a:t>
            </a:r>
            <a:endParaRPr lang="zh-CN" altLang="en-US" dirty="0"/>
          </a:p>
        </p:txBody>
      </p:sp>
      <p:sp>
        <p:nvSpPr>
          <p:cNvPr id="8" name="Rectangle 7"/>
          <p:cNvSpPr/>
          <p:nvPr/>
        </p:nvSpPr>
        <p:spPr>
          <a:xfrm>
            <a:off x="2073473" y="5831834"/>
            <a:ext cx="18486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pay attention</a:t>
            </a:r>
            <a:endParaRPr lang="zh-CN" altLang="en-US" dirty="0"/>
          </a:p>
        </p:txBody>
      </p:sp>
    </p:spTree>
    <p:extLst>
      <p:ext uri="{BB962C8B-B14F-4D97-AF65-F5344CB8AC3E}">
        <p14:creationId xmlns:p14="http://schemas.microsoft.com/office/powerpoint/2010/main" val="4223633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929204" y="654005"/>
            <a:ext cx="7817224" cy="830997"/>
          </a:xfrm>
          <a:prstGeom prst="rect">
            <a:avLst/>
          </a:prstGeom>
        </p:spPr>
        <p:txBody>
          <a:bodyPr wrap="squar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语法专题提优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使役动词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和过去完成时专练</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193889" y="1184702"/>
            <a:ext cx="2836033" cy="830997"/>
          </a:xfrm>
          <a:prstGeom prst="rect">
            <a:avLst/>
          </a:prstGeom>
        </p:spPr>
        <p:txBody>
          <a:bodyPr wrap="none">
            <a:spAutoFit/>
          </a:bodyPr>
          <a:lstStyle/>
          <a:p>
            <a:pPr indent="609600" algn="ctr">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71862" y="1715399"/>
            <a:ext cx="494718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用所给动词的正确时态填空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290457" y="2776793"/>
            <a:ext cx="10327341"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By the time she called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________(reach) Shanghai.</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By the end of last month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________(draw) twenty pictures.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________ the meeting ________(begin) before you got to the hall?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________ he ________(finish) practicing the violin by ten o'clock last night?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4872427" y="2993773"/>
            <a:ext cx="17371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reached</a:t>
            </a:r>
            <a:endParaRPr lang="zh-CN" altLang="en-US" dirty="0"/>
          </a:p>
        </p:txBody>
      </p:sp>
      <p:sp>
        <p:nvSpPr>
          <p:cNvPr id="8" name="Rectangle 7"/>
          <p:cNvSpPr/>
          <p:nvPr/>
        </p:nvSpPr>
        <p:spPr>
          <a:xfrm>
            <a:off x="4696740" y="3754867"/>
            <a:ext cx="15147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drawn</a:t>
            </a:r>
            <a:endParaRPr lang="zh-CN" altLang="en-US" dirty="0"/>
          </a:p>
        </p:txBody>
      </p:sp>
      <p:sp>
        <p:nvSpPr>
          <p:cNvPr id="9" name="Rectangle 8"/>
          <p:cNvSpPr/>
          <p:nvPr/>
        </p:nvSpPr>
        <p:spPr>
          <a:xfrm>
            <a:off x="1479467" y="4446055"/>
            <a:ext cx="68640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10" name="Rectangle 9"/>
          <p:cNvSpPr/>
          <p:nvPr/>
        </p:nvSpPr>
        <p:spPr>
          <a:xfrm>
            <a:off x="3679551" y="4216532"/>
            <a:ext cx="158408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begun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11" name="Rectangle 10"/>
          <p:cNvSpPr/>
          <p:nvPr/>
        </p:nvSpPr>
        <p:spPr>
          <a:xfrm>
            <a:off x="1454365" y="5134918"/>
            <a:ext cx="68640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12" name="Rectangle 11"/>
          <p:cNvSpPr/>
          <p:nvPr/>
        </p:nvSpPr>
        <p:spPr>
          <a:xfrm>
            <a:off x="3013758" y="5185562"/>
            <a:ext cx="118013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finished</a:t>
            </a:r>
            <a:endParaRPr lang="zh-CN" altLang="en-US" dirty="0"/>
          </a:p>
        </p:txBody>
      </p:sp>
    </p:spTree>
    <p:extLst>
      <p:ext uri="{BB962C8B-B14F-4D97-AF65-F5344CB8AC3E}">
        <p14:creationId xmlns:p14="http://schemas.microsoft.com/office/powerpoint/2010/main" val="1459529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9505" y="1496759"/>
            <a:ext cx="902207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Tom said he ________(read) the book twice.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He said that they ________(be) members of the Party since 1948.</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无锡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told me you had________(deal) with these letters. Why are they still here?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191602" y="1724371"/>
            <a:ext cx="129150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read</a:t>
            </a:r>
            <a:endParaRPr lang="zh-CN" altLang="en-US" dirty="0"/>
          </a:p>
        </p:txBody>
      </p:sp>
      <p:sp>
        <p:nvSpPr>
          <p:cNvPr id="4" name="Rectangle 3"/>
          <p:cNvSpPr/>
          <p:nvPr/>
        </p:nvSpPr>
        <p:spPr>
          <a:xfrm>
            <a:off x="5062767" y="2413648"/>
            <a:ext cx="135646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been</a:t>
            </a:r>
            <a:endParaRPr lang="zh-CN" altLang="en-US" dirty="0"/>
          </a:p>
        </p:txBody>
      </p:sp>
      <p:sp>
        <p:nvSpPr>
          <p:cNvPr id="5" name="Rectangle 4"/>
          <p:cNvSpPr/>
          <p:nvPr/>
        </p:nvSpPr>
        <p:spPr>
          <a:xfrm>
            <a:off x="6419229" y="3940446"/>
            <a:ext cx="8210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dealt</a:t>
            </a:r>
            <a:endParaRPr lang="zh-CN" altLang="en-US" dirty="0"/>
          </a:p>
        </p:txBody>
      </p:sp>
    </p:spTree>
    <p:extLst>
      <p:ext uri="{BB962C8B-B14F-4D97-AF65-F5344CB8AC3E}">
        <p14:creationId xmlns:p14="http://schemas.microsoft.com/office/powerpoint/2010/main" val="71368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00217"/>
            <a:ext cx="8258287"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选词填空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有的需要变换形式，每词限用一次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3" name="Picture 2"/>
          <p:cNvPicPr>
            <a:picLocks noChangeAspect="1"/>
          </p:cNvPicPr>
          <p:nvPr/>
        </p:nvPicPr>
        <p:blipFill>
          <a:blip r:embed="rId2"/>
          <a:stretch>
            <a:fillRect/>
          </a:stretch>
        </p:blipFill>
        <p:spPr>
          <a:xfrm>
            <a:off x="2328738" y="1538101"/>
            <a:ext cx="6481083" cy="936157"/>
          </a:xfrm>
          <a:prstGeom prst="rect">
            <a:avLst/>
          </a:prstGeom>
        </p:spPr>
      </p:pic>
      <p:sp>
        <p:nvSpPr>
          <p:cNvPr id="4" name="Rectangle 3"/>
          <p:cNvSpPr/>
          <p:nvPr/>
        </p:nvSpPr>
        <p:spPr>
          <a:xfrm>
            <a:off x="634700" y="2581145"/>
            <a:ext cx="1080067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He is always late for school. It makes his teacher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Children should be made ________ the importance of saving water.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girl was made ________ her clothes before six o'clock.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The teacher spoke loudly so that he could make himself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My father is sticking to his opinion. Nothing will make him ________ his mind.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7814960" y="2832408"/>
            <a:ext cx="88665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angry</a:t>
            </a:r>
            <a:endParaRPr lang="zh-CN" altLang="en-US" dirty="0"/>
          </a:p>
        </p:txBody>
      </p:sp>
      <p:sp>
        <p:nvSpPr>
          <p:cNvPr id="6" name="Rectangle 5"/>
          <p:cNvSpPr/>
          <p:nvPr/>
        </p:nvSpPr>
        <p:spPr>
          <a:xfrm>
            <a:off x="4747646" y="3520898"/>
            <a:ext cx="19436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understand</a:t>
            </a:r>
            <a:endParaRPr lang="zh-CN" altLang="en-US" dirty="0"/>
          </a:p>
        </p:txBody>
      </p:sp>
      <p:sp>
        <p:nvSpPr>
          <p:cNvPr id="7" name="Rectangle 6"/>
          <p:cNvSpPr/>
          <p:nvPr/>
        </p:nvSpPr>
        <p:spPr>
          <a:xfrm>
            <a:off x="3955726" y="4327720"/>
            <a:ext cx="116083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wash</a:t>
            </a:r>
            <a:endParaRPr lang="zh-CN" altLang="en-US" dirty="0"/>
          </a:p>
        </p:txBody>
      </p:sp>
      <p:sp>
        <p:nvSpPr>
          <p:cNvPr id="8" name="Rectangle 7"/>
          <p:cNvSpPr/>
          <p:nvPr/>
        </p:nvSpPr>
        <p:spPr>
          <a:xfrm>
            <a:off x="8701613" y="5005453"/>
            <a:ext cx="91300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heard</a:t>
            </a:r>
            <a:endParaRPr lang="zh-CN" altLang="en-US" dirty="0"/>
          </a:p>
        </p:txBody>
      </p:sp>
      <p:sp>
        <p:nvSpPr>
          <p:cNvPr id="9" name="Rectangle 8"/>
          <p:cNvSpPr/>
          <p:nvPr/>
        </p:nvSpPr>
        <p:spPr>
          <a:xfrm>
            <a:off x="8809821" y="5686125"/>
            <a:ext cx="108138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change</a:t>
            </a:r>
            <a:endParaRPr lang="zh-CN" altLang="en-US" dirty="0"/>
          </a:p>
        </p:txBody>
      </p:sp>
    </p:spTree>
    <p:extLst>
      <p:ext uri="{BB962C8B-B14F-4D97-AF65-F5344CB8AC3E}">
        <p14:creationId xmlns:p14="http://schemas.microsoft.com/office/powerpoint/2010/main" val="206943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2428" y="1496800"/>
            <a:ext cx="1061779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The story was funny and it made everyone ________ again and again.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The soft music makes me ________. I don't want to listen to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The boy was made ________ his homework in the classroom by his teacher.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The 2018 FIFA World Cup made people all over the world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Don't make them ________ the machine anymore. It's dangerous.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155937" y="1724370"/>
            <a:ext cx="87075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laugh</a:t>
            </a:r>
            <a:endParaRPr lang="zh-CN" altLang="en-US" dirty="0"/>
          </a:p>
        </p:txBody>
      </p:sp>
      <p:sp>
        <p:nvSpPr>
          <p:cNvPr id="4" name="Rectangle 3"/>
          <p:cNvSpPr/>
          <p:nvPr/>
        </p:nvSpPr>
        <p:spPr>
          <a:xfrm>
            <a:off x="4840662" y="2391344"/>
            <a:ext cx="98309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sleepy</a:t>
            </a:r>
            <a:endParaRPr lang="zh-CN" altLang="en-US" dirty="0"/>
          </a:p>
        </p:txBody>
      </p:sp>
      <p:sp>
        <p:nvSpPr>
          <p:cNvPr id="5" name="Rectangle 4"/>
          <p:cNvSpPr/>
          <p:nvPr/>
        </p:nvSpPr>
        <p:spPr>
          <a:xfrm>
            <a:off x="4192003" y="3158793"/>
            <a:ext cx="83888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do</a:t>
            </a:r>
            <a:endParaRPr lang="zh-CN" altLang="en-US" dirty="0"/>
          </a:p>
        </p:txBody>
      </p:sp>
      <p:sp>
        <p:nvSpPr>
          <p:cNvPr id="6" name="Rectangle 5"/>
          <p:cNvSpPr/>
          <p:nvPr/>
        </p:nvSpPr>
        <p:spPr>
          <a:xfrm>
            <a:off x="8084341" y="3620458"/>
            <a:ext cx="169097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excited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4062160" y="4618178"/>
            <a:ext cx="96872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touch</a:t>
            </a:r>
            <a:endParaRPr lang="zh-CN" altLang="en-US" dirty="0"/>
          </a:p>
        </p:txBody>
      </p:sp>
    </p:spTree>
    <p:extLst>
      <p:ext uri="{BB962C8B-B14F-4D97-AF65-F5344CB8AC3E}">
        <p14:creationId xmlns:p14="http://schemas.microsoft.com/office/powerpoint/2010/main" val="26842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20" y="668335"/>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24543" y="1399982"/>
            <a:ext cx="1172402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达州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)—Clara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have ________ Journey to the West for two weeks.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wanted to give it back but was made ________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Dazhou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 business last week.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borrowed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leave  B. kept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leave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kept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leave  D. borrowed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leave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上海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host told a joke at the party and made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guests ________ 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laugh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laughing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laugh  D. laughed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672885" y="160603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9057919" y="4485940"/>
            <a:ext cx="253037" cy="475569"/>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46240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1524" y="1118495"/>
            <a:ext cx="953127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咸宁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)—Come and see! The baby is crying.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do something to make him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stop crying  B. stop to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cry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crying  D. cry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岳阳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Though he often made his little sister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today he was made________ by 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cry  B. cried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crying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cry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cry</a:t>
            </a:r>
            <a:endParaRPr lang="zh-CN" altLang="en-US" dirty="0"/>
          </a:p>
        </p:txBody>
      </p:sp>
      <p:sp>
        <p:nvSpPr>
          <p:cNvPr id="3" name="Rectangle 2"/>
          <p:cNvSpPr/>
          <p:nvPr/>
        </p:nvSpPr>
        <p:spPr>
          <a:xfrm>
            <a:off x="6915161" y="207937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8485777" y="351014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068315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06072" y="650517"/>
            <a:ext cx="9047180"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By the time I got to the meeting room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meeting ________ for half an hour.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 had begun  B. has begun</a:t>
            </a:r>
            <a:endParaRPr lang="zh-CN"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has been on  D. had been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on</a:t>
            </a:r>
            <a:endParaRPr lang="zh-CN"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 —Why didn't you go to the movie yesterday?</a:t>
            </a:r>
            <a:endParaRPr lang="zh-CN"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I ________ it twice before.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watched  B. was watching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have watched  D. had watched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695782" y="90678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4055493" y="4499843"/>
            <a:ext cx="6815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2298503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92132" y="897943"/>
            <a:ext cx="926233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By the time she arrived at the airport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plane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has taken off  B. was taking off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had taken off  D. would take off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By the end of last week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________ in the west of China for two months helping the homeless children.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will stay  B. has stayed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would stay  D. had stayed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41585" y="106815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915937" y="329859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404338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12085" y="1471629"/>
            <a:ext cx="8548744"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By the time I ________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brother ________ into the bathroom. I had to wait for him.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went  B. woke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has gone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woke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 gone  D. wake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has gone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15910" y="1735128"/>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Tree>
    <p:extLst>
      <p:ext uri="{BB962C8B-B14F-4D97-AF65-F5344CB8AC3E}">
        <p14:creationId xmlns:p14="http://schemas.microsoft.com/office/powerpoint/2010/main" val="638642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766" y="607530"/>
            <a:ext cx="9907792"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名词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backpack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背包；旅行包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block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街区</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worker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工作者；工人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disbelief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不信；怀疑</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airport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机场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cream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奶油；乳脂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workday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工作日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bean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豆；豆荚</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market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市场；集</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市</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costume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特定场合穿的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服装；装束</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spaghetti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意大利面条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hoax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骗局；恶作剧</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discovery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发现；发觉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lady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女士；女</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子</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officer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军官；官员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144552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8795" y="1507516"/>
            <a:ext cx="1037037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句中的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marry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是短暂性动词，意为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，当表示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结婚多久时间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时，要用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married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married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是固定短语，表示状态；而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get married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也是固定短语，表示动作，也意为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married my brother.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她嫁给了我哥哥。</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708020147"/>
      </p:ext>
    </p:extLst>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9050" y="711365"/>
            <a:ext cx="494718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根据汉语提示完成下列句子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42279" y="1726408"/>
            <a:ext cx="1136007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当我到学校的时候，我意识到我把书包落在家里了。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 got to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realized I ________ ________ my backpack at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他们在离开之前研究了这个国家的地图。</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________ ________ the map of the country before they left.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汤姆说这本书他已经读了两遍了。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 said he ________ ________the book twice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766367" y="2703316"/>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5" name="Rectangle 4"/>
          <p:cNvSpPr/>
          <p:nvPr/>
        </p:nvSpPr>
        <p:spPr>
          <a:xfrm>
            <a:off x="7085135" y="2703316"/>
            <a:ext cx="6035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left</a:t>
            </a:r>
            <a:endParaRPr lang="zh-CN" altLang="en-US" dirty="0"/>
          </a:p>
        </p:txBody>
      </p:sp>
      <p:sp>
        <p:nvSpPr>
          <p:cNvPr id="6" name="Rectangle 5"/>
          <p:cNvSpPr/>
          <p:nvPr/>
        </p:nvSpPr>
        <p:spPr>
          <a:xfrm>
            <a:off x="2454669" y="4101810"/>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7" name="Rectangle 6"/>
          <p:cNvSpPr/>
          <p:nvPr/>
        </p:nvSpPr>
        <p:spPr>
          <a:xfrm>
            <a:off x="3414819" y="4101810"/>
            <a:ext cx="111415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studied</a:t>
            </a:r>
            <a:endParaRPr lang="zh-CN" altLang="en-US" dirty="0"/>
          </a:p>
        </p:txBody>
      </p:sp>
      <p:sp>
        <p:nvSpPr>
          <p:cNvPr id="8" name="Rectangle 7"/>
          <p:cNvSpPr/>
          <p:nvPr/>
        </p:nvSpPr>
        <p:spPr>
          <a:xfrm>
            <a:off x="3110618" y="5607881"/>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9" name="Rectangle 8"/>
          <p:cNvSpPr/>
          <p:nvPr/>
        </p:nvSpPr>
        <p:spPr>
          <a:xfrm>
            <a:off x="4504942" y="5607880"/>
            <a:ext cx="75129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read</a:t>
            </a:r>
            <a:endParaRPr lang="zh-CN" altLang="en-US" dirty="0"/>
          </a:p>
        </p:txBody>
      </p:sp>
    </p:spTree>
    <p:extLst>
      <p:ext uri="{BB962C8B-B14F-4D97-AF65-F5344CB8AC3E}">
        <p14:creationId xmlns:p14="http://schemas.microsoft.com/office/powerpoint/2010/main" val="833823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87737" y="1927064"/>
            <a:ext cx="10079916" cy="3046988"/>
          </a:xfrm>
          <a:prstGeom prst="rect">
            <a:avLst/>
          </a:prstGeom>
        </p:spPr>
        <p:txBody>
          <a:bodyPr wrap="square">
            <a:spAutoFit/>
          </a:bodyPr>
          <a:lstStyle/>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在我上床睡觉之前，我关掉了所有的灯。</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I ________ ________ ________ all the lights before I went to bed.</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保罗打完电话就和简出去了。</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Paul went out with Jane after he ________ ________(make) a phone call.</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76185" y="2832408"/>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4" name="Rectangle 3"/>
          <p:cNvSpPr/>
          <p:nvPr/>
        </p:nvSpPr>
        <p:spPr>
          <a:xfrm>
            <a:off x="3599464" y="2832408"/>
            <a:ext cx="103425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turned</a:t>
            </a:r>
            <a:endParaRPr lang="zh-CN" altLang="en-US" dirty="0"/>
          </a:p>
        </p:txBody>
      </p:sp>
      <p:sp>
        <p:nvSpPr>
          <p:cNvPr id="5" name="Rectangle 4"/>
          <p:cNvSpPr/>
          <p:nvPr/>
        </p:nvSpPr>
        <p:spPr>
          <a:xfrm>
            <a:off x="5291763" y="2832408"/>
            <a:ext cx="53271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off</a:t>
            </a:r>
            <a:endParaRPr lang="zh-CN" altLang="en-US" dirty="0"/>
          </a:p>
        </p:txBody>
      </p:sp>
      <p:sp>
        <p:nvSpPr>
          <p:cNvPr id="6" name="Rectangle 5"/>
          <p:cNvSpPr/>
          <p:nvPr/>
        </p:nvSpPr>
        <p:spPr>
          <a:xfrm>
            <a:off x="6427695" y="4338479"/>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7" name="Rectangle 6"/>
          <p:cNvSpPr/>
          <p:nvPr/>
        </p:nvSpPr>
        <p:spPr>
          <a:xfrm>
            <a:off x="7553507" y="4325926"/>
            <a:ext cx="8931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made</a:t>
            </a:r>
            <a:endParaRPr lang="zh-CN" altLang="en-US" dirty="0"/>
          </a:p>
        </p:txBody>
      </p:sp>
    </p:spTree>
    <p:extLst>
      <p:ext uri="{BB962C8B-B14F-4D97-AF65-F5344CB8AC3E}">
        <p14:creationId xmlns:p14="http://schemas.microsoft.com/office/powerpoint/2010/main" val="3282292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10869" y="1575633"/>
            <a:ext cx="8936019"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In that month in 1938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actor Orson Welles announced on his radio program that aliens from Mars had landed on the earth.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1938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年的那个月，演员奥森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威尔斯在他的电台节目中宣布，来自火星的外星人在地球上登陆了。</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222901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4852" y="717857"/>
            <a:ext cx="11327802"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(1)alien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外星人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的意思，也可作形容词，表示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陌生的；异域的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(2)on the earth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在地球上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the earth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却是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在地里，在地下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的意思。如：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live on the earth.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我们生活在地球上。</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winter some animals hide in the earth.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冬天有些动物藏在地下。</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 earth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究竟，到底</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，常用在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等特殊疑问词后，以加强疑问的语气；也可以用在否定词之后，以加强否定的语气。如</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263953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97280" y="641204"/>
            <a:ext cx="10230522" cy="6001643"/>
          </a:xfrm>
          <a:prstGeom prst="rect">
            <a:avLst/>
          </a:prstGeom>
        </p:spPr>
        <p:txBody>
          <a:bodyPr wrap="square">
            <a:spAutoFit/>
          </a:bodyPr>
          <a:lstStyle/>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How on earth did you know it?</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你到底是怎么知道的？</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Nothing on earth could make him change his mind.</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无论什么都无法使他改变主意。</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on earth</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还可译为</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在世界上，世间</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，有时用于最高级之后，以加强其含义。如：</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You are the happiest man on earth</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zh-CN"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你</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是世界上最幸福的人。</a:t>
            </a:r>
            <a:endParaRPr lang="zh-CN" altLang="en-US" dirty="0">
              <a:solidFill>
                <a:prstClr val="black"/>
              </a:solidFill>
            </a:endParaRPr>
          </a:p>
        </p:txBody>
      </p:sp>
    </p:spTree>
    <p:extLst>
      <p:ext uri="{BB962C8B-B14F-4D97-AF65-F5344CB8AC3E}">
        <p14:creationId xmlns:p14="http://schemas.microsoft.com/office/powerpoint/2010/main" val="37299907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9450" y="713151"/>
            <a:ext cx="2185214" cy="461665"/>
          </a:xfrm>
          <a:prstGeom prst="rect">
            <a:avLst/>
          </a:prstGeom>
        </p:spPr>
        <p:txBody>
          <a:bodyPr wrap="none">
            <a:spAutoFit/>
          </a:bodyPr>
          <a:lstStyle/>
          <a:p>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zh-CN" altLang="zh-CN" sz="2400" kern="100" dirty="0">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核心语法</a:t>
            </a:r>
            <a:endParaRPr lang="zh-CN" altLang="en-US" dirty="0"/>
          </a:p>
        </p:txBody>
      </p:sp>
      <p:sp>
        <p:nvSpPr>
          <p:cNvPr id="3" name="Rectangle 2"/>
          <p:cNvSpPr/>
          <p:nvPr/>
        </p:nvSpPr>
        <p:spPr>
          <a:xfrm>
            <a:off x="4033565" y="1303037"/>
            <a:ext cx="2339102"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过去完成时</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854891" y="1718535"/>
            <a:ext cx="11035552" cy="5078313"/>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过去完成时的构成</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助动词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通常用于各种人称和数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＋过去分词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过去完成时的句式</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陈述句：主语＋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＋过去分词＋其他成分。如：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had already had breakfast before they arrived at the hotel.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在他们到达旅馆之前，他们就已经吃过早饭了。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had searched the Internet for two hours when she found an ad for the Canon digital camera.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当她找到了佳能数码照相机的广告时，她已经在因特网上查询了两个小时。</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052373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67839" y="1686780"/>
            <a:ext cx="8796170"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否定句：主语＋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否定词＋过去分词＋其他成分。如：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said that he had never seen such a beautiful bird before.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他说他以前从来没有看过这样美丽的鸟。</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916369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05722" y="2084814"/>
            <a:ext cx="7731162"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＋主语＋过去分词＋其他成分？如：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 you reached the station before ten o'clock?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你们十点之前就已经到达火车站了吗？</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947418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4550" y="948690"/>
            <a:ext cx="1062855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过去完成时的用法</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过去完成时表示在过去某一时间或动作之前就已经发生或完成了的动作。它表示动作发生在过去的过去，一般与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before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等构成的短语连用。如：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had already built his own lab by the time he was ten.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十岁时，他就已经建立了自己的实验室。</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had studied English for five years before he came 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来这儿之前，他已经学了五年英语了</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680906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26948" y="680878"/>
            <a:ext cx="3759619"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Section A 1a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2d </a:t>
            </a:r>
            <a:endParaRPr lang="zh-CN" altLang="en-US" dirty="0"/>
          </a:p>
        </p:txBody>
      </p:sp>
      <p:sp>
        <p:nvSpPr>
          <p:cNvPr id="4" name="Rectangle 3"/>
          <p:cNvSpPr/>
          <p:nvPr/>
        </p:nvSpPr>
        <p:spPr>
          <a:xfrm>
            <a:off x="-93233" y="1303907"/>
            <a:ext cx="7429948"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根据句意及首字母或汉语提示完成单词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019286" y="2296269"/>
            <a:ext cx="10174941"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After the bell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 the students rushed out of their classrooms.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I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睡过头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because my alarm clock didn't go off this morning.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manager's order was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始料不及的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Let me take my camera out of my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背包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3951271" y="2563466"/>
            <a:ext cx="73943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rang</a:t>
            </a:r>
            <a:endParaRPr lang="zh-CN" altLang="en-US" dirty="0"/>
          </a:p>
        </p:txBody>
      </p:sp>
      <p:sp>
        <p:nvSpPr>
          <p:cNvPr id="7" name="Rectangle 6"/>
          <p:cNvSpPr/>
          <p:nvPr/>
        </p:nvSpPr>
        <p:spPr>
          <a:xfrm>
            <a:off x="2131411" y="3288630"/>
            <a:ext cx="13454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overslept</a:t>
            </a:r>
            <a:endParaRPr lang="zh-CN" altLang="en-US" dirty="0"/>
          </a:p>
        </p:txBody>
      </p:sp>
      <p:sp>
        <p:nvSpPr>
          <p:cNvPr id="8" name="Rectangle 7"/>
          <p:cNvSpPr/>
          <p:nvPr/>
        </p:nvSpPr>
        <p:spPr>
          <a:xfrm>
            <a:off x="5098170" y="3994233"/>
            <a:ext cx="165141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unexpected</a:t>
            </a:r>
            <a:endParaRPr lang="zh-CN" altLang="en-US" dirty="0"/>
          </a:p>
        </p:txBody>
      </p:sp>
      <p:sp>
        <p:nvSpPr>
          <p:cNvPr id="9" name="Rectangle 8"/>
          <p:cNvSpPr/>
          <p:nvPr/>
        </p:nvSpPr>
        <p:spPr>
          <a:xfrm>
            <a:off x="6106756" y="4681777"/>
            <a:ext cx="134203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backpack</a:t>
            </a:r>
            <a:endParaRPr lang="zh-CN" altLang="en-US" dirty="0"/>
          </a:p>
        </p:txBody>
      </p:sp>
    </p:spTree>
    <p:extLst>
      <p:ext uri="{BB962C8B-B14F-4D97-AF65-F5344CB8AC3E}">
        <p14:creationId xmlns:p14="http://schemas.microsoft.com/office/powerpoint/2010/main" val="3589052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4661" y="700607"/>
            <a:ext cx="587051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用方框中所给短语的适当形式填空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3" name="Picture 2"/>
          <p:cNvPicPr>
            <a:picLocks noChangeAspect="1"/>
          </p:cNvPicPr>
          <p:nvPr/>
        </p:nvPicPr>
        <p:blipFill>
          <a:blip r:embed="rId2"/>
          <a:stretch>
            <a:fillRect/>
          </a:stretch>
        </p:blipFill>
        <p:spPr>
          <a:xfrm>
            <a:off x="2829585" y="1636155"/>
            <a:ext cx="6076049" cy="902650"/>
          </a:xfrm>
          <a:prstGeom prst="rect">
            <a:avLst/>
          </a:prstGeom>
        </p:spPr>
      </p:pic>
      <p:sp>
        <p:nvSpPr>
          <p:cNvPr id="4" name="Rectangle 3"/>
          <p:cNvSpPr/>
          <p:nvPr/>
        </p:nvSpPr>
        <p:spPr>
          <a:xfrm>
            <a:off x="857793" y="2891681"/>
            <a:ext cx="10494772"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I must get up early </a:t>
            </a:r>
            <a:r>
              <a:rPr lang="en-US" altLang="zh-CN" sz="2400" kern="100">
                <a:latin typeface="Calibri" panose="020F0502020204030204" pitchFamily="34" charset="0"/>
                <a:ea typeface="宋体" panose="02010600030101010101" pitchFamily="2" charset="-122"/>
                <a:cs typeface="Times New Roman" panose="02020603050405020304" pitchFamily="18" charset="0"/>
              </a:rPr>
              <a:t>tomorrow </a:t>
            </a:r>
            <a:r>
              <a:rPr lang="en-US" altLang="zh-CN" sz="2400" kern="100" smtClean="0">
                <a:latin typeface="Calibri" panose="020F0502020204030204" pitchFamily="34" charset="0"/>
                <a:ea typeface="宋体" panose="02010600030101010101" pitchFamily="2" charset="-122"/>
                <a:cs typeface="Times New Roman" panose="02020603050405020304" pitchFamily="18" charset="0"/>
              </a:rPr>
              <a:t>morning. Please ________ me ________.</a:t>
            </a:r>
            <a:endParaRPr lang="zh-CN" altLang="zh-CN" sz="1050" kern="10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smtClean="0">
                <a:latin typeface="Calibri" panose="020F0502020204030204" pitchFamily="34" charset="0"/>
                <a:ea typeface="宋体" panose="02010600030101010101" pitchFamily="2" charset="-122"/>
                <a:cs typeface="Times New Roman" panose="02020603050405020304" pitchFamily="18" charset="0"/>
              </a:rPr>
              <a:t>2. My clock didn't________ ________ on Monday.</a:t>
            </a:r>
            <a:endParaRPr lang="zh-CN" altLang="zh-CN" sz="1050" kern="10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smtClean="0">
                <a:latin typeface="Calibri" panose="020F0502020204030204" pitchFamily="34" charset="0"/>
                <a:ea typeface="宋体" panose="02010600030101010101" pitchFamily="2" charset="-122"/>
                <a:cs typeface="Times New Roman" panose="02020603050405020304" pitchFamily="18" charset="0"/>
              </a:rPr>
              <a:t>3. Henry ________ ________ ________ the room and disappeared in the rain.</a:t>
            </a:r>
            <a:endParaRPr lang="zh-CN" altLang="zh-CN" sz="1050" kern="10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smtClean="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________ your sweater. It's cold outside.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7627282" y="3079833"/>
            <a:ext cx="83170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wake</a:t>
            </a:r>
            <a:endParaRPr lang="zh-CN" altLang="en-US" dirty="0"/>
          </a:p>
        </p:txBody>
      </p:sp>
      <p:sp>
        <p:nvSpPr>
          <p:cNvPr id="7" name="Rectangle 6"/>
          <p:cNvSpPr/>
          <p:nvPr/>
        </p:nvSpPr>
        <p:spPr>
          <a:xfrm>
            <a:off x="9651538" y="3079832"/>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up</a:t>
            </a:r>
            <a:endParaRPr lang="zh-CN" altLang="en-US" dirty="0"/>
          </a:p>
        </p:txBody>
      </p:sp>
      <p:sp>
        <p:nvSpPr>
          <p:cNvPr id="8" name="Rectangle 7"/>
          <p:cNvSpPr/>
          <p:nvPr/>
        </p:nvSpPr>
        <p:spPr>
          <a:xfrm>
            <a:off x="4009889" y="3769790"/>
            <a:ext cx="55765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go</a:t>
            </a:r>
            <a:endParaRPr lang="zh-CN" altLang="en-US" dirty="0"/>
          </a:p>
        </p:txBody>
      </p:sp>
      <p:sp>
        <p:nvSpPr>
          <p:cNvPr id="9" name="Rectangle 8"/>
          <p:cNvSpPr/>
          <p:nvPr/>
        </p:nvSpPr>
        <p:spPr>
          <a:xfrm>
            <a:off x="5334899" y="3769790"/>
            <a:ext cx="53271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off</a:t>
            </a:r>
            <a:endParaRPr lang="zh-CN" altLang="en-US" dirty="0"/>
          </a:p>
        </p:txBody>
      </p:sp>
      <p:sp>
        <p:nvSpPr>
          <p:cNvPr id="10" name="Rectangle 9"/>
          <p:cNvSpPr/>
          <p:nvPr/>
        </p:nvSpPr>
        <p:spPr>
          <a:xfrm>
            <a:off x="2730036" y="4628935"/>
            <a:ext cx="105189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rushed</a:t>
            </a:r>
            <a:endParaRPr lang="zh-CN" altLang="en-US" dirty="0"/>
          </a:p>
        </p:txBody>
      </p:sp>
      <p:sp>
        <p:nvSpPr>
          <p:cNvPr id="11" name="Rectangle 10"/>
          <p:cNvSpPr/>
          <p:nvPr/>
        </p:nvSpPr>
        <p:spPr>
          <a:xfrm>
            <a:off x="4227545" y="4617008"/>
            <a:ext cx="67999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out </a:t>
            </a:r>
            <a:endParaRPr lang="zh-CN" altLang="en-US" dirty="0"/>
          </a:p>
        </p:txBody>
      </p:sp>
      <p:sp>
        <p:nvSpPr>
          <p:cNvPr id="12" name="Rectangle 11"/>
          <p:cNvSpPr/>
          <p:nvPr/>
        </p:nvSpPr>
        <p:spPr>
          <a:xfrm>
            <a:off x="5647036" y="4584331"/>
            <a:ext cx="441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en-US" dirty="0"/>
          </a:p>
        </p:txBody>
      </p:sp>
      <p:sp>
        <p:nvSpPr>
          <p:cNvPr id="13" name="Rectangle 12"/>
          <p:cNvSpPr/>
          <p:nvPr/>
        </p:nvSpPr>
        <p:spPr>
          <a:xfrm>
            <a:off x="2116111" y="5283802"/>
            <a:ext cx="6078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Put</a:t>
            </a:r>
            <a:endParaRPr lang="zh-CN" altLang="en-US" dirty="0"/>
          </a:p>
        </p:txBody>
      </p:sp>
      <p:sp>
        <p:nvSpPr>
          <p:cNvPr id="14" name="Rectangle 13"/>
          <p:cNvSpPr/>
          <p:nvPr/>
        </p:nvSpPr>
        <p:spPr>
          <a:xfrm>
            <a:off x="3527690" y="5330846"/>
            <a:ext cx="508473"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on</a:t>
            </a:r>
            <a:endParaRPr lang="zh-CN" altLang="en-US" dirty="0"/>
          </a:p>
        </p:txBody>
      </p:sp>
    </p:spTree>
    <p:extLst>
      <p:ext uri="{BB962C8B-B14F-4D97-AF65-F5344CB8AC3E}">
        <p14:creationId xmlns:p14="http://schemas.microsoft.com/office/powerpoint/2010/main" val="2987826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P spid="11" grpId="0"/>
      <p:bldP spid="12" grpId="0"/>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50719" y="876428"/>
            <a:ext cx="875313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动词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oversleep(overslept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overslept)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睡过头；睡得太久</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stare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盯着看；凝视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burn(burnt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burnt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burned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burned)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着火；燃烧</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announce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宣布；宣告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cancel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取消；终止</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disappear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消失；不见</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444799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9704" y="1105910"/>
            <a:ext cx="1034885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I ________ ________ ________ school because I overslept yesterday.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Mary's dad saw me on the street and ________ me ________ ________ in his car.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Our life ________ ________ ________ chances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there are also a lot of challenges.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________ ________ ________I got to class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teacher had started teaching.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51567" y="1337095"/>
            <a:ext cx="6685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a:t>
            </a:r>
            <a:endParaRPr lang="zh-CN" altLang="en-US" dirty="0"/>
          </a:p>
        </p:txBody>
      </p:sp>
      <p:sp>
        <p:nvSpPr>
          <p:cNvPr id="4" name="Rectangle 3"/>
          <p:cNvSpPr/>
          <p:nvPr/>
        </p:nvSpPr>
        <p:spPr>
          <a:xfrm>
            <a:off x="3729010" y="1337094"/>
            <a:ext cx="65293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late</a:t>
            </a:r>
            <a:endParaRPr lang="zh-CN" altLang="en-US" dirty="0"/>
          </a:p>
        </p:txBody>
      </p:sp>
      <p:sp>
        <p:nvSpPr>
          <p:cNvPr id="5" name="Rectangle 4"/>
          <p:cNvSpPr/>
          <p:nvPr/>
        </p:nvSpPr>
        <p:spPr>
          <a:xfrm>
            <a:off x="4942837" y="1337093"/>
            <a:ext cx="5420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a:t>
            </a:r>
            <a:endParaRPr lang="zh-CN" altLang="en-US" dirty="0"/>
          </a:p>
        </p:txBody>
      </p:sp>
      <p:sp>
        <p:nvSpPr>
          <p:cNvPr id="6" name="Rectangle 5"/>
          <p:cNvSpPr/>
          <p:nvPr/>
        </p:nvSpPr>
        <p:spPr>
          <a:xfrm>
            <a:off x="6826080" y="2079373"/>
            <a:ext cx="75591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gave</a:t>
            </a:r>
            <a:endParaRPr lang="zh-CN" altLang="en-US" dirty="0"/>
          </a:p>
        </p:txBody>
      </p:sp>
      <p:sp>
        <p:nvSpPr>
          <p:cNvPr id="7" name="Rectangle 6"/>
          <p:cNvSpPr/>
          <p:nvPr/>
        </p:nvSpPr>
        <p:spPr>
          <a:xfrm>
            <a:off x="8737675" y="2079373"/>
            <a:ext cx="3321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8" name="Rectangle 7"/>
          <p:cNvSpPr/>
          <p:nvPr/>
        </p:nvSpPr>
        <p:spPr>
          <a:xfrm>
            <a:off x="9942738" y="2079372"/>
            <a:ext cx="5229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lift</a:t>
            </a:r>
            <a:endParaRPr lang="zh-CN" altLang="en-US" dirty="0"/>
          </a:p>
        </p:txBody>
      </p:sp>
      <p:sp>
        <p:nvSpPr>
          <p:cNvPr id="9" name="Rectangle 8"/>
          <p:cNvSpPr/>
          <p:nvPr/>
        </p:nvSpPr>
        <p:spPr>
          <a:xfrm>
            <a:off x="3444787" y="3506566"/>
            <a:ext cx="3754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a:t>
            </a:r>
            <a:endParaRPr lang="zh-CN" altLang="en-US" dirty="0"/>
          </a:p>
        </p:txBody>
      </p:sp>
      <p:sp>
        <p:nvSpPr>
          <p:cNvPr id="10" name="Rectangle 9"/>
          <p:cNvSpPr/>
          <p:nvPr/>
        </p:nvSpPr>
        <p:spPr>
          <a:xfrm>
            <a:off x="4739887" y="3506565"/>
            <a:ext cx="58221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full</a:t>
            </a:r>
            <a:endParaRPr lang="zh-CN" altLang="en-US" dirty="0"/>
          </a:p>
        </p:txBody>
      </p:sp>
      <p:sp>
        <p:nvSpPr>
          <p:cNvPr id="11" name="Rectangle 10"/>
          <p:cNvSpPr/>
          <p:nvPr/>
        </p:nvSpPr>
        <p:spPr>
          <a:xfrm>
            <a:off x="6054721" y="3506565"/>
            <a:ext cx="441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en-US" dirty="0"/>
          </a:p>
        </p:txBody>
      </p:sp>
      <p:sp>
        <p:nvSpPr>
          <p:cNvPr id="12" name="Rectangle 11"/>
          <p:cNvSpPr/>
          <p:nvPr/>
        </p:nvSpPr>
        <p:spPr>
          <a:xfrm>
            <a:off x="2378717" y="4940907"/>
            <a:ext cx="48782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By</a:t>
            </a:r>
            <a:endParaRPr lang="zh-CN" altLang="en-US" dirty="0"/>
          </a:p>
        </p:txBody>
      </p:sp>
      <p:sp>
        <p:nvSpPr>
          <p:cNvPr id="13" name="Rectangle 12"/>
          <p:cNvSpPr/>
          <p:nvPr/>
        </p:nvSpPr>
        <p:spPr>
          <a:xfrm>
            <a:off x="3720063" y="4937727"/>
            <a:ext cx="6030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a:t>
            </a:r>
            <a:endParaRPr lang="zh-CN" altLang="en-US" dirty="0"/>
          </a:p>
        </p:txBody>
      </p:sp>
      <p:sp>
        <p:nvSpPr>
          <p:cNvPr id="14" name="Rectangle 13"/>
          <p:cNvSpPr/>
          <p:nvPr/>
        </p:nvSpPr>
        <p:spPr>
          <a:xfrm>
            <a:off x="4955859" y="4937726"/>
            <a:ext cx="7569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time</a:t>
            </a:r>
            <a:endParaRPr lang="zh-CN" altLang="en-US" dirty="0"/>
          </a:p>
        </p:txBody>
      </p:sp>
    </p:spTree>
    <p:extLst>
      <p:ext uri="{BB962C8B-B14F-4D97-AF65-F5344CB8AC3E}">
        <p14:creationId xmlns:p14="http://schemas.microsoft.com/office/powerpoint/2010/main" val="3345321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2270" y="679092"/>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25158" y="1304565"/>
            <a:ext cx="1042416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临沂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minute the alarm clock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got up and took a quick shower.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went by  B. went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out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went off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辽宁丹东第十八中学期末</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God. I ________ 2 kg lately. I'm too heavy.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have put up  B. have put off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have put on  D. have put down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186586" y="151008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1186586" y="370522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348591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15614" y="1719096"/>
            <a:ext cx="10155219"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I ________ this morning and missed the school bus.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overslept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slept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held  D. caught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Nick is never late ________ work. He always gets to the office on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for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D. 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500783" y="1928765"/>
            <a:ext cx="6703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5" name="Rectangle 4"/>
          <p:cNvSpPr/>
          <p:nvPr/>
        </p:nvSpPr>
        <p:spPr>
          <a:xfrm>
            <a:off x="1500783" y="3499382"/>
            <a:ext cx="6703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1200205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08038" y="862099"/>
            <a:ext cx="1023052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 It's time to get up and go to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Wake up  B. Make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Grow up  D. Look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)—China's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Tianwen-1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probe made a historic landing on Mars last week!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exciting news! Let's ________ more information about it on the Internet.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find out  B. hear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of</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shut off  D. think about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71792" y="117573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1471792" y="258498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4036995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5007" y="1116668"/>
            <a:ext cx="1026279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—Could you please ________ me a lift?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—Certainly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sir. Please get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take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give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help  D. get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the time the teacher came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________ cleaning the classroom.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finished  B. have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finished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had finished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19219" y="134785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306883" y="349441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110400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08038" y="1439398"/>
            <a:ext cx="1016597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________ the time my sister got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father had already gone.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When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By  D. Before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贺州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should ________ your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shoes before you enter the dancing 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get off  B. put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off</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take off  D. fall off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20306" y="1584521"/>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4" name="Rectangle 3"/>
          <p:cNvSpPr/>
          <p:nvPr/>
        </p:nvSpPr>
        <p:spPr>
          <a:xfrm>
            <a:off x="5842854" y="310139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662435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9145" y="603789"/>
            <a:ext cx="3716082"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根据汉语完成句子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72583" y="1772885"/>
            <a:ext cx="9628094"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云南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hearing the exciting news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got so excited that her eyes ________ 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充满，填满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tears.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天冷时，请穿上暖和的衣服。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完成译句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________ ________ warm clothes when it's cold.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623709" y="2757104"/>
            <a:ext cx="8127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were</a:t>
            </a:r>
            <a:endParaRPr lang="zh-CN" altLang="en-US" dirty="0"/>
          </a:p>
        </p:txBody>
      </p:sp>
      <p:sp>
        <p:nvSpPr>
          <p:cNvPr id="5" name="Rectangle 4"/>
          <p:cNvSpPr/>
          <p:nvPr/>
        </p:nvSpPr>
        <p:spPr>
          <a:xfrm>
            <a:off x="3911548" y="2757103"/>
            <a:ext cx="58221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full</a:t>
            </a:r>
            <a:endParaRPr lang="zh-CN" altLang="en-US" dirty="0"/>
          </a:p>
        </p:txBody>
      </p:sp>
      <p:sp>
        <p:nvSpPr>
          <p:cNvPr id="6" name="Rectangle 5"/>
          <p:cNvSpPr/>
          <p:nvPr/>
        </p:nvSpPr>
        <p:spPr>
          <a:xfrm>
            <a:off x="5380576" y="2757102"/>
            <a:ext cx="441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en-US" dirty="0"/>
          </a:p>
        </p:txBody>
      </p:sp>
      <p:sp>
        <p:nvSpPr>
          <p:cNvPr id="7" name="Rectangle 6"/>
          <p:cNvSpPr/>
          <p:nvPr/>
        </p:nvSpPr>
        <p:spPr>
          <a:xfrm>
            <a:off x="2825367" y="4202988"/>
            <a:ext cx="6110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put</a:t>
            </a:r>
            <a:endParaRPr lang="zh-CN" altLang="en-US" dirty="0"/>
          </a:p>
        </p:txBody>
      </p:sp>
      <p:sp>
        <p:nvSpPr>
          <p:cNvPr id="8" name="Rectangle 7"/>
          <p:cNvSpPr/>
          <p:nvPr/>
        </p:nvSpPr>
        <p:spPr>
          <a:xfrm>
            <a:off x="4367966" y="4202986"/>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a:t>
            </a:r>
            <a:endParaRPr lang="zh-CN" altLang="en-US" dirty="0"/>
          </a:p>
        </p:txBody>
      </p:sp>
    </p:spTree>
    <p:extLst>
      <p:ext uri="{BB962C8B-B14F-4D97-AF65-F5344CB8AC3E}">
        <p14:creationId xmlns:p14="http://schemas.microsoft.com/office/powerpoint/2010/main" val="2599964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1068" y="1683210"/>
            <a:ext cx="9810975"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你能捎我一程吗？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Could you ________ me 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我醒来时发现睡过头了。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________ I woke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found I ________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403739" y="2628012"/>
            <a:ext cx="75873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give</a:t>
            </a:r>
            <a:endParaRPr lang="zh-CN" altLang="en-US" dirty="0"/>
          </a:p>
        </p:txBody>
      </p:sp>
      <p:sp>
        <p:nvSpPr>
          <p:cNvPr id="4" name="Rectangle 3"/>
          <p:cNvSpPr/>
          <p:nvPr/>
        </p:nvSpPr>
        <p:spPr>
          <a:xfrm>
            <a:off x="5273713" y="2628011"/>
            <a:ext cx="3321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6479690" y="2671967"/>
            <a:ext cx="5229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lift</a:t>
            </a:r>
            <a:endParaRPr lang="zh-CN" altLang="en-US" dirty="0"/>
          </a:p>
        </p:txBody>
      </p:sp>
      <p:sp>
        <p:nvSpPr>
          <p:cNvPr id="6" name="Rectangle 5"/>
          <p:cNvSpPr/>
          <p:nvPr/>
        </p:nvSpPr>
        <p:spPr>
          <a:xfrm>
            <a:off x="2052446" y="4091053"/>
            <a:ext cx="5567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By</a:t>
            </a:r>
            <a:endParaRPr lang="zh-CN" altLang="en-US" dirty="0"/>
          </a:p>
        </p:txBody>
      </p:sp>
      <p:sp>
        <p:nvSpPr>
          <p:cNvPr id="7" name="Rectangle 6"/>
          <p:cNvSpPr/>
          <p:nvPr/>
        </p:nvSpPr>
        <p:spPr>
          <a:xfrm>
            <a:off x="3403739" y="4091053"/>
            <a:ext cx="6030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a:t>
            </a:r>
            <a:endParaRPr lang="zh-CN" altLang="en-US" dirty="0"/>
          </a:p>
        </p:txBody>
      </p:sp>
      <p:sp>
        <p:nvSpPr>
          <p:cNvPr id="8" name="Rectangle 7"/>
          <p:cNvSpPr/>
          <p:nvPr/>
        </p:nvSpPr>
        <p:spPr>
          <a:xfrm>
            <a:off x="4682846" y="4034477"/>
            <a:ext cx="7569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time</a:t>
            </a:r>
            <a:endParaRPr lang="zh-CN" altLang="en-US" dirty="0"/>
          </a:p>
        </p:txBody>
      </p:sp>
      <p:sp>
        <p:nvSpPr>
          <p:cNvPr id="9" name="Rectangle 8"/>
          <p:cNvSpPr/>
          <p:nvPr/>
        </p:nvSpPr>
        <p:spPr>
          <a:xfrm>
            <a:off x="8609123" y="4091053"/>
            <a:ext cx="7248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a:t>
            </a:r>
            <a:endParaRPr lang="zh-CN" altLang="en-US" dirty="0"/>
          </a:p>
        </p:txBody>
      </p:sp>
      <p:sp>
        <p:nvSpPr>
          <p:cNvPr id="10" name="Rectangle 9"/>
          <p:cNvSpPr/>
          <p:nvPr/>
        </p:nvSpPr>
        <p:spPr>
          <a:xfrm>
            <a:off x="9563879" y="4056917"/>
            <a:ext cx="13454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overslept</a:t>
            </a:r>
            <a:endParaRPr lang="zh-CN" altLang="en-US" dirty="0"/>
          </a:p>
        </p:txBody>
      </p:sp>
    </p:spTree>
    <p:extLst>
      <p:ext uri="{BB962C8B-B14F-4D97-AF65-F5344CB8AC3E}">
        <p14:creationId xmlns:p14="http://schemas.microsoft.com/office/powerpoint/2010/main" val="230379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94099" y="1568489"/>
            <a:ext cx="981097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在我到达车站之前，汽车已经离开了。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Before I arrived at the bus stop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bus ________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当地震发生的时候，一些人仓促地跑出了大楼。</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people ________ ________ ________ the building when the earthquake happened.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252580" y="2498920"/>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4" name="Rectangle 3"/>
          <p:cNvSpPr/>
          <p:nvPr/>
        </p:nvSpPr>
        <p:spPr>
          <a:xfrm>
            <a:off x="8279105" y="2498919"/>
            <a:ext cx="117769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already </a:t>
            </a:r>
            <a:endParaRPr lang="zh-CN" altLang="en-US" dirty="0"/>
          </a:p>
        </p:txBody>
      </p:sp>
      <p:sp>
        <p:nvSpPr>
          <p:cNvPr id="5" name="Rectangle 4"/>
          <p:cNvSpPr/>
          <p:nvPr/>
        </p:nvSpPr>
        <p:spPr>
          <a:xfrm>
            <a:off x="9827376" y="2498918"/>
            <a:ext cx="6035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left</a:t>
            </a:r>
            <a:endParaRPr lang="zh-CN" altLang="en-US" dirty="0"/>
          </a:p>
        </p:txBody>
      </p:sp>
      <p:sp>
        <p:nvSpPr>
          <p:cNvPr id="6" name="Rectangle 5"/>
          <p:cNvSpPr/>
          <p:nvPr/>
        </p:nvSpPr>
        <p:spPr>
          <a:xfrm>
            <a:off x="3934892" y="4015749"/>
            <a:ext cx="105189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rushed</a:t>
            </a:r>
            <a:endParaRPr lang="zh-CN" altLang="en-US" dirty="0"/>
          </a:p>
        </p:txBody>
      </p:sp>
      <p:sp>
        <p:nvSpPr>
          <p:cNvPr id="7" name="Rectangle 6"/>
          <p:cNvSpPr/>
          <p:nvPr/>
        </p:nvSpPr>
        <p:spPr>
          <a:xfrm>
            <a:off x="5488520" y="4015749"/>
            <a:ext cx="6110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out</a:t>
            </a:r>
            <a:endParaRPr lang="zh-CN" altLang="en-US" dirty="0"/>
          </a:p>
        </p:txBody>
      </p:sp>
      <p:sp>
        <p:nvSpPr>
          <p:cNvPr id="8" name="Rectangle 7"/>
          <p:cNvSpPr/>
          <p:nvPr/>
        </p:nvSpPr>
        <p:spPr>
          <a:xfrm>
            <a:off x="6811434" y="4015749"/>
            <a:ext cx="441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en-US" dirty="0"/>
          </a:p>
        </p:txBody>
      </p:sp>
    </p:spTree>
    <p:extLst>
      <p:ext uri="{BB962C8B-B14F-4D97-AF65-F5344CB8AC3E}">
        <p14:creationId xmlns:p14="http://schemas.microsoft.com/office/powerpoint/2010/main" val="1397937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222" y="797427"/>
            <a:ext cx="398538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补全对话</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69053" y="1480642"/>
            <a:ext cx="9312537" cy="5262979"/>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Hello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that Mrs. Green?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from the package delivery company(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快递公司</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have your package. Are you at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Unfortunately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at work right now.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smtClean="0">
                <a:latin typeface="Calibri" panose="020F0502020204030204" pitchFamily="34" charset="0"/>
                <a:ea typeface="宋体" panose="02010600030101010101" pitchFamily="2" charset="-122"/>
                <a:cs typeface="Times New Roman" panose="02020603050405020304" pitchFamily="18" charset="0"/>
              </a:rPr>
              <a:t>A</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Actually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package needs your signature(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签名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Can I bring it to your office instead?</a:t>
            </a:r>
            <a:endParaRPr lang="zh-CN" altLang="en-US" dirty="0"/>
          </a:p>
        </p:txBody>
      </p:sp>
    </p:spTree>
    <p:extLst>
      <p:ext uri="{BB962C8B-B14F-4D97-AF65-F5344CB8AC3E}">
        <p14:creationId xmlns:p14="http://schemas.microsoft.com/office/powerpoint/2010/main" val="3832968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51933" y="1263662"/>
            <a:ext cx="861328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兼类词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above prep.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上面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adv.</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在上面</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till prep.&amp; conj.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到；直到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west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adv.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向西；朝西</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adj.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向西的；西部的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西；西方</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fool 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蠢人；傻瓜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v.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愚弄</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8343154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50720" y="1625849"/>
            <a:ext cx="9441628" cy="3785652"/>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 don't have time to leave my desk.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see.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 would be better. Can you bring it to my home at 6 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 is fine.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Great! Thank you so much!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0217409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60724" y="750909"/>
            <a:ext cx="791404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Can you leave the package at my door?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What time is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can I bring the package tomorrow?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I'll see you tomorrow at 6 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 What can I do for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 How much is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 I'm quite busy at work now.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6445991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09656" y="2536593"/>
            <a:ext cx="9312537"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 2. ________ 3.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5.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109822" y="2721258"/>
            <a:ext cx="3353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t>
            </a:r>
            <a:endParaRPr lang="zh-CN" altLang="en-US" dirty="0"/>
          </a:p>
        </p:txBody>
      </p:sp>
      <p:sp>
        <p:nvSpPr>
          <p:cNvPr id="4" name="Rectangle 3"/>
          <p:cNvSpPr/>
          <p:nvPr/>
        </p:nvSpPr>
        <p:spPr>
          <a:xfrm>
            <a:off x="4537721" y="271991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5958548" y="2717235"/>
            <a:ext cx="4475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G</a:t>
            </a:r>
            <a:endParaRPr lang="zh-CN" altLang="en-US" dirty="0"/>
          </a:p>
        </p:txBody>
      </p:sp>
      <p:sp>
        <p:nvSpPr>
          <p:cNvPr id="6" name="Rectangle 5"/>
          <p:cNvSpPr/>
          <p:nvPr/>
        </p:nvSpPr>
        <p:spPr>
          <a:xfrm flipH="1">
            <a:off x="7625550" y="2717235"/>
            <a:ext cx="862234"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9281168" y="2733387"/>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88594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3535" y="732880"/>
            <a:ext cx="2792752"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首字母填空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04507" y="2016697"/>
            <a:ext cx="8129195"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I've never been late for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yesterday I came very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__.My alarm clock didn't go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and by the time I woke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father had already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into the bathroom and I had to wait for him to come out. I really had to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8518403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72584" y="1306734"/>
            <a:ext cx="1025203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took a quick shower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 some breakfast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then ran off to the bus stop. Unfortunately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the time I got there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bus had already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__.I started walking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 knew I couldn't get to school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time.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friend Tony and his dad came by in his dad's car and they gave me a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When I got to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final bell was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__.I only just made it to class.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2202045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8140" y="2375270"/>
            <a:ext cx="9796632" cy="1569660"/>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 ________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 3. ________ 4.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7. ________ 8.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10.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73329" y="2552709"/>
            <a:ext cx="8210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close</a:t>
            </a:r>
            <a:endParaRPr lang="zh-CN" altLang="en-US" dirty="0"/>
          </a:p>
        </p:txBody>
      </p:sp>
      <p:sp>
        <p:nvSpPr>
          <p:cNvPr id="4" name="Rectangle 3"/>
          <p:cNvSpPr/>
          <p:nvPr/>
        </p:nvSpPr>
        <p:spPr>
          <a:xfrm>
            <a:off x="4269786" y="2552709"/>
            <a:ext cx="53271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off</a:t>
            </a:r>
            <a:endParaRPr lang="zh-CN" altLang="en-US" dirty="0"/>
          </a:p>
        </p:txBody>
      </p:sp>
      <p:sp>
        <p:nvSpPr>
          <p:cNvPr id="5" name="Rectangle 4"/>
          <p:cNvSpPr/>
          <p:nvPr/>
        </p:nvSpPr>
        <p:spPr>
          <a:xfrm>
            <a:off x="5577894" y="2552709"/>
            <a:ext cx="13245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gone/got</a:t>
            </a:r>
            <a:endParaRPr lang="zh-CN" altLang="en-US" dirty="0"/>
          </a:p>
        </p:txBody>
      </p:sp>
      <p:sp>
        <p:nvSpPr>
          <p:cNvPr id="6" name="Rectangle 5"/>
          <p:cNvSpPr/>
          <p:nvPr/>
        </p:nvSpPr>
        <p:spPr>
          <a:xfrm>
            <a:off x="7481446" y="2549501"/>
            <a:ext cx="73609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rush</a:t>
            </a:r>
            <a:endParaRPr lang="zh-CN" altLang="en-US" dirty="0"/>
          </a:p>
        </p:txBody>
      </p:sp>
      <p:sp>
        <p:nvSpPr>
          <p:cNvPr id="7" name="Rectangle 6"/>
          <p:cNvSpPr/>
          <p:nvPr/>
        </p:nvSpPr>
        <p:spPr>
          <a:xfrm>
            <a:off x="9159719" y="2549500"/>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and</a:t>
            </a:r>
            <a:endParaRPr lang="zh-CN" altLang="en-US" dirty="0"/>
          </a:p>
        </p:txBody>
      </p:sp>
      <p:sp>
        <p:nvSpPr>
          <p:cNvPr id="8" name="Rectangle 7"/>
          <p:cNvSpPr/>
          <p:nvPr/>
        </p:nvSpPr>
        <p:spPr>
          <a:xfrm>
            <a:off x="2108496" y="3010189"/>
            <a:ext cx="121911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left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9" name="Rectangle 8"/>
          <p:cNvSpPr/>
          <p:nvPr/>
        </p:nvSpPr>
        <p:spPr>
          <a:xfrm>
            <a:off x="4421754" y="3256368"/>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a:t>
            </a:r>
            <a:endParaRPr lang="zh-CN" altLang="en-US" dirty="0"/>
          </a:p>
        </p:txBody>
      </p:sp>
      <p:sp>
        <p:nvSpPr>
          <p:cNvPr id="10" name="Rectangle 9"/>
          <p:cNvSpPr/>
          <p:nvPr/>
        </p:nvSpPr>
        <p:spPr>
          <a:xfrm>
            <a:off x="5673474" y="3366115"/>
            <a:ext cx="102624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Luckily</a:t>
            </a:r>
            <a:endParaRPr lang="zh-CN" altLang="en-US" dirty="0"/>
          </a:p>
        </p:txBody>
      </p:sp>
      <p:sp>
        <p:nvSpPr>
          <p:cNvPr id="11" name="Rectangle 10"/>
          <p:cNvSpPr/>
          <p:nvPr/>
        </p:nvSpPr>
        <p:spPr>
          <a:xfrm>
            <a:off x="7584599" y="3366115"/>
            <a:ext cx="5229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lift</a:t>
            </a:r>
            <a:endParaRPr lang="zh-CN" altLang="en-US" dirty="0"/>
          </a:p>
        </p:txBody>
      </p:sp>
      <p:sp>
        <p:nvSpPr>
          <p:cNvPr id="12" name="Rectangle 11"/>
          <p:cNvSpPr/>
          <p:nvPr/>
        </p:nvSpPr>
        <p:spPr>
          <a:xfrm>
            <a:off x="8546566" y="3090466"/>
            <a:ext cx="1661032"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ringing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510617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9000" y="797427"/>
            <a:ext cx="5402441"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嘉兴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文化意识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07228" y="1525375"/>
            <a:ext cx="9775115"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阅读下面短文，然后从各题所给的四个选项中选出一个最佳答案。</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22730" y="2080722"/>
            <a:ext cx="1158957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Last August we were on vacation at Diana's Baths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place famous for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waterfalls.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Sitting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 the rocks with my husband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watched some parents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guarding their kids away from the rocks' edges. I felt glad that our 8­year­old son Wyatt could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himself. Don't get me wrong: I still felt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as I saw my boy jump between the rocks. “No running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said from time to time. “Stay away from the edges.” But I soon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we were all having fun in the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water.I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succeeded because I willed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never hesitated. </a:t>
            </a:r>
            <a:endParaRPr lang="zh-CN" altLang="en-US" dirty="0"/>
          </a:p>
        </p:txBody>
      </p:sp>
    </p:spTree>
    <p:extLst>
      <p:ext uri="{BB962C8B-B14F-4D97-AF65-F5344CB8AC3E}">
        <p14:creationId xmlns:p14="http://schemas.microsoft.com/office/powerpoint/2010/main" val="211395936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7280" y="991191"/>
            <a:ext cx="10359614"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saw Wyatt sit down between two rocks in the running water. I shouted at him to get out. He shouted back something and then 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over the edge.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“Somebody help my son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over and over. But I only heard a woman scream. “That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just went over the waterfall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shouted at her husband. “We are leaving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They walked away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 even looking back to see whether our child was OK.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4101848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0311" y="1199158"/>
            <a:ext cx="1015521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the time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climbed down to the rocks below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husband had pulled Wyatt out of the water with the help of a young woman. She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first aid. “I'm Lisa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nurse. I'm not leaving you.” She looked at me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if she were trying to take every bit of energy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and strength(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力量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her body and pass it on to me. I held on to that energy like a rope that could pull us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7329391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20010" y="1582819"/>
            <a:ext cx="9671122"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Wyatt was taken to the hospital immediately.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we spent a sleepless night there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were told Wyatt was going to be OK.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Meeting Lisa has reminded(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提醒</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me how we need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from people we don't know. I know we are two strangers who are less strange.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6599914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1519" y="732881"/>
            <a:ext cx="2031325"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重点短语</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42844" y="1156447"/>
            <a:ext cx="802161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full of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充</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满</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take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shower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沐浴</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the time...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以</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前</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wake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up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醒来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late for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迟</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到</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go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发出响声</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rush out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跑掉；迅速离</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开</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give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lift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一程</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line with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成一</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排</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stare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盯着</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disbelief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难以置信</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的</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jump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out of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跳出</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 off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起</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飞</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think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oneself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自思自忖；盘</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8121847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05721" y="1464526"/>
            <a:ext cx="824752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nervously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carelessly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excitedly  D. hopefully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talk to  B. cheer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for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learn from  D. look after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lonely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proud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worried  D. satisfied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left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relaxed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shared  D. returned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Suddenly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Finally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Slowly  D. Recently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58314" y="170285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547094" y="2402851"/>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547094" y="312651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2543888" y="395751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532666" y="461910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173971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05721" y="1572103"/>
            <a:ext cx="825828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looked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came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rose  D. disappeared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suggested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thought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replied  D. cried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girl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boy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man  D. woman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I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you  D. they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teaching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learning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giving  D. receiving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63462" y="182118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563462" y="253194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563462" y="333801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483312" y="3944847"/>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7" name="Rectangle 6"/>
          <p:cNvSpPr/>
          <p:nvPr/>
        </p:nvSpPr>
        <p:spPr>
          <a:xfrm>
            <a:off x="2524990" y="478980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853607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76630" y="1313920"/>
            <a:ext cx="795707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A. secretly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happily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deeply  D. strangely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A. success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health</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value  D. love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A. truth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safety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memory  D. silence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A. If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Unless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After  D. Before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 help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advice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sense  D. experience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90224" y="158452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464576" y="2316787"/>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490224" y="301991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490224" y="378131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490224" y="446292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49721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3584" y="765154"/>
            <a:ext cx="398538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宁波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53497" y="1887605"/>
            <a:ext cx="9305364"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Jason and his father were going to the grocery store by car to pick up some apples. It had been an unusual day. The sky was dark but there were few clouds. As they drove up the street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started to be a rumbling(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隆隆的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sound heard across the ground.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702529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131" y="854954"/>
            <a:ext cx="10122944"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Jason's father immediately realized that a tornado(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龙卷风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was coming. He stopped the car and told Jason to get out immediately. Jason and his father got out of the car and made their way to the closest building. By this time the wind was blowing harder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it was hard to see or hear.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Debris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was falling all over the place. Jason couldn't see his dad anymore. He also realized that he wasn't getting to the building fast enough. He was afraid he would be picked up by the wind and thrown into the air.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4365650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49855" y="858570"/>
            <a:ext cx="1080067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he made his way towards the building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noticed a field to his right. He could see an irrigation ditch(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灌溉渠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a panic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scrambled(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the ditch and lay flat on the ground. More debris and objects flew overhead. His heart was beating hard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he was nervous. He had never been in a tornado before.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a while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winds died down and the loud roaring sound was gone. Jason slowly lifted his head and nervously looked around. What he saw was a great mess. Jason could hardly recognize the buildings in front of him because of all the damage.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3641637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82127" y="542983"/>
            <a:ext cx="10650070"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stood up and with shaky legs walked to the building. Once there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pushed the door open and went inside. It was a public building owned by the city. It was empty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Jason could hear noises further inside. He walked into the large room and saw his dad. He ran across the room and gave him a big hug.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“Jason! How are you? I've been worried sick about 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his father. “I couldn't find you anywhere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Jason breathed a sigh of a relief(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松了一口气</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sat down. He did have a story to tell!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7636407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9504" y="1500330"/>
            <a:ext cx="965678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学习能力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From Paragraph 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 get the ________ of the story.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background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development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climax(most exciting part)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ending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70815" y="1735128"/>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Tree>
    <p:extLst>
      <p:ext uri="{BB962C8B-B14F-4D97-AF65-F5344CB8AC3E}">
        <p14:creationId xmlns:p14="http://schemas.microsoft.com/office/powerpoint/2010/main" val="1016079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70617" y="862099"/>
            <a:ext cx="9305363"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思维品质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Which of the following is the right order according to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①Jason nervously looked around from the irrigation ditch.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②Jason ran across the room and gave his father a big hug.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③Jason got out of the car.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④Jason noticed a field to his right.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②①③④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③④①②</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④①②③  D. ③①②④</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64678" y="105739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558364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10870" y="1665266"/>
            <a:ext cx="9144000"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语言能力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underlined word “Debris” in Paragraph 2 probably means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parts of the tornado  B. apple pies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broken pieces  D. drop of rain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51529" y="1936377"/>
            <a:ext cx="364138"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85936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23594" y="571290"/>
            <a:ext cx="10033299"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turn into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变成；译成；成</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为</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show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赶到；露面</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the end of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某时间点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以</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前</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find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找到</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costume party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化装舞</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会</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stay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up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熬夜</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April Fool's Day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愚人</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节</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sell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卖光</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 place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发</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生</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lose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weight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减肥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end up with...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束</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get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married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结婚</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make it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成功了；做到</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了</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radio program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一个无线电节目</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run out of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用完；耗尽；从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跑</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出</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hand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上</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交</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6263626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5259" y="1500370"/>
            <a:ext cx="981814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思维品质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story tells us that when we are in danger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we should wait patiently until help comes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we should work hard to make our dreams come true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we should be brave enough to change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nature</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 should be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quick-­</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thinking and believe in ourselves</a:t>
            </a:r>
            <a:endParaRPr lang="zh-CN" altLang="en-US" dirty="0"/>
          </a:p>
        </p:txBody>
      </p:sp>
      <p:sp>
        <p:nvSpPr>
          <p:cNvPr id="3" name="Rectangle 2"/>
          <p:cNvSpPr/>
          <p:nvPr/>
        </p:nvSpPr>
        <p:spPr>
          <a:xfrm>
            <a:off x="1649062" y="174588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140652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7583" y="685969"/>
            <a:ext cx="10510220" cy="6001643"/>
          </a:xfrm>
          <a:prstGeom prst="rect">
            <a:avLst/>
          </a:prstGeom>
        </p:spPr>
        <p:txBody>
          <a:bodyPr wrap="square">
            <a:spAutoFit/>
          </a:bodyPr>
          <a:lstStyle/>
          <a:p>
            <a:pPr indent="609600" algn="ctr">
              <a:lnSpc>
                <a:spcPct val="200000"/>
              </a:lnSpc>
              <a:spcAft>
                <a:spcPts val="0"/>
              </a:spcAft>
            </a:pPr>
            <a:r>
              <a:rPr lang="zh-CN" altLang="en-US" sz="2400" kern="100" dirty="0" smtClean="0">
                <a:latin typeface="Calibri" panose="020F0502020204030204" pitchFamily="34" charset="0"/>
                <a:ea typeface="宋体" panose="02010600030101010101" pitchFamily="2" charset="-122"/>
                <a:cs typeface="Times New Roman" panose="02020603050405020304" pitchFamily="18" charset="0"/>
              </a:rPr>
              <a:t>文化风情博览</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Silk Road Economic Belt and the 21st­century Maritime Silk Road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also known as the One Belt and One Road Initiative(OBOR)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Belt and Road(B&amp;R)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The Belt and Road Initiative(BRI</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official translation) is a development strategy proposed by the Chinese government that focuses on connectivity and cooperation between Eurasian countries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primarily the People's Republic of China (PRC)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land-­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based Silk Road Economic Belt(SREB) and the ocean­going Maritime Silk Road(MSR). </a:t>
            </a:r>
            <a:endParaRPr lang="zh-CN" altLang="zh-CN" sz="1050" kern="100" dirty="0" smtClean="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852442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22440" y="734667"/>
            <a:ext cx="3658630"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Section A 3a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3c</a:t>
            </a:r>
            <a:endParaRPr lang="zh-CN" altLang="en-US" dirty="0"/>
          </a:p>
        </p:txBody>
      </p:sp>
      <p:sp>
        <p:nvSpPr>
          <p:cNvPr id="3" name="Rectangle 2"/>
          <p:cNvSpPr/>
          <p:nvPr/>
        </p:nvSpPr>
        <p:spPr>
          <a:xfrm>
            <a:off x="-265356" y="1196332"/>
            <a:ext cx="7343887"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根据句意及首字母或汉语提示完成单词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47888" y="2221134"/>
            <a:ext cx="968188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宁波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of the COVID­19</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only a few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市场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were open in our city last spring.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Miss Liu lives three________(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街区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away from 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Although he is old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is very much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有生气的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Look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plane is flying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在上面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clouds.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8825430" y="2434375"/>
            <a:ext cx="11893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markets</a:t>
            </a:r>
            <a:endParaRPr lang="zh-CN" altLang="en-US" dirty="0"/>
          </a:p>
        </p:txBody>
      </p:sp>
      <p:sp>
        <p:nvSpPr>
          <p:cNvPr id="6" name="Rectangle 5"/>
          <p:cNvSpPr/>
          <p:nvPr/>
        </p:nvSpPr>
        <p:spPr>
          <a:xfrm>
            <a:off x="4688017" y="3883127"/>
            <a:ext cx="9656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blocks</a:t>
            </a:r>
            <a:endParaRPr lang="zh-CN" altLang="en-US" dirty="0"/>
          </a:p>
        </p:txBody>
      </p:sp>
      <p:sp>
        <p:nvSpPr>
          <p:cNvPr id="7" name="Rectangle 6"/>
          <p:cNvSpPr/>
          <p:nvPr/>
        </p:nvSpPr>
        <p:spPr>
          <a:xfrm>
            <a:off x="6863105" y="4639693"/>
            <a:ext cx="8324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alive</a:t>
            </a:r>
            <a:endParaRPr lang="zh-CN" altLang="en-US" dirty="0"/>
          </a:p>
        </p:txBody>
      </p:sp>
      <p:sp>
        <p:nvSpPr>
          <p:cNvPr id="8" name="Rectangle 7"/>
          <p:cNvSpPr/>
          <p:nvPr/>
        </p:nvSpPr>
        <p:spPr>
          <a:xfrm>
            <a:off x="5429893" y="5369594"/>
            <a:ext cx="94493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above</a:t>
            </a:r>
            <a:endParaRPr lang="zh-CN" altLang="en-US" dirty="0"/>
          </a:p>
        </p:txBody>
      </p:sp>
    </p:spTree>
    <p:extLst>
      <p:ext uri="{BB962C8B-B14F-4D97-AF65-F5344CB8AC3E}">
        <p14:creationId xmlns:p14="http://schemas.microsoft.com/office/powerpoint/2010/main" val="1720021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3792" y="1127426"/>
            <a:ext cx="1038113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济宁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is a famous saying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“East or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w</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home is the best.”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We'll finish the work in two days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you will have to wait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next Monday.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If you travel by air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must arrive at the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very early.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Some young firemen rushed into the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building to save the people in it.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193142" y="1337095"/>
            <a:ext cx="77482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west</a:t>
            </a:r>
            <a:endParaRPr lang="zh-CN" altLang="en-US" dirty="0"/>
          </a:p>
        </p:txBody>
      </p:sp>
      <p:sp>
        <p:nvSpPr>
          <p:cNvPr id="4" name="Rectangle 3"/>
          <p:cNvSpPr/>
          <p:nvPr/>
        </p:nvSpPr>
        <p:spPr>
          <a:xfrm>
            <a:off x="9256746" y="2100888"/>
            <a:ext cx="4988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till</a:t>
            </a:r>
            <a:endParaRPr lang="zh-CN" altLang="en-US" dirty="0"/>
          </a:p>
        </p:txBody>
      </p:sp>
      <p:sp>
        <p:nvSpPr>
          <p:cNvPr id="5" name="Rectangle 4"/>
          <p:cNvSpPr/>
          <p:nvPr/>
        </p:nvSpPr>
        <p:spPr>
          <a:xfrm>
            <a:off x="7193142" y="3494418"/>
            <a:ext cx="10438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airport</a:t>
            </a:r>
            <a:endParaRPr lang="zh-CN" altLang="en-US" dirty="0"/>
          </a:p>
        </p:txBody>
      </p:sp>
      <p:sp>
        <p:nvSpPr>
          <p:cNvPr id="6" name="Rectangle 5"/>
          <p:cNvSpPr/>
          <p:nvPr/>
        </p:nvSpPr>
        <p:spPr>
          <a:xfrm>
            <a:off x="6466982" y="3972914"/>
            <a:ext cx="177003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burning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77430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632" y="636062"/>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词汇填空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1109" y="1324551"/>
            <a:ext cx="5742469"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用括号中所给词的适当形式填空。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871368" y="2155548"/>
            <a:ext cx="1059628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________(stare) in disbelief at the black smoke rising above the burning building.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永州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Notre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­-Dame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Cathedral(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巴黎圣母院大教堂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)________(burn) by fire on April 15,2019.</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Li Lin's father is a ________(work)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works in a big factory near his home.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4364679" y="2382372"/>
            <a:ext cx="96686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stared</a:t>
            </a:r>
            <a:endParaRPr lang="zh-CN" altLang="en-US" dirty="0"/>
          </a:p>
        </p:txBody>
      </p:sp>
      <p:sp>
        <p:nvSpPr>
          <p:cNvPr id="6" name="Rectangle 5"/>
          <p:cNvSpPr/>
          <p:nvPr/>
        </p:nvSpPr>
        <p:spPr>
          <a:xfrm>
            <a:off x="8683000" y="3817541"/>
            <a:ext cx="16463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 burned</a:t>
            </a:r>
            <a:endParaRPr lang="zh-CN" altLang="en-US" dirty="0"/>
          </a:p>
        </p:txBody>
      </p:sp>
      <p:sp>
        <p:nvSpPr>
          <p:cNvPr id="7" name="Rectangle 6"/>
          <p:cNvSpPr/>
          <p:nvPr/>
        </p:nvSpPr>
        <p:spPr>
          <a:xfrm>
            <a:off x="3526148" y="5110203"/>
            <a:ext cx="1677062"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worker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06439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3647" y="1633035"/>
            <a:ext cx="9671123"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I enjoyed green ________(bean) when I was young.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My grandmother shook her head in ________(belief)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When I went there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________(borrow) one from the library.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After I ________(finish) my homework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went to bed.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781113" y="1874978"/>
            <a:ext cx="9300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beans</a:t>
            </a:r>
            <a:endParaRPr lang="zh-CN" altLang="en-US" dirty="0"/>
          </a:p>
        </p:txBody>
      </p:sp>
      <p:sp>
        <p:nvSpPr>
          <p:cNvPr id="4" name="Rectangle 3"/>
          <p:cNvSpPr/>
          <p:nvPr/>
        </p:nvSpPr>
        <p:spPr>
          <a:xfrm>
            <a:off x="7068153" y="2574224"/>
            <a:ext cx="12399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disbelief</a:t>
            </a:r>
            <a:endParaRPr lang="zh-CN" altLang="en-US" dirty="0"/>
          </a:p>
        </p:txBody>
      </p:sp>
      <p:sp>
        <p:nvSpPr>
          <p:cNvPr id="5" name="Rectangle 4"/>
          <p:cNvSpPr/>
          <p:nvPr/>
        </p:nvSpPr>
        <p:spPr>
          <a:xfrm>
            <a:off x="4984373" y="3070394"/>
            <a:ext cx="256749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borrowed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3363997" y="4059874"/>
            <a:ext cx="172034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finished</a:t>
            </a:r>
            <a:endParaRPr lang="zh-CN" altLang="en-US" dirty="0"/>
          </a:p>
        </p:txBody>
      </p:sp>
    </p:spTree>
    <p:extLst>
      <p:ext uri="{BB962C8B-B14F-4D97-AF65-F5344CB8AC3E}">
        <p14:creationId xmlns:p14="http://schemas.microsoft.com/office/powerpoint/2010/main" val="483663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19" y="740066"/>
            <a:ext cx="8376621"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根据句意，选用方框内的词组填空。注意形式的变化。</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3" name="Picture 2"/>
          <p:cNvPicPr>
            <a:picLocks noChangeAspect="1"/>
          </p:cNvPicPr>
          <p:nvPr/>
        </p:nvPicPr>
        <p:blipFill>
          <a:blip r:embed="rId2"/>
          <a:stretch>
            <a:fillRect/>
          </a:stretch>
        </p:blipFill>
        <p:spPr>
          <a:xfrm>
            <a:off x="2389062" y="1571063"/>
            <a:ext cx="6995025" cy="754858"/>
          </a:xfrm>
          <a:prstGeom prst="rect">
            <a:avLst/>
          </a:prstGeom>
        </p:spPr>
      </p:pic>
      <p:sp>
        <p:nvSpPr>
          <p:cNvPr id="4" name="Rectangle 3"/>
          <p:cNvSpPr/>
          <p:nvPr/>
        </p:nvSpPr>
        <p:spPr>
          <a:xfrm>
            <a:off x="787449" y="2160202"/>
            <a:ext cx="1080929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—Why didn't you ________________________ at the meeting yesterday?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my mother was ill. I had to look after 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When we ________________________ the hill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people had planted many young trees.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By the time I told him something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said he ________________________ what caused the accident.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5108135" y="2353199"/>
            <a:ext cx="13087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show up</a:t>
            </a:r>
            <a:endParaRPr lang="zh-CN" altLang="en-US" dirty="0"/>
          </a:p>
        </p:txBody>
      </p:sp>
      <p:sp>
        <p:nvSpPr>
          <p:cNvPr id="6" name="Rectangle 5"/>
          <p:cNvSpPr/>
          <p:nvPr/>
        </p:nvSpPr>
        <p:spPr>
          <a:xfrm>
            <a:off x="4349674" y="3922591"/>
            <a:ext cx="138582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arrived at</a:t>
            </a:r>
            <a:endParaRPr lang="zh-CN" altLang="en-US" dirty="0"/>
          </a:p>
        </p:txBody>
      </p:sp>
      <p:sp>
        <p:nvSpPr>
          <p:cNvPr id="7" name="Rectangle 6"/>
          <p:cNvSpPr/>
          <p:nvPr/>
        </p:nvSpPr>
        <p:spPr>
          <a:xfrm>
            <a:off x="8498540" y="5285152"/>
            <a:ext cx="19559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found out</a:t>
            </a:r>
            <a:endParaRPr lang="zh-CN" altLang="en-US" dirty="0"/>
          </a:p>
        </p:txBody>
      </p:sp>
    </p:spTree>
    <p:extLst>
      <p:ext uri="{BB962C8B-B14F-4D97-AF65-F5344CB8AC3E}">
        <p14:creationId xmlns:p14="http://schemas.microsoft.com/office/powerpoint/2010/main" val="1722636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26022" y="1564876"/>
            <a:ext cx="8871473"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Before it rained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little girl __________________ the supermarket with her friends.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When my father came back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__________________ to go for my football training.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886855" y="1799674"/>
            <a:ext cx="190468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gone into</a:t>
            </a:r>
            <a:endParaRPr lang="zh-CN" altLang="en-US" dirty="0"/>
          </a:p>
        </p:txBody>
      </p:sp>
      <p:sp>
        <p:nvSpPr>
          <p:cNvPr id="4" name="Rectangle 3"/>
          <p:cNvSpPr/>
          <p:nvPr/>
        </p:nvSpPr>
        <p:spPr>
          <a:xfrm>
            <a:off x="7088560" y="3021103"/>
            <a:ext cx="2702984"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rushed 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01727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4693" y="722123"/>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25156" y="1460350"/>
            <a:ext cx="1024128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百色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Communist Party of China was founded ________ July 1th,1921.</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D.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Ice is not often seen here in winter as the temperature normally stays________ zero.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up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down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above  D. below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108074" y="170285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1175824" y="395120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911085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9553" y="1088009"/>
            <a:ext cx="1023052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—It's everyone's duty to join the Clean Your Plate Campaign(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光盘行动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try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to ________ all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food that we have ordered.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get up  B. show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eat up  D. turn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)June 1st is ________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Children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Children‘s</a:t>
            </a:r>
            <a:r>
              <a:rPr lang="zh-CN" altLang="en-US" sz="1050" kern="100" dirty="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Child  D. Child's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68248" y="138012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465042" y="427393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856884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25661" y="756182"/>
            <a:ext cx="2185214" cy="461665"/>
          </a:xfrm>
          <a:prstGeom prst="rect">
            <a:avLst/>
          </a:prstGeom>
        </p:spPr>
        <p:txBody>
          <a:bodyPr wrap="none">
            <a:spAutoFit/>
          </a:bodyPr>
          <a:lstStyle/>
          <a:p>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重点句型</a:t>
            </a:r>
            <a:endParaRPr lang="zh-CN" altLang="en-US" dirty="0"/>
          </a:p>
        </p:txBody>
      </p:sp>
      <p:sp>
        <p:nvSpPr>
          <p:cNvPr id="3" name="Rectangle 2"/>
          <p:cNvSpPr/>
          <p:nvPr/>
        </p:nvSpPr>
        <p:spPr>
          <a:xfrm>
            <a:off x="656217" y="1120283"/>
            <a:ext cx="1116643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By the time I got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brother had already gotten in the shower.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我起床时，我哥哥已经洗澡了。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在含有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the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＋谓语动词为一般过去时的从句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的句子中，主句的谓语动词通常用过去完成时，构成模式为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＋动词的过去分词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，表示在过去某一时间或某一动作之前已经发生或完成了的动作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也可以说这一动作发生的时间在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过去的过去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the time I got to the theatre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film had been on.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我到剧院时，电影已经上映了。</a:t>
            </a:r>
            <a:endParaRPr lang="zh-CN" altLang="en-US" dirty="0"/>
          </a:p>
        </p:txBody>
      </p:sp>
    </p:spTree>
    <p:extLst>
      <p:ext uri="{BB962C8B-B14F-4D97-AF65-F5344CB8AC3E}">
        <p14:creationId xmlns:p14="http://schemas.microsoft.com/office/powerpoint/2010/main" val="174329281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2885" y="1394239"/>
            <a:ext cx="1071461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Even though we're in difficult times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need to keep hope________.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real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alive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fresh  D. close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丹东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rather cold here. You'd better ________ your coat.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put away  B. not put 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not take off  D. take off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94523" y="165982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142237" y="3056232"/>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966387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1677" y="1071510"/>
            <a:ext cx="986476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—Good news! I got the last ticket to the concert.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________ you are!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active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strange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lucky  D. funny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The sky is much bluer ________ we have taken action to protect the environment.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because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before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until  D. unless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22036" y="133709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480358" y="3466460"/>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Tree>
    <p:extLst>
      <p:ext uri="{BB962C8B-B14F-4D97-AF65-F5344CB8AC3E}">
        <p14:creationId xmlns:p14="http://schemas.microsoft.com/office/powerpoint/2010/main" val="2588961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129" y="940974"/>
            <a:ext cx="987552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河南安阳殷都区期中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the end of last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________ thousands of orange trees on the mountains.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had planted  B. have planted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were planting  D. would planted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呼和浩特、包头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he is my favorite singer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didn't buy his new CD.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If  B. Ever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since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Even though  D. Because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14822" y="120800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1514822" y="413408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073249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9996" y="636062"/>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句型转换</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71020" y="1492593"/>
            <a:ext cx="933405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My parents had already gone to work when I woke up in the morning.(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改为一般疑问句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your parents ________ to work ________ when you woke up in the morning?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—Didn't you eat breakfast today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写出答句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I woke up late.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622321" y="3187410"/>
            <a:ext cx="68640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5" name="Rectangle 4"/>
          <p:cNvSpPr/>
          <p:nvPr/>
        </p:nvSpPr>
        <p:spPr>
          <a:xfrm>
            <a:off x="5457074" y="3187410"/>
            <a:ext cx="8045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gone</a:t>
            </a:r>
            <a:endParaRPr lang="zh-CN" altLang="en-US" dirty="0"/>
          </a:p>
        </p:txBody>
      </p:sp>
      <p:sp>
        <p:nvSpPr>
          <p:cNvPr id="6" name="Rectangle 5"/>
          <p:cNvSpPr/>
          <p:nvPr/>
        </p:nvSpPr>
        <p:spPr>
          <a:xfrm>
            <a:off x="7916920" y="3187410"/>
            <a:ext cx="57515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yet</a:t>
            </a:r>
            <a:endParaRPr lang="zh-CN" altLang="en-US" dirty="0"/>
          </a:p>
        </p:txBody>
      </p:sp>
      <p:sp>
        <p:nvSpPr>
          <p:cNvPr id="7" name="Rectangle 6"/>
          <p:cNvSpPr/>
          <p:nvPr/>
        </p:nvSpPr>
        <p:spPr>
          <a:xfrm>
            <a:off x="2965524" y="5368554"/>
            <a:ext cx="5453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a:t>
            </a:r>
            <a:endParaRPr lang="zh-CN" altLang="en-US" dirty="0"/>
          </a:p>
        </p:txBody>
      </p:sp>
      <p:sp>
        <p:nvSpPr>
          <p:cNvPr id="8" name="Rectangle 7"/>
          <p:cNvSpPr/>
          <p:nvPr/>
        </p:nvSpPr>
        <p:spPr>
          <a:xfrm>
            <a:off x="4349956" y="5382458"/>
            <a:ext cx="91082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didn't</a:t>
            </a:r>
            <a:endParaRPr lang="zh-CN" altLang="en-US" dirty="0"/>
          </a:p>
        </p:txBody>
      </p:sp>
    </p:spTree>
    <p:extLst>
      <p:ext uri="{BB962C8B-B14F-4D97-AF65-F5344CB8AC3E}">
        <p14:creationId xmlns:p14="http://schemas.microsoft.com/office/powerpoint/2010/main" val="501325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8946" y="1027077"/>
            <a:ext cx="1037037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It was very late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all the workers were still working hard.(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同义句改写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 the workers were still working hard ________ ________ it was very late.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Li Lin listens to English on the radio every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 Lin ________ ________ to English on the radio every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John was too excited to express himself clearly.(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改为复合句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John was ________ excited ________ he couldn't express himself clearly.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635064" y="2014827"/>
            <a:ext cx="8582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even </a:t>
            </a:r>
            <a:endParaRPr lang="zh-CN" altLang="en-US" dirty="0"/>
          </a:p>
        </p:txBody>
      </p:sp>
      <p:sp>
        <p:nvSpPr>
          <p:cNvPr id="4" name="Rectangle 3"/>
          <p:cNvSpPr/>
          <p:nvPr/>
        </p:nvSpPr>
        <p:spPr>
          <a:xfrm>
            <a:off x="7802602" y="2014826"/>
            <a:ext cx="10791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though</a:t>
            </a:r>
            <a:endParaRPr lang="zh-CN" altLang="en-US" dirty="0"/>
          </a:p>
        </p:txBody>
      </p:sp>
      <p:sp>
        <p:nvSpPr>
          <p:cNvPr id="5" name="Rectangle 4"/>
          <p:cNvSpPr/>
          <p:nvPr/>
        </p:nvSpPr>
        <p:spPr>
          <a:xfrm>
            <a:off x="2472867" y="3445594"/>
            <a:ext cx="11144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doesn't</a:t>
            </a:r>
            <a:endParaRPr lang="zh-CN" altLang="en-US" dirty="0"/>
          </a:p>
        </p:txBody>
      </p:sp>
      <p:sp>
        <p:nvSpPr>
          <p:cNvPr id="6" name="Rectangle 5"/>
          <p:cNvSpPr/>
          <p:nvPr/>
        </p:nvSpPr>
        <p:spPr>
          <a:xfrm>
            <a:off x="3859944" y="3445594"/>
            <a:ext cx="8575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listen</a:t>
            </a:r>
            <a:endParaRPr lang="zh-CN" altLang="en-US" dirty="0"/>
          </a:p>
        </p:txBody>
      </p:sp>
      <p:sp>
        <p:nvSpPr>
          <p:cNvPr id="7" name="Rectangle 6"/>
          <p:cNvSpPr/>
          <p:nvPr/>
        </p:nvSpPr>
        <p:spPr>
          <a:xfrm>
            <a:off x="3248494" y="4897876"/>
            <a:ext cx="46679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a:t>
            </a:r>
            <a:endParaRPr lang="zh-CN" altLang="en-US" dirty="0"/>
          </a:p>
        </p:txBody>
      </p:sp>
      <p:sp>
        <p:nvSpPr>
          <p:cNvPr id="8" name="Rectangle 7"/>
          <p:cNvSpPr/>
          <p:nvPr/>
        </p:nvSpPr>
        <p:spPr>
          <a:xfrm>
            <a:off x="5288492" y="4897876"/>
            <a:ext cx="6963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that</a:t>
            </a:r>
            <a:endParaRPr lang="zh-CN" altLang="en-US" dirty="0"/>
          </a:p>
        </p:txBody>
      </p:sp>
    </p:spTree>
    <p:extLst>
      <p:ext uri="{BB962C8B-B14F-4D97-AF65-F5344CB8AC3E}">
        <p14:creationId xmlns:p14="http://schemas.microsoft.com/office/powerpoint/2010/main" val="978434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2326" y="636062"/>
            <a:ext cx="3716082"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根据汉语完成句子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86522" y="1697581"/>
            <a:ext cx="1018749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当我和其他同事正在排队等候时，突然听到一声巨响。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I was waiting________ ________ ________  other office workers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heard a loud sound.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年底前，我们必须完成我们的任务。</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had to finish our task ________ ________ ________ ________ the year.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207065" y="2649528"/>
            <a:ext cx="4860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in</a:t>
            </a:r>
            <a:endParaRPr lang="zh-CN" altLang="en-US" dirty="0"/>
          </a:p>
        </p:txBody>
      </p:sp>
      <p:sp>
        <p:nvSpPr>
          <p:cNvPr id="5" name="Rectangle 4"/>
          <p:cNvSpPr/>
          <p:nvPr/>
        </p:nvSpPr>
        <p:spPr>
          <a:xfrm>
            <a:off x="5538745" y="2649527"/>
            <a:ext cx="64152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line</a:t>
            </a:r>
            <a:endParaRPr lang="zh-CN" altLang="en-US" dirty="0"/>
          </a:p>
        </p:txBody>
      </p:sp>
      <p:sp>
        <p:nvSpPr>
          <p:cNvPr id="6" name="Rectangle 5"/>
          <p:cNvSpPr/>
          <p:nvPr/>
        </p:nvSpPr>
        <p:spPr>
          <a:xfrm>
            <a:off x="7022505" y="2649527"/>
            <a:ext cx="7393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with</a:t>
            </a:r>
            <a:endParaRPr lang="zh-CN" altLang="en-US" dirty="0"/>
          </a:p>
        </p:txBody>
      </p:sp>
      <p:sp>
        <p:nvSpPr>
          <p:cNvPr id="7" name="Rectangle 6"/>
          <p:cNvSpPr/>
          <p:nvPr/>
        </p:nvSpPr>
        <p:spPr>
          <a:xfrm>
            <a:off x="5184556" y="4811815"/>
            <a:ext cx="55348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by</a:t>
            </a:r>
            <a:endParaRPr lang="zh-CN" altLang="en-US" dirty="0"/>
          </a:p>
        </p:txBody>
      </p:sp>
      <p:sp>
        <p:nvSpPr>
          <p:cNvPr id="8" name="Rectangle 7"/>
          <p:cNvSpPr/>
          <p:nvPr/>
        </p:nvSpPr>
        <p:spPr>
          <a:xfrm>
            <a:off x="6419455" y="4811815"/>
            <a:ext cx="6030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a:t>
            </a:r>
            <a:endParaRPr lang="zh-CN" altLang="en-US" dirty="0"/>
          </a:p>
        </p:txBody>
      </p:sp>
      <p:sp>
        <p:nvSpPr>
          <p:cNvPr id="9" name="Rectangle 8"/>
          <p:cNvSpPr/>
          <p:nvPr/>
        </p:nvSpPr>
        <p:spPr>
          <a:xfrm>
            <a:off x="7761810" y="4811815"/>
            <a:ext cx="66236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end</a:t>
            </a:r>
            <a:endParaRPr lang="zh-CN" altLang="en-US" dirty="0"/>
          </a:p>
        </p:txBody>
      </p:sp>
      <p:sp>
        <p:nvSpPr>
          <p:cNvPr id="10" name="Rectangle 9"/>
          <p:cNvSpPr/>
          <p:nvPr/>
        </p:nvSpPr>
        <p:spPr>
          <a:xfrm>
            <a:off x="8635126" y="4627148"/>
            <a:ext cx="1056700"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44240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73798" y="1848188"/>
            <a:ext cx="9488243"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因为张老师忘记了，所以她没有出现在我们的聚会上。</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Miss Zhang didn't ________ ________our party because she forgot.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营口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尽管攀岩是一项危险的运动，我却乐在其中。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rock climbing is a dangerous sport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enjoy it.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661235" y="2757105"/>
            <a:ext cx="84709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show</a:t>
            </a:r>
            <a:endParaRPr lang="zh-CN" altLang="en-US" dirty="0"/>
          </a:p>
        </p:txBody>
      </p:sp>
      <p:sp>
        <p:nvSpPr>
          <p:cNvPr id="4" name="Rectangle 3"/>
          <p:cNvSpPr/>
          <p:nvPr/>
        </p:nvSpPr>
        <p:spPr>
          <a:xfrm>
            <a:off x="5963682" y="2791611"/>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up</a:t>
            </a:r>
            <a:endParaRPr lang="zh-CN" altLang="en-US" dirty="0"/>
          </a:p>
        </p:txBody>
      </p:sp>
      <p:sp>
        <p:nvSpPr>
          <p:cNvPr id="5" name="Rectangle 4"/>
          <p:cNvSpPr/>
          <p:nvPr/>
        </p:nvSpPr>
        <p:spPr>
          <a:xfrm>
            <a:off x="2370959" y="4252417"/>
            <a:ext cx="7803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Even</a:t>
            </a:r>
            <a:endParaRPr lang="zh-CN" altLang="en-US" dirty="0"/>
          </a:p>
        </p:txBody>
      </p:sp>
      <p:sp>
        <p:nvSpPr>
          <p:cNvPr id="6" name="Rectangle 5"/>
          <p:cNvSpPr/>
          <p:nvPr/>
        </p:nvSpPr>
        <p:spPr>
          <a:xfrm>
            <a:off x="3508891" y="4252417"/>
            <a:ext cx="10791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though</a:t>
            </a:r>
            <a:endParaRPr lang="zh-CN" altLang="en-US" dirty="0"/>
          </a:p>
        </p:txBody>
      </p:sp>
    </p:spTree>
    <p:extLst>
      <p:ext uri="{BB962C8B-B14F-4D97-AF65-F5344CB8AC3E}">
        <p14:creationId xmlns:p14="http://schemas.microsoft.com/office/powerpoint/2010/main" val="2654219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9947" y="754396"/>
            <a:ext cx="398538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咸宁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短文填空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06824" y="1313961"/>
            <a:ext cx="1046718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 was a child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mom liked to make food for dinner every now and then. One night she made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after a long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hard 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 evening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mom placed a plate of eggs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sausages and burned(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烤焦的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front of my dad. I was waiting to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if anyone would say anything. Yet my dad just reached for his cookies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smiled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my mom and asked me how my day was at school. I didn't remember what I told him that night,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 clearly remembered watching him eat every bite of the cookies!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4759200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5614" y="955345"/>
            <a:ext cx="980021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 got up from the table that evening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heard my mom apologize(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道歉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my dad for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cookies. And I will never forget what he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love the burned cookies.”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Later that night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went to kiss Dad goodnight and I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him if he really liked his burned cookies. He hugged me and said, “Your mom had a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work today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she's very tired. Besides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little burned cookie never hurts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8305755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52283" y="1955722"/>
            <a:ext cx="9617337"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Life is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of imperfect(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不完美的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things and imperfect people. We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learn to accept each other's faults(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enjoy each other's differences. Try to understand it and change our mind.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838944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9247" y="1009134"/>
            <a:ext cx="10919011" cy="499175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When I got to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realized I had left my backpack at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我到学校时才发现我把背包落在家里了。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本句是一个含有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the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引导的时间状语从句的复合句。主句中的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had left my backpack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是宾语从句。由于主句谓语动词是一般过去时态，而宾语从句中的谓语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落下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这个动作是在主句动词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发现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之前就已经完成了的动作，即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过去的过去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，因此，从句用的是过去完成时态。如</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work had just finished when they got 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他们到的时候这项工作正好结束</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6153737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36780" y="2188819"/>
            <a:ext cx="8247529"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 2. ________ 3. ________ 4.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 6. ________ 7. ________ 8.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________ 10. ________ 11. ________ 12.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034581" y="2423618"/>
            <a:ext cx="10021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dinner</a:t>
            </a:r>
            <a:endParaRPr lang="zh-CN" altLang="en-US" dirty="0"/>
          </a:p>
        </p:txBody>
      </p:sp>
      <p:sp>
        <p:nvSpPr>
          <p:cNvPr id="4" name="Rectangle 3"/>
          <p:cNvSpPr/>
          <p:nvPr/>
        </p:nvSpPr>
        <p:spPr>
          <a:xfrm>
            <a:off x="4696975" y="2423617"/>
            <a:ext cx="11198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cookies</a:t>
            </a:r>
            <a:endParaRPr lang="zh-CN" altLang="en-US" dirty="0"/>
          </a:p>
        </p:txBody>
      </p:sp>
      <p:sp>
        <p:nvSpPr>
          <p:cNvPr id="5" name="Rectangle 4"/>
          <p:cNvSpPr/>
          <p:nvPr/>
        </p:nvSpPr>
        <p:spPr>
          <a:xfrm>
            <a:off x="6477030" y="2423616"/>
            <a:ext cx="61266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see</a:t>
            </a:r>
            <a:endParaRPr lang="zh-CN" altLang="en-US" dirty="0"/>
          </a:p>
        </p:txBody>
      </p:sp>
      <p:sp>
        <p:nvSpPr>
          <p:cNvPr id="6" name="Rectangle 5"/>
          <p:cNvSpPr/>
          <p:nvPr/>
        </p:nvSpPr>
        <p:spPr>
          <a:xfrm>
            <a:off x="8041160" y="2423616"/>
            <a:ext cx="4318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a:t>
            </a:r>
            <a:endParaRPr lang="zh-CN" altLang="en-US" dirty="0"/>
          </a:p>
        </p:txBody>
      </p:sp>
      <p:sp>
        <p:nvSpPr>
          <p:cNvPr id="7" name="Rectangle 6"/>
          <p:cNvSpPr/>
          <p:nvPr/>
        </p:nvSpPr>
        <p:spPr>
          <a:xfrm>
            <a:off x="3195682" y="3120082"/>
            <a:ext cx="67999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but</a:t>
            </a:r>
            <a:endParaRPr lang="zh-CN" altLang="en-US" dirty="0"/>
          </a:p>
        </p:txBody>
      </p:sp>
      <p:sp>
        <p:nvSpPr>
          <p:cNvPr id="8" name="Rectangle 7"/>
          <p:cNvSpPr/>
          <p:nvPr/>
        </p:nvSpPr>
        <p:spPr>
          <a:xfrm>
            <a:off x="4696975" y="3120082"/>
            <a:ext cx="115448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burning</a:t>
            </a:r>
            <a:endParaRPr lang="zh-CN" altLang="en-US" dirty="0"/>
          </a:p>
        </p:txBody>
      </p:sp>
      <p:sp>
        <p:nvSpPr>
          <p:cNvPr id="9" name="Rectangle 8"/>
          <p:cNvSpPr/>
          <p:nvPr/>
        </p:nvSpPr>
        <p:spPr>
          <a:xfrm>
            <a:off x="6404895" y="3120082"/>
            <a:ext cx="68480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said</a:t>
            </a:r>
            <a:endParaRPr lang="zh-CN" altLang="en-US" dirty="0"/>
          </a:p>
        </p:txBody>
      </p:sp>
      <p:sp>
        <p:nvSpPr>
          <p:cNvPr id="10" name="Rectangle 9"/>
          <p:cNvSpPr/>
          <p:nvPr/>
        </p:nvSpPr>
        <p:spPr>
          <a:xfrm>
            <a:off x="7789321" y="3120082"/>
            <a:ext cx="89768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asked</a:t>
            </a:r>
            <a:endParaRPr lang="zh-CN" altLang="en-US" dirty="0"/>
          </a:p>
        </p:txBody>
      </p:sp>
      <p:sp>
        <p:nvSpPr>
          <p:cNvPr id="12" name="Rectangle 11"/>
          <p:cNvSpPr/>
          <p:nvPr/>
        </p:nvSpPr>
        <p:spPr>
          <a:xfrm>
            <a:off x="3277659" y="3816546"/>
            <a:ext cx="7591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hard</a:t>
            </a:r>
            <a:endParaRPr lang="zh-CN" altLang="en-US" dirty="0"/>
          </a:p>
        </p:txBody>
      </p:sp>
      <p:sp>
        <p:nvSpPr>
          <p:cNvPr id="13" name="Rectangle 12"/>
          <p:cNvSpPr/>
          <p:nvPr/>
        </p:nvSpPr>
        <p:spPr>
          <a:xfrm>
            <a:off x="4569513" y="3879376"/>
            <a:ext cx="25910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anyone/anybody</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15" name="Rectangle 14"/>
          <p:cNvSpPr/>
          <p:nvPr/>
        </p:nvSpPr>
        <p:spPr>
          <a:xfrm>
            <a:off x="6869438" y="3888781"/>
            <a:ext cx="58221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full</a:t>
            </a:r>
            <a:endParaRPr lang="zh-CN" altLang="en-US" dirty="0"/>
          </a:p>
        </p:txBody>
      </p:sp>
      <p:sp>
        <p:nvSpPr>
          <p:cNvPr id="16" name="Rectangle 15"/>
          <p:cNvSpPr/>
          <p:nvPr/>
        </p:nvSpPr>
        <p:spPr>
          <a:xfrm>
            <a:off x="8170469" y="3816546"/>
            <a:ext cx="112402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need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71711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2" grpId="0"/>
      <p:bldP spid="13" grpId="0"/>
      <p:bldP spid="15" grpId="0"/>
      <p:bldP spid="16"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0515" y="668335"/>
            <a:ext cx="5402441"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云南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思维品质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94851" y="1747236"/>
            <a:ext cx="10058399"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从题中所给的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四个选项中选出能填入空白处的最佳选项。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909762" y="2826137"/>
            <a:ext cx="10568647"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 was young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was very proud. I liked to show off(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炫耀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front of others to earn their praise. But after one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experience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came to understand that it's important to be modest(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谦虚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80231275"/>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08039" y="1059350"/>
            <a:ext cx="1019824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friend and I were riding our bikes in a park. My mother knew I had just learned how to ride for a short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she asked me to wear some safety equipment(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装备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won't wear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pointing at my friend's elbows and knees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doesn't wear it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“It's dangerous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my friend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need more practice.” “I might have learned later than 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 can ride even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said loudly. She narrowed her eyes and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“Let's wait and see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47192208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7883" y="908742"/>
            <a:ext cx="1095128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saw a path leading into some woods. “I'll race 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shouted. Then we rode towards the woods.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path wasn't as smooth as I thought. I kept bumping(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颠簸</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up and down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then suddenly... bam! I fell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my bike. I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my elbows and knees bleeding.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Ha­ha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My friend made a face and helped me up. “Be more careful next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said. Tears ran down my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__.“Sorry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said.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 in all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experience made me realize that we must be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 fall into a pit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again in my wit.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6725982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53148" y="1407125"/>
            <a:ext cx="791404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forgettable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unforgettable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useless  D. hopeless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or  B. but  C. since  D. so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it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itself</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them  D. themselves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also  B. either  C. too  D. neither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slower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worse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harder  D. better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32866" y="161679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787180" y="2402102"/>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
        <p:nvSpPr>
          <p:cNvPr id="5" name="Rectangle 4"/>
          <p:cNvSpPr/>
          <p:nvPr/>
        </p:nvSpPr>
        <p:spPr>
          <a:xfrm>
            <a:off x="2867330" y="307343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2878552" y="379743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878552" y="460511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180370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17693" y="1371280"/>
            <a:ext cx="778495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Because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Unless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However  D. Though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down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off</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D. into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felt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tasted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smelt  D. sounded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leg  B. arm  C. hand  D. face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proud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rude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modest  D. anxious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46216" y="1595279"/>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4" name="Rectangle 3"/>
          <p:cNvSpPr/>
          <p:nvPr/>
        </p:nvSpPr>
        <p:spPr>
          <a:xfrm>
            <a:off x="2811940" y="235907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2771865" y="3122863"/>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6" name="Rectangle 5"/>
          <p:cNvSpPr/>
          <p:nvPr/>
        </p:nvSpPr>
        <p:spPr>
          <a:xfrm>
            <a:off x="2829573" y="382525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2829573" y="456017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423960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7524" y="679093"/>
            <a:ext cx="398538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丽水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61477" y="2020268"/>
            <a:ext cx="8075407"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there something in your community that could be changed? Is there a person in your neighborhood who could offer help? If you're hoping for someone to make a difference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 someone could be you!</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0620835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7430" y="872898"/>
            <a:ext cx="1038113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Volunteering your time is a great way to make a difference in your community. And you'll feel good about doing something that helps people or improves the places around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past summer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friends and I noticed how messy our neighborhood park was. We wanted it to be different. We worked without parents and teachers to clean up the park. We had a great time making the park even better than before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now the whole neighborhood is able to share and enjoy it again.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87062742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8490" y="546598"/>
            <a:ext cx="10660828"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Maybe cleaning up a park isn't your choice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though. No problem! You can turn anything that matters to you into a volunteer project. Do you like playing chess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reading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spending time with your pet? You can volunteer to do what you love to do. For example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could help at an old people's center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simply by talking or playing games with them to make their days better. If you're great at math or English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could volunteer to be a homework helper at your school. You're always needed to walk dogs or play with cats. Or you can collect things for hopeless people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such as soap and toothbrushes.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4270847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67436" y="1966480"/>
            <a:ext cx="8939603"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see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is something for everyone. Whatever you do as a volunteer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 time will be enjoyed and that always feels good. Kids everywhere are making a difference by volunteering. You can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957873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21223" y="2056113"/>
            <a:ext cx="9918551"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(2)“leave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sth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＋表示处所的介词短语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忘在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saw him leave his English book in his desk.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我发现他把英语书忘在了书桌里。</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5109533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49101" y="1044979"/>
            <a:ext cx="966036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思维品质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passage is mainly written for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kids  B. parents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teachers  D. neighbors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学习能力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Last summer the writer volunteered to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walk dogs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teach pupils math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talk with the old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clean up the park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94522" y="131557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1794522" y="3442436"/>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Tree>
    <p:extLst>
      <p:ext uri="{BB962C8B-B14F-4D97-AF65-F5344CB8AC3E}">
        <p14:creationId xmlns:p14="http://schemas.microsoft.com/office/powerpoint/2010/main" val="1080666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84960" y="637675"/>
            <a:ext cx="9710570"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语言能力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main idea of Paragraph 4 is that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collecting things has a lot of fun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cleaning up a park isn't your choice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old people always need help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anything can become a volunteer job</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思维品质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 can infer(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推断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that the writer is full of ________ when writing this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thanks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hope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surprise  D. worries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53457" y="90678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1853457" y="457514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587496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86278"/>
            <a:ext cx="7709647"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Ⅸ</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山东菏泽模拟一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短文填空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学习能力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3" name="Picture 2"/>
          <p:cNvPicPr>
            <a:picLocks noChangeAspect="1"/>
          </p:cNvPicPr>
          <p:nvPr/>
        </p:nvPicPr>
        <p:blipFill>
          <a:blip r:embed="rId2"/>
          <a:stretch>
            <a:fillRect/>
          </a:stretch>
        </p:blipFill>
        <p:spPr>
          <a:xfrm>
            <a:off x="2637180" y="1628923"/>
            <a:ext cx="6668675" cy="942153"/>
          </a:xfrm>
          <a:prstGeom prst="rect">
            <a:avLst/>
          </a:prstGeom>
        </p:spPr>
      </p:pic>
      <p:sp>
        <p:nvSpPr>
          <p:cNvPr id="4" name="Rectangle 3"/>
          <p:cNvSpPr/>
          <p:nvPr/>
        </p:nvSpPr>
        <p:spPr>
          <a:xfrm>
            <a:off x="1767839" y="2895211"/>
            <a:ext cx="8172225"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Nobody's journey is smooth. Life is full with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things. So when you are in trouble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lose heart. If you can smile at your life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will be OK. Here is a story about it.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36303546"/>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12433" y="1030649"/>
            <a:ext cx="986476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the age of four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Allman fell off a train and his eyes were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hurt. Since then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could see nothing. It would be wonderful to see again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bad luck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not be always bad. In fact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Allman became blind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learned to love his life more. But he had a hard time before he was successful. The hardest thing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himself and it had to start with the simplest things. One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girl gave Allman a baseball. He thought she was fooling him and he was hurt.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4667418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82128" y="700733"/>
            <a:ext cx="1030582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can't use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said.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 it with you and roll it around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girl smiled and said. Her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got into his head. “Roll it around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By rolling the ball Allman could hear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it went. This gave him an idea to do something he never thought of—playing baseball. Years after that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 successful game of baseball for the blind. He called it ground ball. From then 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Allman began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at life and achieve more dreams.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0879746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77382" y="2461331"/>
            <a:ext cx="9581479" cy="1569660"/>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 ________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 3. ________ 4.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7. ________ 8.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10.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33456" y="2692559"/>
            <a:ext cx="165141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unexpected</a:t>
            </a:r>
            <a:endParaRPr lang="zh-CN" altLang="en-US" dirty="0"/>
          </a:p>
        </p:txBody>
      </p:sp>
      <p:sp>
        <p:nvSpPr>
          <p:cNvPr id="4" name="Rectangle 3"/>
          <p:cNvSpPr/>
          <p:nvPr/>
        </p:nvSpPr>
        <p:spPr>
          <a:xfrm>
            <a:off x="3984870" y="2692559"/>
            <a:ext cx="151842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everything</a:t>
            </a:r>
            <a:endParaRPr lang="zh-CN" altLang="en-US" dirty="0"/>
          </a:p>
        </p:txBody>
      </p:sp>
      <p:sp>
        <p:nvSpPr>
          <p:cNvPr id="5" name="Rectangle 4"/>
          <p:cNvSpPr/>
          <p:nvPr/>
        </p:nvSpPr>
        <p:spPr>
          <a:xfrm>
            <a:off x="5636284" y="2692558"/>
            <a:ext cx="9348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badly</a:t>
            </a:r>
            <a:endParaRPr lang="zh-CN" altLang="en-US" dirty="0"/>
          </a:p>
        </p:txBody>
      </p:sp>
      <p:sp>
        <p:nvSpPr>
          <p:cNvPr id="6" name="Rectangle 5"/>
          <p:cNvSpPr/>
          <p:nvPr/>
        </p:nvSpPr>
        <p:spPr>
          <a:xfrm>
            <a:off x="7374742" y="2651760"/>
            <a:ext cx="9063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might</a:t>
            </a:r>
            <a:endParaRPr lang="zh-CN" altLang="en-US" dirty="0"/>
          </a:p>
        </p:txBody>
      </p:sp>
      <p:sp>
        <p:nvSpPr>
          <p:cNvPr id="7" name="Rectangle 6"/>
          <p:cNvSpPr/>
          <p:nvPr/>
        </p:nvSpPr>
        <p:spPr>
          <a:xfrm>
            <a:off x="8893171" y="2643235"/>
            <a:ext cx="12971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although</a:t>
            </a:r>
            <a:endParaRPr lang="zh-CN" altLang="en-US" dirty="0"/>
          </a:p>
        </p:txBody>
      </p:sp>
      <p:sp>
        <p:nvSpPr>
          <p:cNvPr id="8" name="Rectangle 7"/>
          <p:cNvSpPr/>
          <p:nvPr/>
        </p:nvSpPr>
        <p:spPr>
          <a:xfrm>
            <a:off x="2333456" y="3385452"/>
            <a:ext cx="1736501" cy="830997"/>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believe</a:t>
            </a:r>
          </a:p>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believing</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9" name="Rectangle 8"/>
          <p:cNvSpPr/>
          <p:nvPr/>
        </p:nvSpPr>
        <p:spPr>
          <a:xfrm>
            <a:off x="4269787" y="3459496"/>
            <a:ext cx="9485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words</a:t>
            </a:r>
            <a:endParaRPr lang="zh-CN" altLang="en-US" dirty="0"/>
          </a:p>
        </p:txBody>
      </p:sp>
      <p:sp>
        <p:nvSpPr>
          <p:cNvPr id="10" name="Rectangle 9"/>
          <p:cNvSpPr/>
          <p:nvPr/>
        </p:nvSpPr>
        <p:spPr>
          <a:xfrm>
            <a:off x="5636284" y="3459495"/>
            <a:ext cx="9773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where</a:t>
            </a:r>
            <a:endParaRPr lang="zh-CN" altLang="en-US" dirty="0"/>
          </a:p>
        </p:txBody>
      </p:sp>
      <p:sp>
        <p:nvSpPr>
          <p:cNvPr id="11" name="Rectangle 10"/>
          <p:cNvSpPr/>
          <p:nvPr/>
        </p:nvSpPr>
        <p:spPr>
          <a:xfrm>
            <a:off x="7189723" y="3431223"/>
            <a:ext cx="12763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invented</a:t>
            </a:r>
            <a:endParaRPr lang="zh-CN" altLang="en-US" dirty="0"/>
          </a:p>
        </p:txBody>
      </p:sp>
      <p:sp>
        <p:nvSpPr>
          <p:cNvPr id="12" name="Rectangle 11"/>
          <p:cNvSpPr/>
          <p:nvPr/>
        </p:nvSpPr>
        <p:spPr>
          <a:xfrm>
            <a:off x="9014806" y="3401182"/>
            <a:ext cx="117551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smile</a:t>
            </a:r>
            <a:endParaRPr lang="zh-CN" altLang="en-US" dirty="0"/>
          </a:p>
        </p:txBody>
      </p:sp>
    </p:spTree>
    <p:extLst>
      <p:ext uri="{BB962C8B-B14F-4D97-AF65-F5344CB8AC3E}">
        <p14:creationId xmlns:p14="http://schemas.microsoft.com/office/powerpoint/2010/main" val="579296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66122" y="680878"/>
            <a:ext cx="5502788"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Grammar Focus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语法突破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3" name="Rectangle 2"/>
          <p:cNvSpPr/>
          <p:nvPr/>
        </p:nvSpPr>
        <p:spPr>
          <a:xfrm>
            <a:off x="3928542" y="1142543"/>
            <a:ext cx="3108543"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过去完成时</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0" y="1747630"/>
            <a:ext cx="10943623"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概念：表示过去某一时间或动作之前发生或完成了的动作，即过去的过去。</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1001" y="2435205"/>
            <a:ext cx="1094362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肯定结构：主语＋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＋动词过去分词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通用于各种人称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＋其他</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否定结构：主语＋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＋过去分词＋其他</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一般疑问句：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＋主语＋动词的过去分词＋其他。如：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said she had never been to Paris.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她说她从未去过巴黎。</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1226700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4702" y="546554"/>
            <a:ext cx="11155679"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过去完成时的判断依据：</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由时间状语来判断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by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＋过去的时间点。如：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had finished reading the novel by nine o'clock last night.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我昨晚九点之前读完了那本小说。</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by the end of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＋过去的时间点。如：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had learned over two thousand English words by the end of last term.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截止到上学期期末，我们已经学了两千多个英文单词了。</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2163374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96932" y="1927021"/>
            <a:ext cx="8182984"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before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＋过去的时间点。如：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had planted six hundred trees before last Wednesday.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上周三以前他们已经种了六百棵树了。</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66818555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5308" y="607529"/>
            <a:ext cx="10908254" cy="6001643"/>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由语境来判断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过去完成时表示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过去的过去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，是指过去某一动作之前已经发生或完成的动作，即动作有先后关系，动作在前的用过去完成时，在后的用一般过去时。这种用法常出现在：</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宾语从句中：</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当宾语从句的主句为一般过去时，且从句的动作先于主句的动作时，从句要用过去完成时；在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knew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heard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thought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等动词后的宾语从句中常用过去完成时。如：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said that she had seen the film before.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她说她以前看过这部电影。</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55898591"/>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 Unit 11</Template>
  <TotalTime>954</TotalTime>
  <Words>17252</Words>
  <Application>Microsoft Office PowerPoint</Application>
  <PresentationFormat>Widescreen</PresentationFormat>
  <Paragraphs>1274</Paragraphs>
  <Slides>201</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201</vt:i4>
      </vt:variant>
    </vt:vector>
  </HeadingPairs>
  <TitlesOfParts>
    <vt:vector size="211" baseType="lpstr">
      <vt:lpstr>等线</vt:lpstr>
      <vt:lpstr>等线 Light</vt:lpstr>
      <vt:lpstr>楷体</vt:lpstr>
      <vt:lpstr>宋体</vt:lpstr>
      <vt:lpstr>微软雅黑</vt:lpstr>
      <vt:lpstr>Arial</vt:lpstr>
      <vt:lpstr>Calibri</vt:lpstr>
      <vt:lpstr>Courier New</vt:lpstr>
      <vt:lpstr>Times New Roman</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Microsoft</cp:lastModifiedBy>
  <cp:revision>45</cp:revision>
  <dcterms:created xsi:type="dcterms:W3CDTF">2021-11-19T07:25:43Z</dcterms:created>
  <dcterms:modified xsi:type="dcterms:W3CDTF">2021-11-23T06:49:53Z</dcterms:modified>
</cp:coreProperties>
</file>