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FFC256B4-9378-4FC9-8499-EEEB8B3FDCFC}"/>
              </a:ext>
            </a:extLst>
          </p:cNvPr>
          <p:cNvSpPr>
            <a:spLocks noGrp="1"/>
          </p:cNvSpPr>
          <p:nvPr>
            <p:ph type="dt" sz="half" idx="10"/>
          </p:nvPr>
        </p:nvSpPr>
        <p:spPr/>
        <p:txBody>
          <a:bodyPr/>
          <a:lstStyle/>
          <a:p>
            <a:fld id="{83701026-9260-4BC0-A368-939B160F3285}" type="datetimeFigureOut">
              <a:rPr lang="zh-CN" altLang="en-US" smtClean="0"/>
              <a:t>2021/12/1 Wednesday</a:t>
            </a:fld>
            <a:endParaRPr lang="zh-CN" altLang="en-US"/>
          </a:p>
        </p:txBody>
      </p:sp>
      <p:sp>
        <p:nvSpPr>
          <p:cNvPr id="5" name="页脚占位符 4">
            <a:extLst>
              <a:ext uri="{FF2B5EF4-FFF2-40B4-BE49-F238E27FC236}">
                <a16:creationId xmlns:a16="http://schemas.microsoft.com/office/drawing/2014/main" id="{E574CFCD-A736-4300-9F26-2F2DFD0237B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8022E72-08EE-4D4E-B771-AEB4C1EA1DC4}"/>
              </a:ext>
            </a:extLst>
          </p:cNvPr>
          <p:cNvSpPr>
            <a:spLocks noGrp="1"/>
          </p:cNvSpPr>
          <p:nvPr>
            <p:ph type="sldNum" sz="quarter" idx="12"/>
          </p:nvPr>
        </p:nvSpPr>
        <p:spPr/>
        <p:txBody>
          <a:bodyPr/>
          <a:lstStyle/>
          <a:p>
            <a:fld id="{FE759D6E-152B-42B3-BF85-C3314CFD3FA5}" type="slidenum">
              <a:rPr lang="zh-CN" altLang="en-US" smtClean="0"/>
              <a:t>‹#›</a:t>
            </a:fld>
            <a:endParaRPr lang="zh-CN" altLang="en-US"/>
          </a:p>
        </p:txBody>
      </p:sp>
    </p:spTree>
    <p:extLst>
      <p:ext uri="{BB962C8B-B14F-4D97-AF65-F5344CB8AC3E}">
        <p14:creationId xmlns:p14="http://schemas.microsoft.com/office/powerpoint/2010/main" val="437219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p:txBody>
          <a:bodyPr/>
          <a:lstStyle/>
          <a:p>
            <a:fld id="{83701026-9260-4BC0-A368-939B160F3285}" type="datetimeFigureOut">
              <a:rPr lang="zh-CN" altLang="en-US" smtClean="0"/>
              <a:t>2021/12/1 Wednesday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p:txBody>
          <a:bodyPr/>
          <a:lstStyle/>
          <a:p>
            <a:fld id="{FE759D6E-152B-42B3-BF85-C3314CFD3FA5}" type="slidenum">
              <a:rPr lang="zh-CN" altLang="en-US" smtClean="0"/>
              <a:t>‹#›</a:t>
            </a:fld>
            <a:endParaRPr lang="zh-CN" altLang="en-US"/>
          </a:p>
        </p:txBody>
      </p:sp>
    </p:spTree>
    <p:extLst>
      <p:ext uri="{BB962C8B-B14F-4D97-AF65-F5344CB8AC3E}">
        <p14:creationId xmlns:p14="http://schemas.microsoft.com/office/powerpoint/2010/main" val="3710060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p:txBody>
          <a:bodyPr/>
          <a:lstStyle/>
          <a:p>
            <a:fld id="{83701026-9260-4BC0-A368-939B160F3285}" type="datetimeFigureOut">
              <a:rPr lang="zh-CN" altLang="en-US" smtClean="0"/>
              <a:t>2021/12/1 Wednesday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p:txBody>
          <a:bodyPr/>
          <a:lstStyle/>
          <a:p>
            <a:fld id="{FE759D6E-152B-42B3-BF85-C3314CFD3FA5}" type="slidenum">
              <a:rPr lang="zh-CN" altLang="en-US" smtClean="0"/>
              <a:t>‹#›</a:t>
            </a:fld>
            <a:endParaRPr lang="zh-CN" altLang="en-US"/>
          </a:p>
        </p:txBody>
      </p:sp>
    </p:spTree>
    <p:extLst>
      <p:ext uri="{BB962C8B-B14F-4D97-AF65-F5344CB8AC3E}">
        <p14:creationId xmlns:p14="http://schemas.microsoft.com/office/powerpoint/2010/main" val="16358765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701026-9260-4BC0-A368-939B160F3285}" type="datetimeFigureOut">
              <a:rPr lang="zh-CN" altLang="en-US" smtClean="0"/>
              <a:t>2021/12/1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E759D6E-152B-42B3-BF85-C3314CFD3FA5}" type="slidenum">
              <a:rPr lang="zh-CN" altLang="en-US" smtClean="0"/>
              <a:t>‹#›</a:t>
            </a:fld>
            <a:endParaRPr lang="zh-CN" altLang="en-US"/>
          </a:p>
        </p:txBody>
      </p:sp>
    </p:spTree>
    <p:extLst>
      <p:ext uri="{BB962C8B-B14F-4D97-AF65-F5344CB8AC3E}">
        <p14:creationId xmlns:p14="http://schemas.microsoft.com/office/powerpoint/2010/main" val="25208816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701026-9260-4BC0-A368-939B160F3285}" type="datetimeFigureOut">
              <a:rPr lang="zh-CN" altLang="en-US" smtClean="0"/>
              <a:t>2021/12/1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E759D6E-152B-42B3-BF85-C3314CFD3FA5}" type="slidenum">
              <a:rPr lang="zh-CN" altLang="en-US" smtClean="0"/>
              <a:t>‹#›</a:t>
            </a:fld>
            <a:endParaRPr lang="zh-CN" altLang="en-US"/>
          </a:p>
        </p:txBody>
      </p:sp>
    </p:spTree>
    <p:extLst>
      <p:ext uri="{BB962C8B-B14F-4D97-AF65-F5344CB8AC3E}">
        <p14:creationId xmlns:p14="http://schemas.microsoft.com/office/powerpoint/2010/main" val="21998672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701026-9260-4BC0-A368-939B160F3285}" type="datetimeFigureOut">
              <a:rPr lang="zh-CN" altLang="en-US" smtClean="0"/>
              <a:t>2021/12/1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E759D6E-152B-42B3-BF85-C3314CFD3FA5}" type="slidenum">
              <a:rPr lang="zh-CN" altLang="en-US" smtClean="0"/>
              <a:t>‹#›</a:t>
            </a:fld>
            <a:endParaRPr lang="zh-CN" altLang="en-US"/>
          </a:p>
        </p:txBody>
      </p:sp>
    </p:spTree>
    <p:extLst>
      <p:ext uri="{BB962C8B-B14F-4D97-AF65-F5344CB8AC3E}">
        <p14:creationId xmlns:p14="http://schemas.microsoft.com/office/powerpoint/2010/main" val="23062970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701026-9260-4BC0-A368-939B160F3285}" type="datetimeFigureOut">
              <a:rPr lang="zh-CN" altLang="en-US" smtClean="0"/>
              <a:t>2021/12/1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E759D6E-152B-42B3-BF85-C3314CFD3FA5}" type="slidenum">
              <a:rPr lang="zh-CN" altLang="en-US" smtClean="0"/>
              <a:t>‹#›</a:t>
            </a:fld>
            <a:endParaRPr lang="zh-CN" altLang="en-US"/>
          </a:p>
        </p:txBody>
      </p:sp>
    </p:spTree>
    <p:extLst>
      <p:ext uri="{BB962C8B-B14F-4D97-AF65-F5344CB8AC3E}">
        <p14:creationId xmlns:p14="http://schemas.microsoft.com/office/powerpoint/2010/main" val="1802372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C472630C-E46B-4112-A7C5-E14519A91A94}"/>
              </a:ext>
            </a:extLst>
          </p:cNvPr>
          <p:cNvSpPr>
            <a:spLocks noGrp="1"/>
          </p:cNvSpPr>
          <p:nvPr>
            <p:ph type="dt" sz="half" idx="10"/>
          </p:nvPr>
        </p:nvSpPr>
        <p:spPr/>
        <p:txBody>
          <a:bodyPr/>
          <a:lstStyle/>
          <a:p>
            <a:fld id="{83701026-9260-4BC0-A368-939B160F3285}" type="datetimeFigureOut">
              <a:rPr lang="zh-CN" altLang="en-US" smtClean="0"/>
              <a:t>2021/12/1 Wednesday</a:t>
            </a:fld>
            <a:endParaRPr lang="zh-CN" altLang="en-US"/>
          </a:p>
        </p:txBody>
      </p:sp>
      <p:sp>
        <p:nvSpPr>
          <p:cNvPr id="5" name="页脚占位符 4">
            <a:extLst>
              <a:ext uri="{FF2B5EF4-FFF2-40B4-BE49-F238E27FC236}">
                <a16:creationId xmlns:a16="http://schemas.microsoft.com/office/drawing/2014/main" id="{D8F5AB2A-19EC-45C4-A31D-D208A6E2014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AACB693-FB3F-4203-BD15-2FB759434FFA}"/>
              </a:ext>
            </a:extLst>
          </p:cNvPr>
          <p:cNvSpPr>
            <a:spLocks noGrp="1"/>
          </p:cNvSpPr>
          <p:nvPr>
            <p:ph type="sldNum" sz="quarter" idx="12"/>
          </p:nvPr>
        </p:nvSpPr>
        <p:spPr/>
        <p:txBody>
          <a:bodyPr/>
          <a:lstStyle/>
          <a:p>
            <a:fld id="{FE759D6E-152B-42B3-BF85-C3314CFD3FA5}" type="slidenum">
              <a:rPr lang="zh-CN" altLang="en-US" smtClean="0"/>
              <a:t>‹#›</a:t>
            </a:fld>
            <a:endParaRPr lang="zh-CN" altLang="en-US"/>
          </a:p>
        </p:txBody>
      </p:sp>
    </p:spTree>
    <p:extLst>
      <p:ext uri="{BB962C8B-B14F-4D97-AF65-F5344CB8AC3E}">
        <p14:creationId xmlns:p14="http://schemas.microsoft.com/office/powerpoint/2010/main" val="1218915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54792-73F7-451E-9011-CCBF31E8F671}"/>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15CAA316-6A5C-4366-B4A0-8F89D89C0C06}"/>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Edit Master text styles</a:t>
            </a:r>
          </a:p>
        </p:txBody>
      </p:sp>
      <p:sp>
        <p:nvSpPr>
          <p:cNvPr id="4" name="日期占位符 3">
            <a:extLst>
              <a:ext uri="{FF2B5EF4-FFF2-40B4-BE49-F238E27FC236}">
                <a16:creationId xmlns:a16="http://schemas.microsoft.com/office/drawing/2014/main" id="{58C7CE38-BA70-4B37-958D-297FAF52B6D0}"/>
              </a:ext>
            </a:extLst>
          </p:cNvPr>
          <p:cNvSpPr>
            <a:spLocks noGrp="1"/>
          </p:cNvSpPr>
          <p:nvPr>
            <p:ph type="dt" sz="half" idx="10"/>
          </p:nvPr>
        </p:nvSpPr>
        <p:spPr/>
        <p:txBody>
          <a:bodyPr/>
          <a:lstStyle/>
          <a:p>
            <a:fld id="{83701026-9260-4BC0-A368-939B160F3285}" type="datetimeFigureOut">
              <a:rPr lang="zh-CN" altLang="en-US" smtClean="0"/>
              <a:t>2021/12/1 Wednesday</a:t>
            </a:fld>
            <a:endParaRPr lang="zh-CN" altLang="en-US"/>
          </a:p>
        </p:txBody>
      </p:sp>
      <p:sp>
        <p:nvSpPr>
          <p:cNvPr id="5" name="页脚占位符 4">
            <a:extLst>
              <a:ext uri="{FF2B5EF4-FFF2-40B4-BE49-F238E27FC236}">
                <a16:creationId xmlns:a16="http://schemas.microsoft.com/office/drawing/2014/main" id="{6FB2070F-B7EA-4A4B-98B6-93C583C66A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7B68502-07E7-482E-9DB9-59F00D4B475B}"/>
              </a:ext>
            </a:extLst>
          </p:cNvPr>
          <p:cNvSpPr>
            <a:spLocks noGrp="1"/>
          </p:cNvSpPr>
          <p:nvPr>
            <p:ph type="sldNum" sz="quarter" idx="12"/>
          </p:nvPr>
        </p:nvSpPr>
        <p:spPr/>
        <p:txBody>
          <a:bodyPr/>
          <a:lstStyle/>
          <a:p>
            <a:fld id="{FE759D6E-152B-42B3-BF85-C3314CFD3FA5}" type="slidenum">
              <a:rPr lang="zh-CN" altLang="en-US" smtClean="0"/>
              <a:t>‹#›</a:t>
            </a:fld>
            <a:endParaRPr lang="zh-CN" altLang="en-US"/>
          </a:p>
        </p:txBody>
      </p:sp>
    </p:spTree>
    <p:extLst>
      <p:ext uri="{BB962C8B-B14F-4D97-AF65-F5344CB8AC3E}">
        <p14:creationId xmlns:p14="http://schemas.microsoft.com/office/powerpoint/2010/main" val="929242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2A4572-680B-4344-B050-789897DBA683}"/>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ECCE60E-205C-4A41-A25C-F796CF2B75B5}"/>
              </a:ext>
            </a:extLst>
          </p:cNvPr>
          <p:cNvSpPr>
            <a:spLocks noGrp="1"/>
          </p:cNvSpPr>
          <p:nvPr>
            <p:ph sz="half" idx="1"/>
          </p:nvPr>
        </p:nvSpPr>
        <p:spPr>
          <a:xfrm>
            <a:off x="838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a:extLst>
              <a:ext uri="{FF2B5EF4-FFF2-40B4-BE49-F238E27FC236}">
                <a16:creationId xmlns:a16="http://schemas.microsoft.com/office/drawing/2014/main" id="{FFA00F5B-2585-49F5-B915-B0EAF9FFEFD5}"/>
              </a:ext>
            </a:extLst>
          </p:cNvPr>
          <p:cNvSpPr>
            <a:spLocks noGrp="1"/>
          </p:cNvSpPr>
          <p:nvPr>
            <p:ph sz="half" idx="2"/>
          </p:nvPr>
        </p:nvSpPr>
        <p:spPr>
          <a:xfrm>
            <a:off x="6172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日期占位符 4">
            <a:extLst>
              <a:ext uri="{FF2B5EF4-FFF2-40B4-BE49-F238E27FC236}">
                <a16:creationId xmlns:a16="http://schemas.microsoft.com/office/drawing/2014/main" id="{E0D81C70-9AF9-4C68-ACB4-F5EA211601CF}"/>
              </a:ext>
            </a:extLst>
          </p:cNvPr>
          <p:cNvSpPr>
            <a:spLocks noGrp="1"/>
          </p:cNvSpPr>
          <p:nvPr>
            <p:ph type="dt" sz="half" idx="10"/>
          </p:nvPr>
        </p:nvSpPr>
        <p:spPr/>
        <p:txBody>
          <a:bodyPr/>
          <a:lstStyle/>
          <a:p>
            <a:fld id="{83701026-9260-4BC0-A368-939B160F3285}" type="datetimeFigureOut">
              <a:rPr lang="zh-CN" altLang="en-US" smtClean="0"/>
              <a:t>2021/12/1 Wednesday</a:t>
            </a:fld>
            <a:endParaRPr lang="zh-CN" altLang="en-US"/>
          </a:p>
        </p:txBody>
      </p:sp>
      <p:sp>
        <p:nvSpPr>
          <p:cNvPr id="6" name="页脚占位符 5">
            <a:extLst>
              <a:ext uri="{FF2B5EF4-FFF2-40B4-BE49-F238E27FC236}">
                <a16:creationId xmlns:a16="http://schemas.microsoft.com/office/drawing/2014/main" id="{707E235C-BFBF-4D84-B5BC-7A26E272328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3FCBB72-C0EC-43C9-8445-1CB98E90DA14}"/>
              </a:ext>
            </a:extLst>
          </p:cNvPr>
          <p:cNvSpPr>
            <a:spLocks noGrp="1"/>
          </p:cNvSpPr>
          <p:nvPr>
            <p:ph type="sldNum" sz="quarter" idx="12"/>
          </p:nvPr>
        </p:nvSpPr>
        <p:spPr/>
        <p:txBody>
          <a:bodyPr/>
          <a:lstStyle/>
          <a:p>
            <a:fld id="{FE759D6E-152B-42B3-BF85-C3314CFD3FA5}" type="slidenum">
              <a:rPr lang="zh-CN" altLang="en-US" smtClean="0"/>
              <a:t>‹#›</a:t>
            </a:fld>
            <a:endParaRPr lang="zh-CN" altLang="en-US"/>
          </a:p>
        </p:txBody>
      </p:sp>
    </p:spTree>
    <p:extLst>
      <p:ext uri="{BB962C8B-B14F-4D97-AF65-F5344CB8AC3E}">
        <p14:creationId xmlns:p14="http://schemas.microsoft.com/office/powerpoint/2010/main" val="368114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A85097-4E31-4659-9E00-FCAB6B02DC84}"/>
              </a:ext>
            </a:extLst>
          </p:cNvPr>
          <p:cNvSpPr>
            <a:spLocks noGrp="1"/>
          </p:cNvSpPr>
          <p:nvPr>
            <p:ph type="title"/>
          </p:nvPr>
        </p:nvSpPr>
        <p:spPr>
          <a:xfrm>
            <a:off x="839788" y="365125"/>
            <a:ext cx="10515600" cy="1325563"/>
          </a:xfrm>
          <a:prstGeom prst="rect">
            <a:avLst/>
          </a:prstGeom>
        </p:spPr>
        <p:txBody>
          <a:body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4B6122FD-B497-4C44-A374-5CF8A8F717F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4" name="内容占位符 3">
            <a:extLst>
              <a:ext uri="{FF2B5EF4-FFF2-40B4-BE49-F238E27FC236}">
                <a16:creationId xmlns:a16="http://schemas.microsoft.com/office/drawing/2014/main" id="{9371E2F4-163D-4838-9531-11DA6C32613F}"/>
              </a:ext>
            </a:extLst>
          </p:cNvPr>
          <p:cNvSpPr>
            <a:spLocks noGrp="1"/>
          </p:cNvSpPr>
          <p:nvPr>
            <p:ph sz="half" idx="2"/>
          </p:nvPr>
        </p:nvSpPr>
        <p:spPr>
          <a:xfrm>
            <a:off x="839788" y="2505075"/>
            <a:ext cx="5157787"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a:extLst>
              <a:ext uri="{FF2B5EF4-FFF2-40B4-BE49-F238E27FC236}">
                <a16:creationId xmlns:a16="http://schemas.microsoft.com/office/drawing/2014/main" id="{C873D1A1-3AEE-4270-BC01-C0CEB2D02F4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6" name="内容占位符 5">
            <a:extLst>
              <a:ext uri="{FF2B5EF4-FFF2-40B4-BE49-F238E27FC236}">
                <a16:creationId xmlns:a16="http://schemas.microsoft.com/office/drawing/2014/main" id="{52EEA1B2-8C46-4454-A407-063F841ADFD4}"/>
              </a:ext>
            </a:extLst>
          </p:cNvPr>
          <p:cNvSpPr>
            <a:spLocks noGrp="1"/>
          </p:cNvSpPr>
          <p:nvPr>
            <p:ph sz="quarter" idx="4"/>
          </p:nvPr>
        </p:nvSpPr>
        <p:spPr>
          <a:xfrm>
            <a:off x="6172200" y="2505075"/>
            <a:ext cx="5183188"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日期占位符 6">
            <a:extLst>
              <a:ext uri="{FF2B5EF4-FFF2-40B4-BE49-F238E27FC236}">
                <a16:creationId xmlns:a16="http://schemas.microsoft.com/office/drawing/2014/main" id="{724C31D2-9334-40B4-B5CA-05B6C68A9440}"/>
              </a:ext>
            </a:extLst>
          </p:cNvPr>
          <p:cNvSpPr>
            <a:spLocks noGrp="1"/>
          </p:cNvSpPr>
          <p:nvPr>
            <p:ph type="dt" sz="half" idx="10"/>
          </p:nvPr>
        </p:nvSpPr>
        <p:spPr/>
        <p:txBody>
          <a:bodyPr/>
          <a:lstStyle/>
          <a:p>
            <a:fld id="{83701026-9260-4BC0-A368-939B160F3285}" type="datetimeFigureOut">
              <a:rPr lang="zh-CN" altLang="en-US" smtClean="0"/>
              <a:t>2021/12/1 Wednesday</a:t>
            </a:fld>
            <a:endParaRPr lang="zh-CN" altLang="en-US"/>
          </a:p>
        </p:txBody>
      </p:sp>
      <p:sp>
        <p:nvSpPr>
          <p:cNvPr id="8" name="页脚占位符 7">
            <a:extLst>
              <a:ext uri="{FF2B5EF4-FFF2-40B4-BE49-F238E27FC236}">
                <a16:creationId xmlns:a16="http://schemas.microsoft.com/office/drawing/2014/main" id="{DDC566D5-A51B-4955-AFC9-D18B6A630D9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0F55FD7-BF93-404D-81A6-2CF5AE487A60}"/>
              </a:ext>
            </a:extLst>
          </p:cNvPr>
          <p:cNvSpPr>
            <a:spLocks noGrp="1"/>
          </p:cNvSpPr>
          <p:nvPr>
            <p:ph type="sldNum" sz="quarter" idx="12"/>
          </p:nvPr>
        </p:nvSpPr>
        <p:spPr/>
        <p:txBody>
          <a:bodyPr/>
          <a:lstStyle/>
          <a:p>
            <a:fld id="{FE759D6E-152B-42B3-BF85-C3314CFD3FA5}" type="slidenum">
              <a:rPr lang="zh-CN" altLang="en-US" smtClean="0"/>
              <a:t>‹#›</a:t>
            </a:fld>
            <a:endParaRPr lang="zh-CN" altLang="en-US"/>
          </a:p>
        </p:txBody>
      </p:sp>
    </p:spTree>
    <p:extLst>
      <p:ext uri="{BB962C8B-B14F-4D97-AF65-F5344CB8AC3E}">
        <p14:creationId xmlns:p14="http://schemas.microsoft.com/office/powerpoint/2010/main" val="3105154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323306-1BB6-477B-9B09-E8EA6058D0FD}"/>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日期占位符 2">
            <a:extLst>
              <a:ext uri="{FF2B5EF4-FFF2-40B4-BE49-F238E27FC236}">
                <a16:creationId xmlns:a16="http://schemas.microsoft.com/office/drawing/2014/main" id="{6B96D535-A119-46FB-9843-D96EC260B625}"/>
              </a:ext>
            </a:extLst>
          </p:cNvPr>
          <p:cNvSpPr>
            <a:spLocks noGrp="1"/>
          </p:cNvSpPr>
          <p:nvPr>
            <p:ph type="dt" sz="half" idx="10"/>
          </p:nvPr>
        </p:nvSpPr>
        <p:spPr/>
        <p:txBody>
          <a:bodyPr/>
          <a:lstStyle/>
          <a:p>
            <a:fld id="{83701026-9260-4BC0-A368-939B160F3285}" type="datetimeFigureOut">
              <a:rPr lang="zh-CN" altLang="en-US" smtClean="0"/>
              <a:t>2021/12/1 Wednesday</a:t>
            </a:fld>
            <a:endParaRPr lang="zh-CN" altLang="en-US"/>
          </a:p>
        </p:txBody>
      </p:sp>
      <p:sp>
        <p:nvSpPr>
          <p:cNvPr id="4" name="页脚占位符 3">
            <a:extLst>
              <a:ext uri="{FF2B5EF4-FFF2-40B4-BE49-F238E27FC236}">
                <a16:creationId xmlns:a16="http://schemas.microsoft.com/office/drawing/2014/main" id="{DFDA60D4-11C0-4B81-8B1A-F1A736F1415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0B6DFE8-A02F-4B9E-BD54-E8C4985CEE1E}"/>
              </a:ext>
            </a:extLst>
          </p:cNvPr>
          <p:cNvSpPr>
            <a:spLocks noGrp="1"/>
          </p:cNvSpPr>
          <p:nvPr>
            <p:ph type="sldNum" sz="quarter" idx="12"/>
          </p:nvPr>
        </p:nvSpPr>
        <p:spPr/>
        <p:txBody>
          <a:bodyPr/>
          <a:lstStyle/>
          <a:p>
            <a:fld id="{FE759D6E-152B-42B3-BF85-C3314CFD3FA5}" type="slidenum">
              <a:rPr lang="zh-CN" altLang="en-US" smtClean="0"/>
              <a:t>‹#›</a:t>
            </a:fld>
            <a:endParaRPr lang="zh-CN" altLang="en-US"/>
          </a:p>
        </p:txBody>
      </p:sp>
    </p:spTree>
    <p:extLst>
      <p:ext uri="{BB962C8B-B14F-4D97-AF65-F5344CB8AC3E}">
        <p14:creationId xmlns:p14="http://schemas.microsoft.com/office/powerpoint/2010/main" val="622896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p:txBody>
          <a:bodyPr/>
          <a:lstStyle/>
          <a:p>
            <a:fld id="{83701026-9260-4BC0-A368-939B160F3285}" type="datetimeFigureOut">
              <a:rPr lang="zh-CN" altLang="en-US" smtClean="0"/>
              <a:t>2021/12/1 Wednesday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p:txBody>
          <a:bodyPr/>
          <a:lstStyle/>
          <a:p>
            <a:fld id="{FE759D6E-152B-42B3-BF85-C3314CFD3FA5}" type="slidenum">
              <a:rPr lang="zh-CN" altLang="en-US" smtClean="0"/>
              <a:t>‹#›</a:t>
            </a:fld>
            <a:endParaRPr lang="zh-CN" altLang="en-US"/>
          </a:p>
        </p:txBody>
      </p:sp>
    </p:spTree>
    <p:extLst>
      <p:ext uri="{BB962C8B-B14F-4D97-AF65-F5344CB8AC3E}">
        <p14:creationId xmlns:p14="http://schemas.microsoft.com/office/powerpoint/2010/main" val="1639388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FA1652-AB55-4CC9-8974-DC3A7E4953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D177C7D-4BD5-4568-8EC8-CAD6ADE3AB3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a:extLst>
              <a:ext uri="{FF2B5EF4-FFF2-40B4-BE49-F238E27FC236}">
                <a16:creationId xmlns:a16="http://schemas.microsoft.com/office/drawing/2014/main" id="{C80E2A01-2B3B-4EA1-9162-FFE413F6032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DDD438C0-75AA-443E-BE9A-811156927330}"/>
              </a:ext>
            </a:extLst>
          </p:cNvPr>
          <p:cNvSpPr>
            <a:spLocks noGrp="1"/>
          </p:cNvSpPr>
          <p:nvPr>
            <p:ph type="dt" sz="half" idx="10"/>
          </p:nvPr>
        </p:nvSpPr>
        <p:spPr/>
        <p:txBody>
          <a:bodyPr/>
          <a:lstStyle/>
          <a:p>
            <a:fld id="{83701026-9260-4BC0-A368-939B160F3285}" type="datetimeFigureOut">
              <a:rPr lang="zh-CN" altLang="en-US" smtClean="0"/>
              <a:t>2021/12/1 Wednesday</a:t>
            </a:fld>
            <a:endParaRPr lang="zh-CN" altLang="en-US"/>
          </a:p>
        </p:txBody>
      </p:sp>
      <p:sp>
        <p:nvSpPr>
          <p:cNvPr id="6" name="页脚占位符 5">
            <a:extLst>
              <a:ext uri="{FF2B5EF4-FFF2-40B4-BE49-F238E27FC236}">
                <a16:creationId xmlns:a16="http://schemas.microsoft.com/office/drawing/2014/main" id="{31122F52-7642-4C74-B8C6-0DFEC8EBE6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8CF6BA4-F2B6-463F-BF6F-BBE5BB2EBA72}"/>
              </a:ext>
            </a:extLst>
          </p:cNvPr>
          <p:cNvSpPr>
            <a:spLocks noGrp="1"/>
          </p:cNvSpPr>
          <p:nvPr>
            <p:ph type="sldNum" sz="quarter" idx="12"/>
          </p:nvPr>
        </p:nvSpPr>
        <p:spPr/>
        <p:txBody>
          <a:bodyPr/>
          <a:lstStyle/>
          <a:p>
            <a:fld id="{FE759D6E-152B-42B3-BF85-C3314CFD3FA5}" type="slidenum">
              <a:rPr lang="zh-CN" altLang="en-US" smtClean="0"/>
              <a:t>‹#›</a:t>
            </a:fld>
            <a:endParaRPr lang="zh-CN" altLang="en-US"/>
          </a:p>
        </p:txBody>
      </p:sp>
    </p:spTree>
    <p:extLst>
      <p:ext uri="{BB962C8B-B14F-4D97-AF65-F5344CB8AC3E}">
        <p14:creationId xmlns:p14="http://schemas.microsoft.com/office/powerpoint/2010/main" val="3558542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p:txBody>
          <a:bodyPr/>
          <a:lstStyle/>
          <a:p>
            <a:fld id="{83701026-9260-4BC0-A368-939B160F3285}" type="datetimeFigureOut">
              <a:rPr lang="zh-CN" altLang="en-US" smtClean="0"/>
              <a:t>2021/12/1 Wednesday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p:txBody>
          <a:bodyPr/>
          <a:lstStyle/>
          <a:p>
            <a:fld id="{FE759D6E-152B-42B3-BF85-C3314CFD3FA5}" type="slidenum">
              <a:rPr lang="zh-CN" altLang="en-US" smtClean="0"/>
              <a:t>‹#›</a:t>
            </a:fld>
            <a:endParaRPr lang="zh-CN" altLang="en-US"/>
          </a:p>
        </p:txBody>
      </p:sp>
    </p:spTree>
    <p:extLst>
      <p:ext uri="{BB962C8B-B14F-4D97-AF65-F5344CB8AC3E}">
        <p14:creationId xmlns:p14="http://schemas.microsoft.com/office/powerpoint/2010/main" val="277551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ti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4E40B813-E034-4320-AC62-8680F0C030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701026-9260-4BC0-A368-939B160F3285}" type="datetimeFigureOut">
              <a:rPr lang="zh-CN" altLang="en-US" smtClean="0"/>
              <a:t>2021/12/1 Wednesday</a:t>
            </a:fld>
            <a:endParaRPr lang="zh-CN" altLang="en-US"/>
          </a:p>
        </p:txBody>
      </p:sp>
      <p:sp>
        <p:nvSpPr>
          <p:cNvPr id="5" name="页脚占位符 4">
            <a:extLst>
              <a:ext uri="{FF2B5EF4-FFF2-40B4-BE49-F238E27FC236}">
                <a16:creationId xmlns:a16="http://schemas.microsoft.com/office/drawing/2014/main" id="{412878CA-E463-497D-BAF3-BB2D776CC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458B79B-CDD3-49A5-8855-2095E6A151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759D6E-152B-42B3-BF85-C3314CFD3FA5}" type="slidenum">
              <a:rPr lang="zh-CN" altLang="en-US" smtClean="0"/>
              <a:t>‹#›</a:t>
            </a:fld>
            <a:endParaRPr lang="zh-CN" altLang="en-US"/>
          </a:p>
        </p:txBody>
      </p:sp>
      <p:sp>
        <p:nvSpPr>
          <p:cNvPr id="7" name="文本框 6">
            <a:extLst>
              <a:ext uri="{FF2B5EF4-FFF2-40B4-BE49-F238E27FC236}">
                <a16:creationId xmlns:a16="http://schemas.microsoft.com/office/drawing/2014/main" id="{2DACCFE7-396C-4775-BA19-B702CC6BD01D}"/>
              </a:ext>
            </a:extLst>
          </p:cNvPr>
          <p:cNvSpPr txBox="1"/>
          <p:nvPr/>
        </p:nvSpPr>
        <p:spPr>
          <a:xfrm>
            <a:off x="7568774" y="0"/>
            <a:ext cx="4114799"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实验班提优训练 九年级下</a:t>
            </a:r>
            <a:r>
              <a:rPr lang="zh-CN" altLang="en-US" sz="2000" b="1" i="0" baseline="0" dirty="0" smtClean="0">
                <a:latin typeface="楷体" panose="02010609060101010101" pitchFamily="49" charset="-122"/>
                <a:ea typeface="楷体" panose="02010609060101010101" pitchFamily="49" charset="-122"/>
              </a:rPr>
              <a:t> </a:t>
            </a:r>
            <a:r>
              <a:rPr lang="en-US" altLang="zh-CN" sz="2000" b="1" i="0" baseline="0" dirty="0" smtClean="0">
                <a:latin typeface="楷体" panose="02010609060101010101" pitchFamily="49" charset="-122"/>
                <a:ea typeface="楷体" panose="02010609060101010101" pitchFamily="49" charset="-122"/>
              </a:rPr>
              <a:t>RJXMB</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7663973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13164" y="1735128"/>
            <a:ext cx="6170279" cy="769441"/>
          </a:xfrm>
          <a:prstGeom prst="rect">
            <a:avLst/>
          </a:prstGeom>
        </p:spPr>
        <p:txBody>
          <a:bodyPr wrap="none">
            <a:spAutoFit/>
          </a:bodyPr>
          <a:lstStyle/>
          <a:p>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中考专题复习训练卷</a:t>
            </a:r>
            <a:r>
              <a:rPr lang="en-US" altLang="zh-CN" sz="4400" b="1"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二</a:t>
            </a:r>
            <a:r>
              <a:rPr lang="en-US" altLang="zh-CN" sz="4400" b="1"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sz="4400" b="1" dirty="0"/>
          </a:p>
        </p:txBody>
      </p:sp>
      <p:sp>
        <p:nvSpPr>
          <p:cNvPr id="5" name="Rectangle 4"/>
          <p:cNvSpPr/>
          <p:nvPr/>
        </p:nvSpPr>
        <p:spPr>
          <a:xfrm>
            <a:off x="2542391" y="2851700"/>
            <a:ext cx="6096000" cy="1203215"/>
          </a:xfrm>
          <a:prstGeom prst="rect">
            <a:avLst/>
          </a:prstGeom>
        </p:spPr>
        <p:txBody>
          <a:bodyPr>
            <a:spAutoFit/>
          </a:bodyPr>
          <a:lstStyle/>
          <a:p>
            <a:pPr indent="609600" algn="ctr">
              <a:lnSpc>
                <a:spcPct val="200000"/>
              </a:lnSpc>
              <a:spcAft>
                <a:spcPts val="0"/>
              </a:spcAft>
            </a:pP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句　　</a:t>
            </a:r>
            <a:r>
              <a:rPr lang="zh-CN" altLang="zh-CN" sz="4400" b="1" kern="100" dirty="0" smtClean="0">
                <a:latin typeface="Calibri" panose="020F0502020204030204" pitchFamily="34" charset="0"/>
                <a:ea typeface="宋体" panose="02010600030101010101" pitchFamily="2" charset="-122"/>
                <a:cs typeface="Times New Roman" panose="02020603050405020304" pitchFamily="18" charset="0"/>
              </a:rPr>
              <a:t>子</a:t>
            </a:r>
            <a:endParaRPr lang="zh-CN" altLang="zh-CN" sz="4400" b="1"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827884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7282" y="790409"/>
            <a:ext cx="1040264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playing with my phone when my mother came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________ with my phone when my mother came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26. The dictionary cost him 120 yuan.(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did the dictionary cost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27. We keep in touch with each other by email.(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________ ________ in touch with each other by email.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29676" y="2498921"/>
            <a:ext cx="106926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wasn't </a:t>
            </a:r>
            <a:endParaRPr lang="zh-CN" altLang="en-US" dirty="0"/>
          </a:p>
        </p:txBody>
      </p:sp>
      <p:sp>
        <p:nvSpPr>
          <p:cNvPr id="4" name="Rectangle 3"/>
          <p:cNvSpPr/>
          <p:nvPr/>
        </p:nvSpPr>
        <p:spPr>
          <a:xfrm>
            <a:off x="3342405" y="2498920"/>
            <a:ext cx="10750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playing</a:t>
            </a:r>
            <a:endParaRPr lang="zh-CN" altLang="en-US" dirty="0"/>
          </a:p>
        </p:txBody>
      </p:sp>
      <p:sp>
        <p:nvSpPr>
          <p:cNvPr id="5" name="Rectangle 4"/>
          <p:cNvSpPr/>
          <p:nvPr/>
        </p:nvSpPr>
        <p:spPr>
          <a:xfrm>
            <a:off x="2005950" y="3908173"/>
            <a:ext cx="757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a:t>
            </a:r>
            <a:endParaRPr lang="zh-CN" altLang="en-US" dirty="0"/>
          </a:p>
        </p:txBody>
      </p:sp>
      <p:sp>
        <p:nvSpPr>
          <p:cNvPr id="6" name="Rectangle 5"/>
          <p:cNvSpPr/>
          <p:nvPr/>
        </p:nvSpPr>
        <p:spPr>
          <a:xfrm>
            <a:off x="3198943" y="3908173"/>
            <a:ext cx="8835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much</a:t>
            </a:r>
            <a:endParaRPr lang="zh-CN" altLang="en-US" dirty="0"/>
          </a:p>
        </p:txBody>
      </p:sp>
      <p:sp>
        <p:nvSpPr>
          <p:cNvPr id="7" name="Rectangle 6"/>
          <p:cNvSpPr/>
          <p:nvPr/>
        </p:nvSpPr>
        <p:spPr>
          <a:xfrm>
            <a:off x="2384611" y="5414243"/>
            <a:ext cx="9092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don't </a:t>
            </a:r>
            <a:endParaRPr lang="zh-CN" altLang="en-US" dirty="0"/>
          </a:p>
        </p:txBody>
      </p:sp>
      <p:sp>
        <p:nvSpPr>
          <p:cNvPr id="8" name="Rectangle 7"/>
          <p:cNvSpPr/>
          <p:nvPr/>
        </p:nvSpPr>
        <p:spPr>
          <a:xfrm>
            <a:off x="3690583" y="5414242"/>
            <a:ext cx="7838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keep</a:t>
            </a:r>
            <a:endParaRPr lang="zh-CN" altLang="en-US" dirty="0"/>
          </a:p>
        </p:txBody>
      </p:sp>
    </p:spTree>
    <p:extLst>
      <p:ext uri="{BB962C8B-B14F-4D97-AF65-F5344CB8AC3E}">
        <p14:creationId xmlns:p14="http://schemas.microsoft.com/office/powerpoint/2010/main" val="169034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1520" y="1127468"/>
            <a:ext cx="1016597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你什么时候意识到它是有害的？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铁岭、葫芦岛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只要他明天来，我就告诉他这个好消息。</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在公交车上不得与司机打架，否则你将会受到惩罚。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punish)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21809" y="1808645"/>
            <a:ext cx="600170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When did you realize that it was harmful?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58470" y="3314080"/>
            <a:ext cx="8312075"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As long as he comes tomorrow</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I'll tell him the good news.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445110" y="4742507"/>
            <a:ext cx="9269505"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Don't fight with the driver on the bus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or you will be punished.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12064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389" y="743638"/>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语篇翻译</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38242" y="743638"/>
            <a:ext cx="2489143"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邵阳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51877" y="2077670"/>
            <a:ext cx="9742842"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Colorful fruits and vegetables are good for your heath.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Their natural colors help protect your body from illness.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Think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about the colors of the food such as the red of the tomatoes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orange of carrots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green of kiwi fruit and the purple of grapes.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2791281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6979" y="1267274"/>
            <a:ext cx="980021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enjoy eating fruits and vegetables of many colors. They are red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yellow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green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orange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blue and purple. 2.</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每种颜色都有一些特殊意义。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They work together to protect your body.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Scientists have discovered the secrets of colorful fruits and vegetables</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list below shows their different benefits.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0911552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06072" y="1044979"/>
            <a:ext cx="898263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Yellow and orange can make your immune(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免疫的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system strong. 4.</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它们对你的健康也是有益的。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Green is also helpful to protect your eyes. Besides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good for your bones and teeth.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Blue and purple can help you have a good memory</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They also can fight heart illness. When you buy or eat fruits and vegetables next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try more colorful ones.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8000980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2885" y="1414394"/>
            <a:ext cx="1009067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201731" y="1414394"/>
            <a:ext cx="7472979" cy="830997"/>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它们天然的颜色帮助保护你的身体不生病。</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555672" y="2120617"/>
            <a:ext cx="5703677"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Every color has some special meanings.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2555672" y="2826840"/>
            <a:ext cx="7741920" cy="830997"/>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科学家已经发现了彩色水果和蔬菜的秘密。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3109093" y="3533063"/>
            <a:ext cx="515025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They are also good for your health.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2555672" y="4319279"/>
            <a:ext cx="6032421" cy="830997"/>
          </a:xfrm>
          <a:prstGeom prst="rect">
            <a:avLst/>
          </a:prstGeom>
        </p:spPr>
        <p:txBody>
          <a:bodyPr wrap="non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蓝色和紫色能帮助你有个好的记忆力。</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91581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90866" y="353705"/>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永州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61820" y="926518"/>
            <a:ext cx="5097742"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The role of the disabled in society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89705" y="1972667"/>
            <a:ext cx="1010143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2022 Paralympic Winter Games will be held in Beijing and Zhangjiakou in north China's Hebei Province.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Hosting the Paralympic Games will help draw attention to the need for countries to do more to make sure equal chances for all people in society. 1.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It is necessary to realize the great achievements which are made by disabled people</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u="sng"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63694159"/>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6824" y="664889"/>
            <a:ext cx="1077916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残疾人在中国的生活已经改善了很多</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more achievements are expected to be seen as the country has been speeding up to realize the goal of achieving “equality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participation and sharing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as expressed in the 2019 White Paper on China's 70 years of progress in dealing with the needs of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disabled.</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The Chinese government is trying to solve the needs of the disabled and provide them with new chances</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buildings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holds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public transport and other public places are becoming more wheelchair friendly.</a:t>
            </a:r>
            <a:endParaRPr lang="zh-CN" altLang="en-US" dirty="0"/>
          </a:p>
        </p:txBody>
      </p:sp>
    </p:spTree>
    <p:extLst>
      <p:ext uri="{BB962C8B-B14F-4D97-AF65-F5344CB8AC3E}">
        <p14:creationId xmlns:p14="http://schemas.microsoft.com/office/powerpoint/2010/main" val="130853294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0612" y="897985"/>
            <a:ext cx="1054249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Modern media also play an important role in educating the public about the needs of the disabled and also changing society's image of them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there is greater focus on their special abilities rather than on their abilities.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fact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society's most disabled people provide all of us with important lessons. They show us confidence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creativity and positivity. The loser will fail 99 times and then give up. 4. </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要成功，你必须有耐心，永不放弃。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must always learn from your failures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move 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5164209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0009" y="1694050"/>
            <a:ext cx="9638852"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97393" y="1883949"/>
            <a:ext cx="7182522" cy="461665"/>
          </a:xfrm>
          <a:prstGeom prst="rect">
            <a:avLst/>
          </a:prstGeom>
        </p:spPr>
        <p:txBody>
          <a:bodyPr wrap="squar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很有必要认识到这是由残疾人取得的巨大成就。</a:t>
            </a:r>
            <a:endParaRPr lang="zh-CN" altLang="en-US" dirty="0"/>
          </a:p>
        </p:txBody>
      </p:sp>
      <p:sp>
        <p:nvSpPr>
          <p:cNvPr id="4" name="Rectangle 3"/>
          <p:cNvSpPr/>
          <p:nvPr/>
        </p:nvSpPr>
        <p:spPr>
          <a:xfrm>
            <a:off x="2370268" y="2386547"/>
            <a:ext cx="8688593"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life of the disabled people has improved a lot in China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327237" y="3038111"/>
            <a:ext cx="8731624" cy="830997"/>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中国政府正努力解决残疾人的需求，并为他们提供新的机会。</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3026485" y="4095734"/>
            <a:ext cx="7612828"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succeed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you must be patient and never give up.</a:t>
            </a:r>
            <a:endParaRPr lang="zh-CN" altLang="en-US" dirty="0"/>
          </a:p>
        </p:txBody>
      </p:sp>
    </p:spTree>
    <p:extLst>
      <p:ext uri="{BB962C8B-B14F-4D97-AF65-F5344CB8AC3E}">
        <p14:creationId xmlns:p14="http://schemas.microsoft.com/office/powerpoint/2010/main" val="911383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48249" y="431667"/>
            <a:ext cx="2466701"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怀化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93750" y="1919878"/>
            <a:ext cx="8387379"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你喜欢阅读吗？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 can open many doors and lead you into a road to success.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Everyone should have a good reading habit</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is because it is an important way to get information.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53045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826" y="1019891"/>
            <a:ext cx="1005840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28. All of us want him to rest.(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改为完全否定句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of us ________ him to rest.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)David can hardly speak Chinese.(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改为反义疑问句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David can hardly speak Chinese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Chinese doctors saved many patients all over the world.(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改为被动语态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patients all over the world ________ ________ by Chinese doctors.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83136" y="1950281"/>
            <a:ext cx="8611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None</a:t>
            </a:r>
            <a:endParaRPr lang="zh-CN" altLang="en-US" dirty="0"/>
          </a:p>
        </p:txBody>
      </p:sp>
      <p:sp>
        <p:nvSpPr>
          <p:cNvPr id="4" name="Rectangle 3"/>
          <p:cNvSpPr/>
          <p:nvPr/>
        </p:nvSpPr>
        <p:spPr>
          <a:xfrm>
            <a:off x="3865579" y="1950281"/>
            <a:ext cx="11160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want(s)</a:t>
            </a:r>
            <a:endParaRPr lang="zh-CN" altLang="en-US" dirty="0"/>
          </a:p>
        </p:txBody>
      </p:sp>
      <p:sp>
        <p:nvSpPr>
          <p:cNvPr id="5" name="Rectangle 4"/>
          <p:cNvSpPr/>
          <p:nvPr/>
        </p:nvSpPr>
        <p:spPr>
          <a:xfrm>
            <a:off x="6086552" y="3413321"/>
            <a:ext cx="6213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can</a:t>
            </a:r>
            <a:endParaRPr lang="zh-CN" altLang="en-US" dirty="0"/>
          </a:p>
        </p:txBody>
      </p:sp>
      <p:sp>
        <p:nvSpPr>
          <p:cNvPr id="6" name="Rectangle 5"/>
          <p:cNvSpPr/>
          <p:nvPr/>
        </p:nvSpPr>
        <p:spPr>
          <a:xfrm>
            <a:off x="7556237" y="3413321"/>
            <a:ext cx="5004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a:t>
            </a:r>
            <a:endParaRPr lang="zh-CN" altLang="en-US" dirty="0"/>
          </a:p>
        </p:txBody>
      </p:sp>
      <p:sp>
        <p:nvSpPr>
          <p:cNvPr id="7" name="Rectangle 6"/>
          <p:cNvSpPr/>
          <p:nvPr/>
        </p:nvSpPr>
        <p:spPr>
          <a:xfrm>
            <a:off x="5990852" y="4854846"/>
            <a:ext cx="8127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were</a:t>
            </a:r>
            <a:endParaRPr lang="zh-CN" altLang="en-US" dirty="0"/>
          </a:p>
        </p:txBody>
      </p:sp>
      <p:sp>
        <p:nvSpPr>
          <p:cNvPr id="8" name="Rectangle 7"/>
          <p:cNvSpPr/>
          <p:nvPr/>
        </p:nvSpPr>
        <p:spPr>
          <a:xfrm>
            <a:off x="6707876" y="4670179"/>
            <a:ext cx="151503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saved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15051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825" y="1102380"/>
            <a:ext cx="1016597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阅读对我们来说很重要。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can you improve your reading? There is a good way. 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you learn how to ride a bike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have to get on the bike as many times as possible. It is the same as reading.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4.If you want to improve your reading</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try to read more books</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 go out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a magazine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book or something else to read. When you are reading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try to understand what message the writer is giving to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Good books are friends</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can bring us much happiness.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17645399"/>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2584" y="1328332"/>
            <a:ext cx="968188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54450" y="1195459"/>
            <a:ext cx="332821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 you like reading?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956799" y="2026456"/>
            <a:ext cx="5416868" cy="830997"/>
          </a:xfrm>
          <a:prstGeom prst="rect">
            <a:avLst/>
          </a:prstGeom>
        </p:spPr>
        <p:txBody>
          <a:bodyPr wrap="non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每个人都应该有良好的阅读习惯。</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054450" y="2805659"/>
            <a:ext cx="484696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Reading is very important for 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2499359" y="3498158"/>
            <a:ext cx="7462221" cy="830997"/>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如果你想提高你的阅读能力，尽力多读书。</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2395120" y="4196282"/>
            <a:ext cx="2646878" cy="830997"/>
          </a:xfrm>
          <a:prstGeom prst="rect">
            <a:avLst/>
          </a:prstGeom>
        </p:spPr>
        <p:txBody>
          <a:bodyPr wrap="non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好书是朋友。</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82648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689" y="431666"/>
            <a:ext cx="249715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湘潭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43492" y="1230390"/>
            <a:ext cx="1016597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Last month we asked our students about their free time activities. Our questions were about exercise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use of the Internet and watching TV. Here are the results.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found that only fifteen percent of our students exercise every day.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Forty-­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five percent exercise four to six times a week. Twenty percent exercise only one to three times a week. 1.</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百分之二十的同学一点也不锻炼。</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4087449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1064" y="858569"/>
            <a:ext cx="1091901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all know that many students often go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online,2.</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but we were surprised that ninety percent of them use the Internet every day</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other ten percent use it at least three or four times a week. Most students use it for fun and not for homework.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answers to our questions about watching television were also interesting. Only two percent of the students watch TV one to three times a week. Thirteen percent watch TV four to six times a week. And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eighty-­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five percent watch TV every day!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3.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Although many students like to watch sports</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game shows are the most popular</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u="sng"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450151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6220" y="1460913"/>
            <a:ext cx="958506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good to relax by using the Internet or watching game shows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we think the best way to relax is through exercise. 4.</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它有益于身体健康。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Exercise such as playing sports is fun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you can spend time with your friends and family as you play together. And remember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“old habits die hard”.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So start exercising before it's too late</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u="sng"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1550273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1360607"/>
            <a:ext cx="1043491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261328" y="1595279"/>
            <a:ext cx="57410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(And) Twenty percent don't exercise at all.</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2617694" y="2291616"/>
            <a:ext cx="7817224" cy="461665"/>
          </a:xfrm>
          <a:prstGeom prst="rect">
            <a:avLst/>
          </a:prstGeom>
        </p:spPr>
        <p:txBody>
          <a:bodyPr wrap="squar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但我们感到惊讶的是，</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90%</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的学生每天使用互联网。</a:t>
            </a:r>
            <a:endParaRPr lang="zh-CN" altLang="en-US" dirty="0"/>
          </a:p>
        </p:txBody>
      </p:sp>
      <p:sp>
        <p:nvSpPr>
          <p:cNvPr id="5" name="Rectangle 4"/>
          <p:cNvSpPr/>
          <p:nvPr/>
        </p:nvSpPr>
        <p:spPr>
          <a:xfrm>
            <a:off x="2467086" y="2987953"/>
            <a:ext cx="8301317" cy="461665"/>
          </a:xfrm>
          <a:prstGeom prst="rect">
            <a:avLst/>
          </a:prstGeom>
        </p:spPr>
        <p:txBody>
          <a:bodyPr wrap="squar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虽然许多学生喜欢看体育节目，但游戏节目却是最受欢迎的。</a:t>
            </a:r>
            <a:endParaRPr lang="zh-CN" altLang="en-US" dirty="0"/>
          </a:p>
        </p:txBody>
      </p:sp>
      <p:sp>
        <p:nvSpPr>
          <p:cNvPr id="6" name="Rectangle 5"/>
          <p:cNvSpPr/>
          <p:nvPr/>
        </p:nvSpPr>
        <p:spPr>
          <a:xfrm>
            <a:off x="3082141" y="3684290"/>
            <a:ext cx="548983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It is good for (physical and mental) health.</a:t>
            </a:r>
            <a:endParaRPr lang="zh-CN" altLang="en-US" dirty="0"/>
          </a:p>
        </p:txBody>
      </p:sp>
      <p:sp>
        <p:nvSpPr>
          <p:cNvPr id="7" name="Rectangle 6"/>
          <p:cNvSpPr/>
          <p:nvPr/>
        </p:nvSpPr>
        <p:spPr>
          <a:xfrm>
            <a:off x="2847333" y="4417523"/>
            <a:ext cx="5724644" cy="461665"/>
          </a:xfrm>
          <a:prstGeom prst="rect">
            <a:avLst/>
          </a:prstGeom>
        </p:spPr>
        <p:txBody>
          <a:bodyPr wrap="non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所以开始锻炼起来，不要等到来不及了！</a:t>
            </a:r>
            <a:endParaRPr lang="zh-CN" altLang="en-US" dirty="0"/>
          </a:p>
        </p:txBody>
      </p:sp>
    </p:spTree>
    <p:extLst>
      <p:ext uri="{BB962C8B-B14F-4D97-AF65-F5344CB8AC3E}">
        <p14:creationId xmlns:p14="http://schemas.microsoft.com/office/powerpoint/2010/main" val="3924321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08450" y="506970"/>
            <a:ext cx="245387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长沙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77382" y="2188819"/>
            <a:ext cx="9420114" cy="2308324"/>
          </a:xfrm>
          <a:prstGeom prst="rect">
            <a:avLst/>
          </a:prstGeom>
        </p:spPr>
        <p:txBody>
          <a:bodyPr wrap="square">
            <a:spAutoFit/>
          </a:bodyPr>
          <a:lstStyle/>
          <a:p>
            <a:pPr indent="609600" algn="just">
              <a:lnSpc>
                <a:spcPct val="200000"/>
              </a:lnSpc>
              <a:spcAft>
                <a:spcPts val="0"/>
              </a:spcAft>
            </a:pP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Yangge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a kind of traditional Chinese folk(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民间的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dance. The performers(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表演者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dance to music with handkerchiefs(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手帕</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or fans in their hands.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It's a very popular festival activity in north China</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6464277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762" y="1217101"/>
            <a:ext cx="10983557" cy="4524315"/>
          </a:xfrm>
          <a:prstGeom prst="rect">
            <a:avLst/>
          </a:prstGeom>
        </p:spPr>
        <p:txBody>
          <a:bodyPr wrap="square">
            <a:spAutoFit/>
          </a:bodyPr>
          <a:lstStyle/>
          <a:p>
            <a:pPr indent="609600" algn="just">
              <a:lnSpc>
                <a:spcPct val="200000"/>
              </a:lnSpc>
              <a:spcAft>
                <a:spcPts val="0"/>
              </a:spcAft>
            </a:pP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Yangge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may have different forms from place to place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all of them express happiness. 2.</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很多人非常喜欢秧歌。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dancers are young men and young women. Some are even old ladies. Almost every village in northern Shaanxi Province has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yangge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teams.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3.They begin to prepare </a:t>
            </a:r>
            <a:r>
              <a:rPr lang="en-US" altLang="zh-CN" sz="2400" u="sng" kern="100" dirty="0" err="1" smtClean="0">
                <a:latin typeface="Calibri" panose="020F0502020204030204" pitchFamily="34" charset="0"/>
                <a:ea typeface="宋体" panose="02010600030101010101" pitchFamily="2" charset="-122"/>
                <a:cs typeface="Times New Roman" panose="02020603050405020304" pitchFamily="18" charset="0"/>
              </a:rPr>
              <a:t>yangge</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 even a month before the Chinese New Year</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During the Spring Festival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yangge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teams pay New Year's calls from house to house.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6519963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7431" y="822682"/>
            <a:ext cx="1029506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They wish people a happy New Year by dancing </a:t>
            </a:r>
            <a:r>
              <a:rPr lang="en-US" altLang="zh-CN" sz="2400" u="sng" kern="100" dirty="0" err="1" smtClean="0">
                <a:latin typeface="Calibri" panose="020F0502020204030204" pitchFamily="34" charset="0"/>
                <a:ea typeface="宋体" panose="02010600030101010101" pitchFamily="2" charset="-122"/>
                <a:cs typeface="Times New Roman" panose="02020603050405020304" pitchFamily="18" charset="0"/>
              </a:rPr>
              <a:t>yangge</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 in the streets</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Some young men often play the drums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 performers wave red silk bands(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挥舞红绸带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People set off firecrackers(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鞭炮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welcome the dancers. 5.</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他们邀请表演者品尝自制食物。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sounds of songs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drums and firecrackers form an air of festivity in the village.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Nowadays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yangge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has spread into city parks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streets and squares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it has developed into a kind of popular exercise for city people.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499247352"/>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5614" y="1360606"/>
            <a:ext cx="1011218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07568" y="1584521"/>
            <a:ext cx="6340197" cy="461665"/>
          </a:xfrm>
          <a:prstGeom prst="rect">
            <a:avLst/>
          </a:prstGeom>
        </p:spPr>
        <p:txBody>
          <a:bodyPr wrap="non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它是一个在中国北方非常受欢迎的节日活动。</a:t>
            </a:r>
            <a:endParaRPr lang="zh-CN" altLang="en-US" dirty="0"/>
          </a:p>
        </p:txBody>
      </p:sp>
      <p:sp>
        <p:nvSpPr>
          <p:cNvPr id="4" name="Rectangle 3"/>
          <p:cNvSpPr/>
          <p:nvPr/>
        </p:nvSpPr>
        <p:spPr>
          <a:xfrm>
            <a:off x="2101326" y="2046186"/>
            <a:ext cx="7591313"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Many/A lot of/Lots of people like </a:t>
            </a:r>
            <a:r>
              <a:rPr lang="en-US" altLang="zh-CN" sz="2400" kern="100" dirty="0" err="1">
                <a:solidFill>
                  <a:srgbClr val="FF0000"/>
                </a:solidFill>
                <a:latin typeface="Calibri" panose="020F0502020204030204" pitchFamily="34" charset="0"/>
                <a:ea typeface="宋体" panose="02010600030101010101" pitchFamily="2" charset="-122"/>
                <a:cs typeface="Times New Roman" panose="02020603050405020304" pitchFamily="18" charset="0"/>
              </a:rPr>
              <a:t>Yangge</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very much.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232031" y="2824817"/>
            <a:ext cx="7085704" cy="830997"/>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他们甚至在春节前一个月就开始准备秧歌了。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2726883" y="3777347"/>
            <a:ext cx="6340197" cy="461665"/>
          </a:xfrm>
          <a:prstGeom prst="rect">
            <a:avLst/>
          </a:prstGeom>
        </p:spPr>
        <p:txBody>
          <a:bodyPr wrap="non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他们通过在街上跳秧歌来祝福人们新年快乐。</a:t>
            </a:r>
            <a:endParaRPr lang="zh-CN" altLang="en-US" dirty="0"/>
          </a:p>
        </p:txBody>
      </p:sp>
      <p:sp>
        <p:nvSpPr>
          <p:cNvPr id="7" name="Rectangle 6"/>
          <p:cNvSpPr/>
          <p:nvPr/>
        </p:nvSpPr>
        <p:spPr>
          <a:xfrm>
            <a:off x="2597790" y="4434445"/>
            <a:ext cx="8375009"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They invite performers to taste/try the food made by themselves.</a:t>
            </a:r>
            <a:endParaRPr lang="zh-CN" altLang="en-US" dirty="0"/>
          </a:p>
        </p:txBody>
      </p:sp>
    </p:spTree>
    <p:extLst>
      <p:ext uri="{BB962C8B-B14F-4D97-AF65-F5344CB8AC3E}">
        <p14:creationId xmlns:p14="http://schemas.microsoft.com/office/powerpoint/2010/main" val="904575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26371" y="747378"/>
            <a:ext cx="994006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His mother will come back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in five days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will his mother come back?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That is his old house. He lived there for twenty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合并为一句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is his old house ________ ________ he lived for twenty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黔南州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)Twenty foreign students visited our school yesterday.(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twenty foreign students ________ our school yesterday?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92011" y="1627552"/>
            <a:ext cx="757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a:t>
            </a:r>
            <a:endParaRPr lang="zh-CN" altLang="en-US" dirty="0"/>
          </a:p>
        </p:txBody>
      </p:sp>
      <p:sp>
        <p:nvSpPr>
          <p:cNvPr id="4" name="Rectangle 3"/>
          <p:cNvSpPr/>
          <p:nvPr/>
        </p:nvSpPr>
        <p:spPr>
          <a:xfrm>
            <a:off x="3473866" y="1627552"/>
            <a:ext cx="7906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soon</a:t>
            </a:r>
            <a:endParaRPr lang="zh-CN" altLang="en-US" dirty="0"/>
          </a:p>
        </p:txBody>
      </p:sp>
      <p:sp>
        <p:nvSpPr>
          <p:cNvPr id="5" name="Rectangle 4"/>
          <p:cNvSpPr/>
          <p:nvPr/>
        </p:nvSpPr>
        <p:spPr>
          <a:xfrm>
            <a:off x="4790169" y="3148034"/>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
        <p:nvSpPr>
          <p:cNvPr id="6" name="Rectangle 5"/>
          <p:cNvSpPr/>
          <p:nvPr/>
        </p:nvSpPr>
        <p:spPr>
          <a:xfrm>
            <a:off x="5732173" y="3148034"/>
            <a:ext cx="9284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which</a:t>
            </a:r>
            <a:endParaRPr lang="zh-CN" altLang="en-US" dirty="0"/>
          </a:p>
        </p:txBody>
      </p:sp>
      <p:sp>
        <p:nvSpPr>
          <p:cNvPr id="7" name="Rectangle 6"/>
          <p:cNvSpPr/>
          <p:nvPr/>
        </p:nvSpPr>
        <p:spPr>
          <a:xfrm>
            <a:off x="2167544" y="5317424"/>
            <a:ext cx="6062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a:t>
            </a:r>
            <a:endParaRPr lang="zh-CN" altLang="en-US" dirty="0"/>
          </a:p>
        </p:txBody>
      </p:sp>
      <p:sp>
        <p:nvSpPr>
          <p:cNvPr id="8" name="Rectangle 7"/>
          <p:cNvSpPr/>
          <p:nvPr/>
        </p:nvSpPr>
        <p:spPr>
          <a:xfrm>
            <a:off x="6408211" y="5403486"/>
            <a:ext cx="6880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visit</a:t>
            </a:r>
            <a:endParaRPr lang="zh-CN" altLang="en-US" dirty="0"/>
          </a:p>
        </p:txBody>
      </p:sp>
    </p:spTree>
    <p:extLst>
      <p:ext uri="{BB962C8B-B14F-4D97-AF65-F5344CB8AC3E}">
        <p14:creationId xmlns:p14="http://schemas.microsoft.com/office/powerpoint/2010/main" val="3380209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67047" y="431666"/>
            <a:ext cx="244425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株洲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94098" y="1729854"/>
            <a:ext cx="1013370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Internet and your friends influence your beauty standards. 1.</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你的朋友总是在网上发照片。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want to show off their beautiful dresses or strong bodies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you will compare yourself to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First of 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to follow popular beauty standards blindly. They are out of reach for 99% of 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it's better to just forget about them.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23753477"/>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0461" y="815455"/>
            <a:ext cx="1012294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Another suggestion is to tell yourself that you are special</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Talk about your feelings with someone you trust. Hearing how much they value you can help you feel comfortable in your own skin. 3.</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每个人都了不起。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has their own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talents.</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Finally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a good idea to try to direct your attention away from bad thoughts. To achieve this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should do something you enjoy. You can enjoy yourselves by learning. </a:t>
            </a:r>
            <a:endParaRPr lang="zh-CN" altLang="en-US" dirty="0"/>
          </a:p>
        </p:txBody>
      </p:sp>
    </p:spTree>
    <p:extLst>
      <p:ext uri="{BB962C8B-B14F-4D97-AF65-F5344CB8AC3E}">
        <p14:creationId xmlns:p14="http://schemas.microsoft.com/office/powerpoint/2010/main" val="3997540372"/>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310" y="546597"/>
            <a:ext cx="10757646" cy="6001643"/>
          </a:xfrm>
          <a:prstGeom prst="rect">
            <a:avLst/>
          </a:prstGeom>
        </p:spPr>
        <p:txBody>
          <a:bodyPr wrap="square">
            <a:spAutoFit/>
          </a:bodyPr>
          <a:lstStyle/>
          <a:p>
            <a:pPr indent="609600" algn="just">
              <a:lnSpc>
                <a:spcPct val="200000"/>
              </a:lnSpc>
              <a:spcAft>
                <a:spcPts val="0"/>
              </a:spcAft>
            </a:pP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4.This is a lifelong journey because every day brings something new</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You can also take part in social activities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like playing sports with your friends. These things can help you take your mind off matters that worry you and make you feel good about yourself.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may often judge yourself by what is on the outside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on the inside.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like a book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 contents are much more important than your cover.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5.Don't judge a book by its cover</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If you can learn to see the good things about yourself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will soon begin to love yourself just the way you are.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0906479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3943" y="1468184"/>
            <a:ext cx="1065007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01029" y="1367582"/>
            <a:ext cx="567508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Your friends always post photos online.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301029" y="2198579"/>
            <a:ext cx="5724644" cy="830997"/>
          </a:xfrm>
          <a:prstGeom prst="rect">
            <a:avLst/>
          </a:prstGeom>
        </p:spPr>
        <p:txBody>
          <a:bodyPr wrap="non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另一个建议是告诉你自己你很特别。</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926423" y="2895210"/>
            <a:ext cx="347761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Everyone is excellent.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2275926" y="3673387"/>
            <a:ext cx="8266567" cy="830997"/>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这是一趟终生的旅途，因为每天都会带来新的东西。</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2798263" y="4648277"/>
            <a:ext cx="4185761" cy="461665"/>
          </a:xfrm>
          <a:prstGeom prst="rect">
            <a:avLst/>
          </a:prstGeom>
        </p:spPr>
        <p:txBody>
          <a:bodyPr wrap="non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不要通过封面来评判一本书。</a:t>
            </a:r>
            <a:endParaRPr lang="zh-CN" altLang="en-US" dirty="0"/>
          </a:p>
        </p:txBody>
      </p:sp>
    </p:spTree>
    <p:extLst>
      <p:ext uri="{BB962C8B-B14F-4D97-AF65-F5344CB8AC3E}">
        <p14:creationId xmlns:p14="http://schemas.microsoft.com/office/powerpoint/2010/main" val="531397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96765" y="463940"/>
            <a:ext cx="2498761"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92535" y="1604334"/>
            <a:ext cx="901132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become a better person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go to school every day. So how can we become powerful and start changes in our own life? Perhaps we can get some tips from the US First Lady Michelle Obama. During her visit to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 March 20­26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Mrs. Obama shared her views on education with students.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65905959"/>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3949" y="1044978"/>
            <a:ext cx="954203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first lady encouraged Chinese students to aim high and get a good education. In Chengdu No. 7 High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told students that having poor roots doesn't matter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long as you work hard.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Mrs. Obama said her family was not rich. Like many Chinese students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 parents had big dreams for her. She felt the weight of her parents' sacrifices(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牺牲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her shoulders and worked hard to make them proud.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81453757"/>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4852" y="593242"/>
            <a:ext cx="1096204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Persevering was not easy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though. Sometimes she had to wake up at 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 and study late into the night. “But whenever I got tired or discouraged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would remember something my mother always told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good education is something that ①</a:t>
            </a:r>
            <a:r>
              <a:rPr lang="en-US" altLang="zh-CN" sz="2400" b="1" i="1" kern="100" dirty="0">
                <a:latin typeface="Calibri" panose="020F0502020204030204" pitchFamily="34" charset="0"/>
                <a:ea typeface="宋体" panose="02010600030101010101" pitchFamily="2" charset="-122"/>
                <a:cs typeface="Times New Roman" panose="02020603050405020304" pitchFamily="18" charset="0"/>
              </a:rPr>
              <a:t>take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i="1" kern="100" dirty="0">
                <a:latin typeface="Calibri" panose="020F0502020204030204" pitchFamily="34" charset="0"/>
                <a:ea typeface="宋体" panose="02010600030101010101" pitchFamily="2" charset="-122"/>
                <a:cs typeface="Times New Roman" panose="02020603050405020304" pitchFamily="18" charset="0"/>
              </a:rPr>
              <a:t>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i="1" kern="100" dirty="0">
                <a:latin typeface="Calibri" panose="020F0502020204030204" pitchFamily="34" charset="0"/>
                <a:ea typeface="宋体" panose="02010600030101010101" pitchFamily="2" charset="-122"/>
                <a:cs typeface="Times New Roman" panose="02020603050405020304" pitchFamily="18" charset="0"/>
              </a:rPr>
              <a:t>from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i="1" kern="100" dirty="0">
                <a:latin typeface="Calibri" panose="020F0502020204030204" pitchFamily="34" charset="0"/>
                <a:ea typeface="宋体" panose="02010600030101010101" pitchFamily="2" charset="-122"/>
                <a:cs typeface="Times New Roman" panose="02020603050405020304" pitchFamily="18" charset="0"/>
              </a:rPr>
              <a:t>can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i="1" kern="100" dirty="0">
                <a:latin typeface="Calibri" panose="020F0502020204030204" pitchFamily="34" charset="0"/>
                <a:ea typeface="宋体" panose="02010600030101010101" pitchFamily="2" charset="-122"/>
                <a:cs typeface="Times New Roman" panose="02020603050405020304" pitchFamily="18" charset="0"/>
              </a:rPr>
              <a:t>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i="1" kern="100" dirty="0">
                <a:latin typeface="Calibri" panose="020F0502020204030204" pitchFamily="34" charset="0"/>
                <a:ea typeface="宋体" panose="02010600030101010101" pitchFamily="2" charset="-122"/>
                <a:cs typeface="Times New Roman" panose="02020603050405020304" pitchFamily="18" charset="0"/>
              </a:rPr>
              <a:t>away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i="1" kern="100" dirty="0">
                <a:latin typeface="Calibri" panose="020F0502020204030204" pitchFamily="34" charset="0"/>
                <a:ea typeface="宋体" panose="02010600030101010101" pitchFamily="2" charset="-122"/>
                <a:cs typeface="Times New Roman" panose="02020603050405020304" pitchFamily="18" charset="0"/>
              </a:rPr>
              <a:t>you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Mrs. Obama also encourages Chinese students to study abroad. “As the Chinese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goes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②</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It is better to travel 10,000 miles than to read 10,000 books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said. “③</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在学校取得好成绩是不够的。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also important to have real experience with languages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cultures and societies different from your 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noted.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0346498"/>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5914" y="1876847"/>
            <a:ext cx="10488706"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“Studying abroad could also gain future international relations. ④</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It could help young people from different country work together to deal with problems such as climate change</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Mrs. Obama said.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63303575"/>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819" y="704347"/>
            <a:ext cx="11585986" cy="5262979"/>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请将文中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空白处分别填入一个恰当的单词，使句子意思完整正确。</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________  B.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请将文中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①</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处斜体单词连成句子。</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good education is something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that</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请将文中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②</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处画线句子译成汉语。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69939" y="1681340"/>
            <a:ext cx="45236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as</a:t>
            </a:r>
            <a:endParaRPr lang="zh-CN" altLang="en-US" dirty="0"/>
          </a:p>
        </p:txBody>
      </p:sp>
      <p:sp>
        <p:nvSpPr>
          <p:cNvPr id="4" name="Rectangle 3"/>
          <p:cNvSpPr/>
          <p:nvPr/>
        </p:nvSpPr>
        <p:spPr>
          <a:xfrm>
            <a:off x="2814013" y="1681339"/>
            <a:ext cx="9628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saying</a:t>
            </a:r>
            <a:endParaRPr lang="zh-CN" altLang="en-US" dirty="0"/>
          </a:p>
        </p:txBody>
      </p:sp>
      <p:sp>
        <p:nvSpPr>
          <p:cNvPr id="5" name="Rectangle 4"/>
          <p:cNvSpPr/>
          <p:nvPr/>
        </p:nvSpPr>
        <p:spPr>
          <a:xfrm>
            <a:off x="2955798" y="3639666"/>
            <a:ext cx="468827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 one can take away from you</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3676195" y="5252879"/>
            <a:ext cx="3570208" cy="461665"/>
          </a:xfrm>
          <a:prstGeom prst="rect">
            <a:avLst/>
          </a:prstGeom>
        </p:spPr>
        <p:txBody>
          <a:bodyPr wrap="non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读万卷书不如行万里路。</a:t>
            </a:r>
            <a:endParaRPr lang="zh-CN" altLang="en-US" dirty="0"/>
          </a:p>
        </p:txBody>
      </p:sp>
    </p:spTree>
    <p:extLst>
      <p:ext uri="{BB962C8B-B14F-4D97-AF65-F5344CB8AC3E}">
        <p14:creationId xmlns:p14="http://schemas.microsoft.com/office/powerpoint/2010/main" val="820038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8494" y="1152513"/>
            <a:ext cx="9649609"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请将文中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③</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处画线的汉语译成英语。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④</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处画线句子中有一处错误，请找出并改在横线上。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每空一词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10606" y="2100888"/>
            <a:ext cx="57747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It's not enough to get good grades in school. </a:t>
            </a:r>
            <a:endParaRPr lang="zh-CN" altLang="en-US" dirty="0"/>
          </a:p>
        </p:txBody>
      </p:sp>
      <p:sp>
        <p:nvSpPr>
          <p:cNvPr id="4" name="Rectangle 3"/>
          <p:cNvSpPr/>
          <p:nvPr/>
        </p:nvSpPr>
        <p:spPr>
          <a:xfrm>
            <a:off x="2102219" y="4241660"/>
            <a:ext cx="11456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country</a:t>
            </a:r>
            <a:endParaRPr lang="zh-CN" altLang="en-US" dirty="0"/>
          </a:p>
        </p:txBody>
      </p:sp>
      <p:sp>
        <p:nvSpPr>
          <p:cNvPr id="5" name="Rectangle 4"/>
          <p:cNvSpPr/>
          <p:nvPr/>
        </p:nvSpPr>
        <p:spPr>
          <a:xfrm>
            <a:off x="3370781" y="4056993"/>
            <a:ext cx="196496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countries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5127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8188" y="1166926"/>
            <a:ext cx="1029506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You shouldn't walk across the road when the light is red.(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改为祈使句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across the road when the light it 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They had an English party last Sunday.(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________ ________ an English party last Sunday.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36. There were some tigers in the mountains.(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________ ________ tigers in the mountains.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31303" y="2143919"/>
            <a:ext cx="10054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Don't </a:t>
            </a:r>
            <a:endParaRPr lang="zh-CN" altLang="en-US" dirty="0"/>
          </a:p>
        </p:txBody>
      </p:sp>
      <p:sp>
        <p:nvSpPr>
          <p:cNvPr id="4" name="Rectangle 3"/>
          <p:cNvSpPr/>
          <p:nvPr/>
        </p:nvSpPr>
        <p:spPr>
          <a:xfrm>
            <a:off x="3120678" y="2143918"/>
            <a:ext cx="7582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walk</a:t>
            </a:r>
            <a:endParaRPr lang="zh-CN" altLang="en-US" dirty="0"/>
          </a:p>
        </p:txBody>
      </p:sp>
      <p:sp>
        <p:nvSpPr>
          <p:cNvPr id="5" name="Rectangle 4"/>
          <p:cNvSpPr/>
          <p:nvPr/>
        </p:nvSpPr>
        <p:spPr>
          <a:xfrm>
            <a:off x="2588993" y="3582575"/>
            <a:ext cx="9108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didn't</a:t>
            </a:r>
            <a:endParaRPr lang="zh-CN" altLang="en-US" dirty="0"/>
          </a:p>
        </p:txBody>
      </p:sp>
      <p:sp>
        <p:nvSpPr>
          <p:cNvPr id="6" name="Rectangle 5"/>
          <p:cNvSpPr/>
          <p:nvPr/>
        </p:nvSpPr>
        <p:spPr>
          <a:xfrm>
            <a:off x="3878963" y="3582574"/>
            <a:ext cx="7792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a:t>
            </a:r>
            <a:endParaRPr lang="zh-CN" altLang="en-US" dirty="0"/>
          </a:p>
        </p:txBody>
      </p:sp>
      <p:sp>
        <p:nvSpPr>
          <p:cNvPr id="7" name="Rectangle 6"/>
          <p:cNvSpPr/>
          <p:nvPr/>
        </p:nvSpPr>
        <p:spPr>
          <a:xfrm>
            <a:off x="2472134" y="5021231"/>
            <a:ext cx="11445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weren't</a:t>
            </a:r>
            <a:endParaRPr lang="zh-CN" altLang="en-US" dirty="0"/>
          </a:p>
        </p:txBody>
      </p:sp>
      <p:sp>
        <p:nvSpPr>
          <p:cNvPr id="8" name="Rectangle 7"/>
          <p:cNvSpPr/>
          <p:nvPr/>
        </p:nvSpPr>
        <p:spPr>
          <a:xfrm>
            <a:off x="3414861" y="4756240"/>
            <a:ext cx="124335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82162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97567" y="463940"/>
            <a:ext cx="249715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岳阳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39095" y="1564918"/>
            <a:ext cx="1060704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Lonnping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“Father of Hybrid Rice(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杂交水稻之父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died at the age of 91 in Changsha on May 22nd,2021.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1.People were completely shocked when they heard the news</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Many people hurried to Changsha to express their condolences(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哀悼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over his death. As the car with Yuan's body was moving down the street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along the sides cried and shouted his name to the car.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9555543"/>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4852" y="442676"/>
            <a:ext cx="11144922" cy="563231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old people still remember clearly that they didn't have enough food to eat in the early 1960s. Yuan made up his mind to keep all the Chinese people away from hunger(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饥饿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and his team began the research on the hybrid rice in 1964. 2.</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你无法想象成功的路有多难。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failed many times but didn't give up. In 1974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 and his team developed the world's first hybrid rice successfully. This great achievement helped solve the problem of feeding all the Chinese people.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3.However</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he and his team continued the research and improved the hybrid rice</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once said he had two dreams—“to enjoy the cool under he rice crops(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庄稼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taller than me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and “that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hybrid rice could be grown all over the world.”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hybrid rice has been brought to more than 100 countries such as the United States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Japan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Brazil and so 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56314729"/>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5464" y="1665308"/>
            <a:ext cx="996158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Yuan has made a big difference to the lives of Chinese people</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Without doubt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 Longping is a real superhero. Behind all his great scientific achievements are his spirits of never stopping trying his best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always challenging himself and his love for his country and the people all over the world. 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我们都以他为傲并应该向他学习。</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3025788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9449" y="1317577"/>
            <a:ext cx="1019825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140140" y="1317577"/>
            <a:ext cx="5416868" cy="830997"/>
          </a:xfrm>
          <a:prstGeom prst="rect">
            <a:avLst/>
          </a:prstGeom>
        </p:spPr>
        <p:txBody>
          <a:bodyPr wrap="non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人们听到这个消息时彻底震惊了。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348753" y="2030984"/>
            <a:ext cx="7322372"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You can't imagine how hard the road to success is.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140140" y="2979570"/>
            <a:ext cx="7053431" cy="461665"/>
          </a:xfrm>
          <a:prstGeom prst="rect">
            <a:avLst/>
          </a:prstGeom>
        </p:spPr>
        <p:txBody>
          <a:bodyPr wrap="squar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然而，他和他的团队继续研究并改良杂交水稻。</a:t>
            </a:r>
            <a:endParaRPr lang="zh-CN" altLang="en-US" dirty="0"/>
          </a:p>
        </p:txBody>
      </p:sp>
      <p:sp>
        <p:nvSpPr>
          <p:cNvPr id="6" name="Rectangle 5"/>
          <p:cNvSpPr/>
          <p:nvPr/>
        </p:nvSpPr>
        <p:spPr>
          <a:xfrm>
            <a:off x="3064835" y="3666400"/>
            <a:ext cx="7053431" cy="461665"/>
          </a:xfrm>
          <a:prstGeom prst="rect">
            <a:avLst/>
          </a:prstGeom>
        </p:spPr>
        <p:txBody>
          <a:bodyPr wrap="squar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袁</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隆平</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使中国人民的生活发生了巨大的变化</a:t>
            </a:r>
            <a:endParaRPr lang="zh-CN" altLang="en-US" dirty="0"/>
          </a:p>
        </p:txBody>
      </p:sp>
      <p:sp>
        <p:nvSpPr>
          <p:cNvPr id="7" name="Rectangle 6"/>
          <p:cNvSpPr/>
          <p:nvPr/>
        </p:nvSpPr>
        <p:spPr>
          <a:xfrm>
            <a:off x="1789355" y="4384814"/>
            <a:ext cx="10402645"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are all proud of him/We all take pride in him and (we) should learn from him.</a:t>
            </a:r>
            <a:endParaRPr lang="zh-CN" altLang="en-US" dirty="0"/>
          </a:p>
        </p:txBody>
      </p:sp>
    </p:spTree>
    <p:extLst>
      <p:ext uri="{BB962C8B-B14F-4D97-AF65-F5344CB8AC3E}">
        <p14:creationId xmlns:p14="http://schemas.microsoft.com/office/powerpoint/2010/main" val="3071783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53672" y="431667"/>
            <a:ext cx="2384948"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常德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40311" y="1070107"/>
            <a:ext cx="1007991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Friday is here and most of us enjoy what the weekend brings.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Maybe you will spend some time on your hobby</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没有爱好就没有真正的快乐。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Hobbies help our happiness. They give us purpose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meaning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creative outlet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they can even relieve stress.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of my blog entries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 May of 2016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tells us how hobbies can help us identify some of our passions and that in turn can give us interesting content to include in a life story or memoir.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30021798"/>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2579" y="496423"/>
            <a:ext cx="11392348"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Certainly things like playing cards or other games</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especially at family gatherings can lead to some good memory</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Or what about a day on the lake or the golf course?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You can</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get geography and history lessons from collecting stamps or coins from around the world</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u="sng"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of the things I enjoy is playing the guitar. It's a hobby—I am not nearly good enough for public performances. 5.</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但是我喜欢边弹吉他边唱歌，以此来放松自己。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Get me around a few friends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family members or even a classroom full of students and I might break into a song. I was doing that today with my 5th graders.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16114393"/>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9854" y="1274461"/>
            <a:ext cx="1055325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 want to start a new hobby or even search for new ideas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then check out A Full Guide On How To Start A New Hobby. It's posted on the Sewing Is Awesome. com website. Some of the takeaways for me from the article included how hobbies can introduce us to new people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widen or knowledge and skills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improve our confidence and self</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­-esteem</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win and win.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91012082"/>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6066" y="1554243"/>
            <a:ext cx="1057476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03373" y="1554243"/>
            <a:ext cx="5724644" cy="830997"/>
          </a:xfrm>
          <a:prstGeom prst="rect">
            <a:avLst/>
          </a:prstGeom>
        </p:spPr>
        <p:txBody>
          <a:bodyPr wrap="non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也许你会花一些时间在你的爱好上。</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574663" y="2235379"/>
            <a:ext cx="6859793"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There is no real happiness without hobbies.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140311" y="2916515"/>
            <a:ext cx="10929769" cy="830997"/>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当然，像打牌或其他游戏，特别是在家庭聚会上，可以产生一些美好的回忆。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2155114" y="4013149"/>
            <a:ext cx="8828443" cy="461665"/>
          </a:xfrm>
          <a:prstGeom prst="rect">
            <a:avLst/>
          </a:prstGeom>
        </p:spPr>
        <p:txBody>
          <a:bodyPr wrap="squar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你可以通过从世界各地收集邮票或硬币而获得地理和历史知识。</a:t>
            </a:r>
            <a:endParaRPr lang="zh-CN" altLang="en-US" dirty="0"/>
          </a:p>
        </p:txBody>
      </p:sp>
      <p:sp>
        <p:nvSpPr>
          <p:cNvPr id="7" name="Rectangle 6"/>
          <p:cNvSpPr/>
          <p:nvPr/>
        </p:nvSpPr>
        <p:spPr>
          <a:xfrm>
            <a:off x="2033194" y="4451371"/>
            <a:ext cx="9068697"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But I like to relax myself by playing the guitar and singing.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83857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05831" y="453182"/>
            <a:ext cx="240578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J</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营口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645459" y="1284179"/>
            <a:ext cx="1086522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World Environment Day(WED)falls on June 5 each year. It focuses on improving the environment all over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world.1.</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WED is created to get people's attention to the environment.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Also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are encouraged to express their thoughts about the environment. People are asked to change attitudes(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态度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towards environmental problems.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2.</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All nations and people can enjoy a safer and more beautiful future by working together</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u="sng"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75568121"/>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2282" y="1389181"/>
            <a:ext cx="9509760"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the development of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government is more and more enthusiastic(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热衷的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about protecting the environment.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3.The forest of China has already become the first place in the world</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about 2 hundred million hectares(</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公顷</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lives are greener and greener.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8973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130" y="1080865"/>
            <a:ext cx="961733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37. He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living with a British family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改为间接引语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said that ________ was living with a British family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38. I think the sun will come out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I________ think the sun ________ come out later.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39. I have already bought an MP4 in the shop.(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变为一般疑问句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you bought an MP4 in the shop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812576" y="2079372"/>
            <a:ext cx="5004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a:t>
            </a:r>
            <a:endParaRPr lang="zh-CN" altLang="en-US" dirty="0"/>
          </a:p>
        </p:txBody>
      </p:sp>
      <p:sp>
        <p:nvSpPr>
          <p:cNvPr id="5" name="Rectangle 4"/>
          <p:cNvSpPr/>
          <p:nvPr/>
        </p:nvSpPr>
        <p:spPr>
          <a:xfrm>
            <a:off x="8725665" y="2079371"/>
            <a:ext cx="7649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then</a:t>
            </a:r>
            <a:endParaRPr lang="zh-CN" altLang="en-US" dirty="0"/>
          </a:p>
        </p:txBody>
      </p:sp>
      <p:sp>
        <p:nvSpPr>
          <p:cNvPr id="6" name="Rectangle 5"/>
          <p:cNvSpPr/>
          <p:nvPr/>
        </p:nvSpPr>
        <p:spPr>
          <a:xfrm>
            <a:off x="2287193" y="3499382"/>
            <a:ext cx="8402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don't</a:t>
            </a:r>
            <a:endParaRPr lang="zh-CN" altLang="en-US" dirty="0"/>
          </a:p>
        </p:txBody>
      </p:sp>
      <p:sp>
        <p:nvSpPr>
          <p:cNvPr id="7" name="Rectangle 6"/>
          <p:cNvSpPr/>
          <p:nvPr/>
        </p:nvSpPr>
        <p:spPr>
          <a:xfrm>
            <a:off x="5429924" y="3499382"/>
            <a:ext cx="6158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will</a:t>
            </a:r>
            <a:endParaRPr lang="zh-CN" altLang="en-US" dirty="0"/>
          </a:p>
        </p:txBody>
      </p:sp>
      <p:sp>
        <p:nvSpPr>
          <p:cNvPr id="8" name="Rectangle 7"/>
          <p:cNvSpPr/>
          <p:nvPr/>
        </p:nvSpPr>
        <p:spPr>
          <a:xfrm>
            <a:off x="2141122" y="4962422"/>
            <a:ext cx="8097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a:t>
            </a:r>
            <a:endParaRPr lang="zh-CN" altLang="en-US" dirty="0"/>
          </a:p>
        </p:txBody>
      </p:sp>
      <p:sp>
        <p:nvSpPr>
          <p:cNvPr id="9" name="Rectangle 8"/>
          <p:cNvSpPr/>
          <p:nvPr/>
        </p:nvSpPr>
        <p:spPr>
          <a:xfrm>
            <a:off x="6802320" y="4774183"/>
            <a:ext cx="119071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yet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78596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4249" y="1855374"/>
            <a:ext cx="10047643"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54362" y="2088344"/>
            <a:ext cx="7537525" cy="461665"/>
          </a:xfrm>
          <a:prstGeom prst="rect">
            <a:avLst/>
          </a:prstGeom>
        </p:spPr>
        <p:txBody>
          <a:bodyPr wrap="squar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设立世界环境日是为了引起人们对环境的关注。</a:t>
            </a:r>
            <a:endParaRPr lang="zh-CN" altLang="en-US" dirty="0"/>
          </a:p>
        </p:txBody>
      </p:sp>
      <p:sp>
        <p:nvSpPr>
          <p:cNvPr id="4" name="Rectangle 3"/>
          <p:cNvSpPr/>
          <p:nvPr/>
        </p:nvSpPr>
        <p:spPr>
          <a:xfrm>
            <a:off x="2054710" y="2782979"/>
            <a:ext cx="9617337" cy="461665"/>
          </a:xfrm>
          <a:prstGeom prst="rect">
            <a:avLst/>
          </a:prstGeom>
        </p:spPr>
        <p:txBody>
          <a:bodyPr wrap="squar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所有国家和人民通过共同努力，就能享有一个更安全、更美好的未来。</a:t>
            </a:r>
            <a:endParaRPr lang="zh-CN" altLang="en-US" dirty="0"/>
          </a:p>
        </p:txBody>
      </p:sp>
      <p:sp>
        <p:nvSpPr>
          <p:cNvPr id="5" name="Rectangle 4"/>
          <p:cNvSpPr/>
          <p:nvPr/>
        </p:nvSpPr>
        <p:spPr>
          <a:xfrm>
            <a:off x="2754618" y="3512203"/>
            <a:ext cx="6187912" cy="461665"/>
          </a:xfrm>
          <a:prstGeom prst="rect">
            <a:avLst/>
          </a:prstGeom>
        </p:spPr>
        <p:txBody>
          <a:bodyPr wrap="non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中国的森林约</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亿公顷，已经成为世界第一。</a:t>
            </a:r>
            <a:endParaRPr lang="zh-CN" altLang="en-US" dirty="0"/>
          </a:p>
        </p:txBody>
      </p:sp>
    </p:spTree>
    <p:extLst>
      <p:ext uri="{BB962C8B-B14F-4D97-AF65-F5344CB8AC3E}">
        <p14:creationId xmlns:p14="http://schemas.microsoft.com/office/powerpoint/2010/main" val="745213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22515" y="668335"/>
            <a:ext cx="431816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抚顺、本溪、辽阳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41064" y="1353379"/>
            <a:ext cx="1112340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is a portrait(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肖像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Albert Einstein.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1.An American artist “drew” it on a plate with some food</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used bread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fresh vegetables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mashed potatoes. Sometimes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worked with cookies.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food portraits include Queen Elizabeth from the UK and US actress Marilyn Monroe. He spends up to two hours making each portrait. Many people like these food portraits.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2.Would you like to make one for yourself</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 must be a lot of fun.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54451645"/>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7887" y="2403973"/>
            <a:ext cx="9681883"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51182" y="2626227"/>
            <a:ext cx="7677374" cy="461665"/>
          </a:xfrm>
          <a:prstGeom prst="rect">
            <a:avLst/>
          </a:prstGeom>
        </p:spPr>
        <p:txBody>
          <a:bodyPr wrap="squar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一位美国艺术家用一些食物把它</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画</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在一个盘子上。</a:t>
            </a:r>
            <a:endParaRPr lang="zh-CN" altLang="en-US" dirty="0"/>
          </a:p>
        </p:txBody>
      </p:sp>
      <p:sp>
        <p:nvSpPr>
          <p:cNvPr id="4" name="Rectangle 3"/>
          <p:cNvSpPr/>
          <p:nvPr/>
        </p:nvSpPr>
        <p:spPr>
          <a:xfrm>
            <a:off x="3441308" y="3310146"/>
            <a:ext cx="5295039" cy="461665"/>
          </a:xfrm>
          <a:prstGeom prst="rect">
            <a:avLst/>
          </a:prstGeom>
        </p:spPr>
        <p:txBody>
          <a:bodyPr wrap="non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你想为自己创作一幅</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食物肖像画</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吗？</a:t>
            </a:r>
            <a:endParaRPr lang="zh-CN" altLang="en-US" dirty="0"/>
          </a:p>
        </p:txBody>
      </p:sp>
    </p:spTree>
    <p:extLst>
      <p:ext uri="{BB962C8B-B14F-4D97-AF65-F5344CB8AC3E}">
        <p14:creationId xmlns:p14="http://schemas.microsoft.com/office/powerpoint/2010/main" val="664365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89377" y="339585"/>
            <a:ext cx="3664144"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铁岭、葫芦岛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20762" y="1170582"/>
            <a:ext cx="10424160"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Spring Equinox(</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春分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the fourth of the 24 solar terms(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节气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1.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It falls on March 20th this year.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On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day and night all over the world are equal length. After this day daytime will last longer than 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Spring Equinox means the most exciting days of spring have come. 2.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Spring is the best for going outside and flying kites in China.</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There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 also other traditions for this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such as balancing eggs. In some places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paint the eggs in many colors and hold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egg-­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balancing competitions. They think special gravitational forces(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引力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can help eggs stand on their ends. Actually you can balance an egg on its end any day of the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a try for fun.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8230837"/>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44706" y="2285202"/>
            <a:ext cx="9273092"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38108" y="2402103"/>
            <a:ext cx="3113353" cy="461665"/>
          </a:xfrm>
          <a:prstGeom prst="rect">
            <a:avLst/>
          </a:prstGeom>
        </p:spPr>
        <p:txBody>
          <a:bodyPr wrap="non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今年它是在</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月</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日。</a:t>
            </a:r>
            <a:endParaRPr lang="zh-CN" altLang="en-US" dirty="0"/>
          </a:p>
        </p:txBody>
      </p:sp>
      <p:sp>
        <p:nvSpPr>
          <p:cNvPr id="4" name="Rectangle 3"/>
          <p:cNvSpPr/>
          <p:nvPr/>
        </p:nvSpPr>
        <p:spPr>
          <a:xfrm>
            <a:off x="2918909" y="3128482"/>
            <a:ext cx="7182522" cy="461665"/>
          </a:xfrm>
          <a:prstGeom prst="rect">
            <a:avLst/>
          </a:prstGeom>
        </p:spPr>
        <p:txBody>
          <a:bodyPr wrap="squar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在中国，春天是外出踏春和放风筝的最佳时间。</a:t>
            </a:r>
            <a:endParaRPr lang="zh-CN" altLang="en-US" dirty="0"/>
          </a:p>
        </p:txBody>
      </p:sp>
    </p:spTree>
    <p:extLst>
      <p:ext uri="{BB962C8B-B14F-4D97-AF65-F5344CB8AC3E}">
        <p14:creationId xmlns:p14="http://schemas.microsoft.com/office/powerpoint/2010/main" val="1334093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4250" y="1202771"/>
            <a:ext cx="1046719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40.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has some good ideas.(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 have ________ good ideas.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 People will have robots at home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in 20 years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will people have robots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 Fred plans to work in the charity hospital in the community.(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Fred ________ ________ to work in the charity hospital in the community.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79229" y="2186950"/>
            <a:ext cx="11144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doesn't</a:t>
            </a:r>
            <a:endParaRPr lang="zh-CN" altLang="en-US" dirty="0"/>
          </a:p>
        </p:txBody>
      </p:sp>
      <p:sp>
        <p:nvSpPr>
          <p:cNvPr id="4" name="Rectangle 3"/>
          <p:cNvSpPr/>
          <p:nvPr/>
        </p:nvSpPr>
        <p:spPr>
          <a:xfrm>
            <a:off x="4304715" y="2186949"/>
            <a:ext cx="6278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any</a:t>
            </a:r>
            <a:endParaRPr lang="zh-CN" altLang="en-US" dirty="0"/>
          </a:p>
        </p:txBody>
      </p:sp>
      <p:sp>
        <p:nvSpPr>
          <p:cNvPr id="5" name="Rectangle 4"/>
          <p:cNvSpPr/>
          <p:nvPr/>
        </p:nvSpPr>
        <p:spPr>
          <a:xfrm>
            <a:off x="1900567" y="3632794"/>
            <a:ext cx="757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a:t>
            </a:r>
            <a:endParaRPr lang="zh-CN" altLang="en-US" dirty="0"/>
          </a:p>
        </p:txBody>
      </p:sp>
      <p:sp>
        <p:nvSpPr>
          <p:cNvPr id="6" name="Rectangle 5"/>
          <p:cNvSpPr/>
          <p:nvPr/>
        </p:nvSpPr>
        <p:spPr>
          <a:xfrm>
            <a:off x="3393637" y="3632794"/>
            <a:ext cx="7906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soon</a:t>
            </a:r>
            <a:endParaRPr lang="zh-CN" altLang="en-US" dirty="0"/>
          </a:p>
        </p:txBody>
      </p:sp>
      <p:sp>
        <p:nvSpPr>
          <p:cNvPr id="7" name="Rectangle 6"/>
          <p:cNvSpPr/>
          <p:nvPr/>
        </p:nvSpPr>
        <p:spPr>
          <a:xfrm>
            <a:off x="2449159" y="5078638"/>
            <a:ext cx="118333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doesn't </a:t>
            </a:r>
            <a:endParaRPr lang="zh-CN" altLang="en-US" dirty="0"/>
          </a:p>
        </p:txBody>
      </p:sp>
      <p:sp>
        <p:nvSpPr>
          <p:cNvPr id="8" name="Rectangle 7"/>
          <p:cNvSpPr/>
          <p:nvPr/>
        </p:nvSpPr>
        <p:spPr>
          <a:xfrm>
            <a:off x="3892134" y="5078637"/>
            <a:ext cx="72648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plan</a:t>
            </a:r>
            <a:endParaRPr lang="zh-CN" altLang="en-US" dirty="0"/>
          </a:p>
        </p:txBody>
      </p:sp>
    </p:spTree>
    <p:extLst>
      <p:ext uri="{BB962C8B-B14F-4D97-AF65-F5344CB8AC3E}">
        <p14:creationId xmlns:p14="http://schemas.microsoft.com/office/powerpoint/2010/main" val="935365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808352"/>
            <a:ext cx="1018749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43. Didn't he see you just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根据句意做出肯定或否定回答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 He said hello to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黔西南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foreigners visited the Great Wall of China yesterday.(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foreigners ________ the Great Wall of China yesterday?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You shouldn't tell lies to others and learn to be honest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改为祈使句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lies to others and learn to be honest!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29578" y="1724370"/>
            <a:ext cx="5873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Yes</a:t>
            </a:r>
            <a:endParaRPr lang="zh-CN" altLang="en-US" dirty="0"/>
          </a:p>
        </p:txBody>
      </p:sp>
      <p:sp>
        <p:nvSpPr>
          <p:cNvPr id="4" name="Rectangle 3"/>
          <p:cNvSpPr/>
          <p:nvPr/>
        </p:nvSpPr>
        <p:spPr>
          <a:xfrm>
            <a:off x="3784059" y="1724369"/>
            <a:ext cx="5790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a:t>
            </a:r>
            <a:endParaRPr lang="zh-CN" altLang="en-US" dirty="0"/>
          </a:p>
        </p:txBody>
      </p:sp>
      <p:sp>
        <p:nvSpPr>
          <p:cNvPr id="5" name="Rectangle 4"/>
          <p:cNvSpPr/>
          <p:nvPr/>
        </p:nvSpPr>
        <p:spPr>
          <a:xfrm>
            <a:off x="1910662" y="3897850"/>
            <a:ext cx="6062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a:t>
            </a:r>
            <a:endParaRPr lang="zh-CN" altLang="en-US" dirty="0"/>
          </a:p>
        </p:txBody>
      </p:sp>
      <p:sp>
        <p:nvSpPr>
          <p:cNvPr id="6" name="Rectangle 5"/>
          <p:cNvSpPr/>
          <p:nvPr/>
        </p:nvSpPr>
        <p:spPr>
          <a:xfrm>
            <a:off x="4794565" y="3897850"/>
            <a:ext cx="6880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visit</a:t>
            </a:r>
            <a:endParaRPr lang="zh-CN" altLang="en-US" dirty="0"/>
          </a:p>
        </p:txBody>
      </p:sp>
      <p:sp>
        <p:nvSpPr>
          <p:cNvPr id="7" name="Rectangle 6"/>
          <p:cNvSpPr/>
          <p:nvPr/>
        </p:nvSpPr>
        <p:spPr>
          <a:xfrm>
            <a:off x="1755010" y="5468031"/>
            <a:ext cx="9364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Don't </a:t>
            </a:r>
            <a:endParaRPr lang="zh-CN" altLang="en-US" dirty="0"/>
          </a:p>
        </p:txBody>
      </p:sp>
      <p:sp>
        <p:nvSpPr>
          <p:cNvPr id="8" name="Rectangle 7"/>
          <p:cNvSpPr/>
          <p:nvPr/>
        </p:nvSpPr>
        <p:spPr>
          <a:xfrm>
            <a:off x="3117150" y="5468030"/>
            <a:ext cx="5788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tell</a:t>
            </a:r>
            <a:endParaRPr lang="zh-CN" altLang="en-US" dirty="0"/>
          </a:p>
        </p:txBody>
      </p:sp>
    </p:spTree>
    <p:extLst>
      <p:ext uri="{BB962C8B-B14F-4D97-AF65-F5344CB8AC3E}">
        <p14:creationId xmlns:p14="http://schemas.microsoft.com/office/powerpoint/2010/main" val="321285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2730" y="867115"/>
            <a:ext cx="1124174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46. The students of Class Three have cleaned their classroom.(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students of Class Three ________ ________ their classroom.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47. There is some orange in the bottle.(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变成否定句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________ ________ orange in the bottle.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48. Jeff asked his students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know it is important to protect the earth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改为间接引语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Jeff asked his students ________ they ________ it is important to protect the earth.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29244" y="1799674"/>
            <a:ext cx="11110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haven't</a:t>
            </a:r>
            <a:endParaRPr lang="zh-CN" altLang="en-US" dirty="0"/>
          </a:p>
        </p:txBody>
      </p:sp>
      <p:sp>
        <p:nvSpPr>
          <p:cNvPr id="4" name="Rectangle 3"/>
          <p:cNvSpPr/>
          <p:nvPr/>
        </p:nvSpPr>
        <p:spPr>
          <a:xfrm>
            <a:off x="5718344" y="1809308"/>
            <a:ext cx="11641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cleaned</a:t>
            </a:r>
            <a:endParaRPr lang="zh-CN" altLang="en-US" dirty="0"/>
          </a:p>
        </p:txBody>
      </p:sp>
      <p:sp>
        <p:nvSpPr>
          <p:cNvPr id="5" name="Rectangle 4"/>
          <p:cNvSpPr/>
          <p:nvPr/>
        </p:nvSpPr>
        <p:spPr>
          <a:xfrm>
            <a:off x="1987958" y="3267771"/>
            <a:ext cx="70724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isn't</a:t>
            </a:r>
            <a:endParaRPr lang="zh-CN" altLang="en-US" dirty="0"/>
          </a:p>
        </p:txBody>
      </p:sp>
      <p:sp>
        <p:nvSpPr>
          <p:cNvPr id="6" name="Rectangle 5"/>
          <p:cNvSpPr/>
          <p:nvPr/>
        </p:nvSpPr>
        <p:spPr>
          <a:xfrm>
            <a:off x="3340113" y="3275158"/>
            <a:ext cx="6278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any</a:t>
            </a:r>
            <a:endParaRPr lang="zh-CN" altLang="en-US" dirty="0"/>
          </a:p>
        </p:txBody>
      </p:sp>
      <p:sp>
        <p:nvSpPr>
          <p:cNvPr id="7" name="Rectangle 6"/>
          <p:cNvSpPr/>
          <p:nvPr/>
        </p:nvSpPr>
        <p:spPr>
          <a:xfrm>
            <a:off x="3765284" y="5554093"/>
            <a:ext cx="15279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if/whether</a:t>
            </a:r>
            <a:endParaRPr lang="zh-CN" altLang="en-US" dirty="0"/>
          </a:p>
        </p:txBody>
      </p:sp>
      <p:sp>
        <p:nvSpPr>
          <p:cNvPr id="8" name="Rectangle 7"/>
          <p:cNvSpPr/>
          <p:nvPr/>
        </p:nvSpPr>
        <p:spPr>
          <a:xfrm>
            <a:off x="5871366" y="5554092"/>
            <a:ext cx="8580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knew</a:t>
            </a:r>
            <a:endParaRPr lang="zh-CN" altLang="en-US" dirty="0"/>
          </a:p>
        </p:txBody>
      </p:sp>
    </p:spTree>
    <p:extLst>
      <p:ext uri="{BB962C8B-B14F-4D97-AF65-F5344CB8AC3E}">
        <p14:creationId xmlns:p14="http://schemas.microsoft.com/office/powerpoint/2010/main" val="3883211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9251" y="930258"/>
            <a:ext cx="944521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新疆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)Ellen has already bought some flowers.(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Ellen ________ bought any flowers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50. Holly's mother made delicious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zongzi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yesterday.(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改为感叹句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zongzi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Holly's mother made yesterday!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新疆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improved my Chinese a lot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with the teachers‘  help</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就画线部分提问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you improve your Chinese a lot?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76572" y="1939524"/>
            <a:ext cx="9460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hasn't</a:t>
            </a:r>
            <a:endParaRPr lang="zh-CN" altLang="en-US" dirty="0"/>
          </a:p>
        </p:txBody>
      </p:sp>
      <p:sp>
        <p:nvSpPr>
          <p:cNvPr id="4" name="Rectangle 3"/>
          <p:cNvSpPr/>
          <p:nvPr/>
        </p:nvSpPr>
        <p:spPr>
          <a:xfrm>
            <a:off x="6813407" y="1939524"/>
            <a:ext cx="57515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yet</a:t>
            </a:r>
            <a:endParaRPr lang="zh-CN" altLang="en-US" dirty="0"/>
          </a:p>
        </p:txBody>
      </p:sp>
      <p:sp>
        <p:nvSpPr>
          <p:cNvPr id="5" name="Rectangle 4"/>
          <p:cNvSpPr/>
          <p:nvPr/>
        </p:nvSpPr>
        <p:spPr>
          <a:xfrm>
            <a:off x="2316439" y="3330914"/>
            <a:ext cx="8678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a:t>
            </a:r>
            <a:endParaRPr lang="zh-CN" altLang="en-US" dirty="0"/>
          </a:p>
        </p:txBody>
      </p:sp>
      <p:sp>
        <p:nvSpPr>
          <p:cNvPr id="6" name="Rectangle 5"/>
          <p:cNvSpPr/>
          <p:nvPr/>
        </p:nvSpPr>
        <p:spPr>
          <a:xfrm>
            <a:off x="3449618" y="3330914"/>
            <a:ext cx="12859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delicious</a:t>
            </a:r>
            <a:endParaRPr lang="zh-CN" altLang="en-US" dirty="0"/>
          </a:p>
        </p:txBody>
      </p:sp>
      <p:sp>
        <p:nvSpPr>
          <p:cNvPr id="7" name="Rectangle 6"/>
          <p:cNvSpPr/>
          <p:nvPr/>
        </p:nvSpPr>
        <p:spPr>
          <a:xfrm>
            <a:off x="2396893" y="5575608"/>
            <a:ext cx="757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a:t>
            </a:r>
            <a:endParaRPr lang="zh-CN" altLang="en-US" dirty="0"/>
          </a:p>
        </p:txBody>
      </p:sp>
      <p:sp>
        <p:nvSpPr>
          <p:cNvPr id="8" name="Rectangle 7"/>
          <p:cNvSpPr/>
          <p:nvPr/>
        </p:nvSpPr>
        <p:spPr>
          <a:xfrm>
            <a:off x="3803079" y="5575607"/>
            <a:ext cx="5790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a:t>
            </a:r>
            <a:endParaRPr lang="zh-CN" altLang="en-US" dirty="0"/>
          </a:p>
        </p:txBody>
      </p:sp>
    </p:spTree>
    <p:extLst>
      <p:ext uri="{BB962C8B-B14F-4D97-AF65-F5344CB8AC3E}">
        <p14:creationId xmlns:p14="http://schemas.microsoft.com/office/powerpoint/2010/main" val="4064290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8945" y="1001989"/>
            <a:ext cx="1061779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52. When will Ms. Zhu leave? I didn't know.(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改为含有宾语从句的复合句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didn't know ________ Ms. Zhu ________ leave.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乐山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)Jim will come back from his vacation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in two or three days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will Jim come back from his vacation?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牡丹江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)Mudanjiang used to be a small town.(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Mudanjiang________ ________ to be a small town.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621818" y="1961039"/>
            <a:ext cx="8819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when</a:t>
            </a:r>
            <a:endParaRPr lang="zh-CN" altLang="en-US" dirty="0"/>
          </a:p>
        </p:txBody>
      </p:sp>
      <p:sp>
        <p:nvSpPr>
          <p:cNvPr id="4" name="Rectangle 3"/>
          <p:cNvSpPr/>
          <p:nvPr/>
        </p:nvSpPr>
        <p:spPr>
          <a:xfrm>
            <a:off x="5809027" y="1961038"/>
            <a:ext cx="9576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would</a:t>
            </a:r>
            <a:endParaRPr lang="zh-CN" altLang="en-US" dirty="0"/>
          </a:p>
        </p:txBody>
      </p:sp>
      <p:sp>
        <p:nvSpPr>
          <p:cNvPr id="5" name="Rectangle 4"/>
          <p:cNvSpPr/>
          <p:nvPr/>
        </p:nvSpPr>
        <p:spPr>
          <a:xfrm>
            <a:off x="1810121" y="4144841"/>
            <a:ext cx="8262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 </a:t>
            </a:r>
            <a:endParaRPr lang="zh-CN" altLang="en-US" dirty="0"/>
          </a:p>
        </p:txBody>
      </p:sp>
      <p:sp>
        <p:nvSpPr>
          <p:cNvPr id="6" name="Rectangle 5"/>
          <p:cNvSpPr/>
          <p:nvPr/>
        </p:nvSpPr>
        <p:spPr>
          <a:xfrm>
            <a:off x="3226517" y="4144841"/>
            <a:ext cx="7906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soon</a:t>
            </a:r>
            <a:endParaRPr lang="zh-CN" altLang="en-US" dirty="0"/>
          </a:p>
        </p:txBody>
      </p:sp>
      <p:sp>
        <p:nvSpPr>
          <p:cNvPr id="7" name="Rectangle 6"/>
          <p:cNvSpPr/>
          <p:nvPr/>
        </p:nvSpPr>
        <p:spPr>
          <a:xfrm>
            <a:off x="3226517" y="5565556"/>
            <a:ext cx="9797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didn't </a:t>
            </a:r>
            <a:endParaRPr lang="zh-CN" altLang="en-US" dirty="0"/>
          </a:p>
        </p:txBody>
      </p:sp>
      <p:sp>
        <p:nvSpPr>
          <p:cNvPr id="8" name="Rectangle 7"/>
          <p:cNvSpPr/>
          <p:nvPr/>
        </p:nvSpPr>
        <p:spPr>
          <a:xfrm>
            <a:off x="4206272" y="5380889"/>
            <a:ext cx="123623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75904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512" y="818942"/>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句型转换</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98495" y="1471712"/>
            <a:ext cx="971415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talked to him on the phone yesterday.(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________to him on the phone yesterday.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has finished her schoolwork.(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________ ________her schoolwork.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about 3 </a:t>
            </a:r>
            <a:r>
              <a:rPr lang="en-US" altLang="zh-CN" sz="2400" u="sng" kern="100" dirty="0" err="1" smtClean="0">
                <a:latin typeface="Calibri" panose="020F0502020204030204" pitchFamily="34" charset="0"/>
                <a:ea typeface="宋体" panose="02010600030101010101" pitchFamily="2" charset="-122"/>
                <a:cs typeface="Times New Roman" panose="02020603050405020304" pitchFamily="18" charset="0"/>
              </a:rPr>
              <a:t>kilometres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 the school to the park.(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is it from the school to the park?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368071" y="2477405"/>
            <a:ext cx="9797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didn't </a:t>
            </a:r>
            <a:endParaRPr lang="zh-CN" altLang="en-US" dirty="0"/>
          </a:p>
        </p:txBody>
      </p:sp>
      <p:sp>
        <p:nvSpPr>
          <p:cNvPr id="6" name="Rectangle 5"/>
          <p:cNvSpPr/>
          <p:nvPr/>
        </p:nvSpPr>
        <p:spPr>
          <a:xfrm>
            <a:off x="3676457" y="2477404"/>
            <a:ext cx="64094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talk</a:t>
            </a:r>
            <a:endParaRPr lang="zh-CN" altLang="en-US" dirty="0"/>
          </a:p>
        </p:txBody>
      </p:sp>
      <p:sp>
        <p:nvSpPr>
          <p:cNvPr id="7" name="Rectangle 6"/>
          <p:cNvSpPr/>
          <p:nvPr/>
        </p:nvSpPr>
        <p:spPr>
          <a:xfrm>
            <a:off x="2730364" y="3944761"/>
            <a:ext cx="9460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hasn't</a:t>
            </a:r>
            <a:endParaRPr lang="zh-CN" altLang="en-US" dirty="0"/>
          </a:p>
        </p:txBody>
      </p:sp>
      <p:sp>
        <p:nvSpPr>
          <p:cNvPr id="8" name="Rectangle 7"/>
          <p:cNvSpPr/>
          <p:nvPr/>
        </p:nvSpPr>
        <p:spPr>
          <a:xfrm>
            <a:off x="3828195" y="3872368"/>
            <a:ext cx="118013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finished</a:t>
            </a:r>
            <a:endParaRPr lang="zh-CN" altLang="en-US" dirty="0"/>
          </a:p>
        </p:txBody>
      </p:sp>
      <p:sp>
        <p:nvSpPr>
          <p:cNvPr id="9" name="Rectangle 8"/>
          <p:cNvSpPr/>
          <p:nvPr/>
        </p:nvSpPr>
        <p:spPr>
          <a:xfrm>
            <a:off x="2444822" y="6048944"/>
            <a:ext cx="8262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 </a:t>
            </a:r>
            <a:endParaRPr lang="zh-CN" altLang="en-US" dirty="0"/>
          </a:p>
        </p:txBody>
      </p:sp>
      <p:sp>
        <p:nvSpPr>
          <p:cNvPr id="10" name="Rectangle 9"/>
          <p:cNvSpPr/>
          <p:nvPr/>
        </p:nvSpPr>
        <p:spPr>
          <a:xfrm>
            <a:off x="3104634" y="5756702"/>
            <a:ext cx="114364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88118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2885" y="1274502"/>
            <a:ext cx="1021976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白银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magazine cost me 8 yuan.(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How________ ________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magazine cost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birthday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yesterday(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连词成句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)classmates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a party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连词成句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30099" y="2273011"/>
            <a:ext cx="8835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much</a:t>
            </a:r>
            <a:endParaRPr lang="zh-CN" altLang="en-US" dirty="0"/>
          </a:p>
        </p:txBody>
      </p:sp>
      <p:sp>
        <p:nvSpPr>
          <p:cNvPr id="4" name="Rectangle 3"/>
          <p:cNvSpPr/>
          <p:nvPr/>
        </p:nvSpPr>
        <p:spPr>
          <a:xfrm>
            <a:off x="3213674" y="2088344"/>
            <a:ext cx="1263487"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did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564682" y="3666581"/>
            <a:ext cx="38249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It was my birthday yesterday</a:t>
            </a:r>
            <a:endParaRPr lang="zh-CN" altLang="en-US" dirty="0"/>
          </a:p>
        </p:txBody>
      </p:sp>
      <p:sp>
        <p:nvSpPr>
          <p:cNvPr id="6" name="Rectangle 5"/>
          <p:cNvSpPr/>
          <p:nvPr/>
        </p:nvSpPr>
        <p:spPr>
          <a:xfrm>
            <a:off x="3062622" y="5198652"/>
            <a:ext cx="42379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had a party with my classmates</a:t>
            </a:r>
            <a:endParaRPr lang="zh-CN" altLang="en-US" dirty="0"/>
          </a:p>
        </p:txBody>
      </p:sp>
    </p:spTree>
    <p:extLst>
      <p:ext uri="{BB962C8B-B14F-4D97-AF65-F5344CB8AC3E}">
        <p14:creationId xmlns:p14="http://schemas.microsoft.com/office/powerpoint/2010/main" val="3270606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5156" y="1242231"/>
            <a:ext cx="1045643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birthday song(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连词成句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)games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fun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lots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连词成句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great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连词成句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456683" y="2154676"/>
            <a:ext cx="428893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They sang a birthday song to me</a:t>
            </a:r>
            <a:endParaRPr lang="zh-CN" altLang="en-US" dirty="0"/>
          </a:p>
        </p:txBody>
      </p:sp>
      <p:sp>
        <p:nvSpPr>
          <p:cNvPr id="4" name="Rectangle 3"/>
          <p:cNvSpPr/>
          <p:nvPr/>
        </p:nvSpPr>
        <p:spPr>
          <a:xfrm>
            <a:off x="3692837" y="3528786"/>
            <a:ext cx="38166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There were lots of fun games</a:t>
            </a:r>
            <a:endParaRPr lang="zh-CN" altLang="en-US" dirty="0"/>
          </a:p>
        </p:txBody>
      </p:sp>
      <p:sp>
        <p:nvSpPr>
          <p:cNvPr id="5" name="Rectangle 4"/>
          <p:cNvSpPr/>
          <p:nvPr/>
        </p:nvSpPr>
        <p:spPr>
          <a:xfrm>
            <a:off x="3986440" y="5102271"/>
            <a:ext cx="34230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 a great time we had</a:t>
            </a:r>
            <a:endParaRPr lang="zh-CN" altLang="en-US" dirty="0"/>
          </a:p>
        </p:txBody>
      </p:sp>
    </p:spTree>
    <p:extLst>
      <p:ext uri="{BB962C8B-B14F-4D97-AF65-F5344CB8AC3E}">
        <p14:creationId xmlns:p14="http://schemas.microsoft.com/office/powerpoint/2010/main" val="3768912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6068" y="679260"/>
            <a:ext cx="10381128"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)bike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returned(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连词成句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62. “When will you finish the project on Internet safety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official asked.(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改为宾语从句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official asked ________ ________ ________ finish the project on Internet safety.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63. “I will call you tomorrow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Rose said to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合并成一个句子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Rose said that she ________ ________ me the next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86487" y="1324551"/>
            <a:ext cx="463325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Kate returned the bike on time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138185" y="3843627"/>
            <a:ext cx="8819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when</a:t>
            </a:r>
            <a:endParaRPr lang="zh-CN" altLang="en-US" dirty="0"/>
          </a:p>
        </p:txBody>
      </p:sp>
      <p:sp>
        <p:nvSpPr>
          <p:cNvPr id="5" name="Rectangle 4"/>
          <p:cNvSpPr/>
          <p:nvPr/>
        </p:nvSpPr>
        <p:spPr>
          <a:xfrm>
            <a:off x="5821362" y="3843627"/>
            <a:ext cx="3305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a:t>
            </a:r>
            <a:endParaRPr lang="zh-CN" altLang="en-US" dirty="0"/>
          </a:p>
        </p:txBody>
      </p:sp>
      <p:sp>
        <p:nvSpPr>
          <p:cNvPr id="6" name="Rectangle 5"/>
          <p:cNvSpPr/>
          <p:nvPr/>
        </p:nvSpPr>
        <p:spPr>
          <a:xfrm>
            <a:off x="6953106" y="3843627"/>
            <a:ext cx="9576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would</a:t>
            </a:r>
            <a:endParaRPr lang="zh-CN" altLang="en-US" dirty="0"/>
          </a:p>
        </p:txBody>
      </p:sp>
      <p:sp>
        <p:nvSpPr>
          <p:cNvPr id="7" name="Rectangle 6"/>
          <p:cNvSpPr/>
          <p:nvPr/>
        </p:nvSpPr>
        <p:spPr>
          <a:xfrm>
            <a:off x="3809899" y="5993371"/>
            <a:ext cx="9576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would</a:t>
            </a:r>
            <a:endParaRPr lang="zh-CN" altLang="en-US" dirty="0"/>
          </a:p>
        </p:txBody>
      </p:sp>
      <p:sp>
        <p:nvSpPr>
          <p:cNvPr id="8" name="Rectangle 7"/>
          <p:cNvSpPr/>
          <p:nvPr/>
        </p:nvSpPr>
        <p:spPr>
          <a:xfrm>
            <a:off x="5333834" y="5993371"/>
            <a:ext cx="6004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call</a:t>
            </a:r>
            <a:endParaRPr lang="zh-CN" altLang="en-US" dirty="0"/>
          </a:p>
        </p:txBody>
      </p:sp>
    </p:spTree>
    <p:extLst>
      <p:ext uri="{BB962C8B-B14F-4D97-AF65-F5344CB8AC3E}">
        <p14:creationId xmlns:p14="http://schemas.microsoft.com/office/powerpoint/2010/main" val="3951137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8036" y="1151163"/>
            <a:ext cx="1024127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64. You must throw the broken pottery away at once.(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改为被动语态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broken pottery ________ ________ ________ ________ at once.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65. Mr. Hu taught her math last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Mr. Hu ________ her math last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66. The foreign visitor comes from Russia.(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Australia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完成选择疑问句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foreign visitor come from Russia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388733" y="2100888"/>
            <a:ext cx="81118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must</a:t>
            </a:r>
            <a:endParaRPr lang="zh-CN" altLang="en-US" dirty="0"/>
          </a:p>
        </p:txBody>
      </p:sp>
      <p:sp>
        <p:nvSpPr>
          <p:cNvPr id="6" name="Rectangle 5"/>
          <p:cNvSpPr/>
          <p:nvPr/>
        </p:nvSpPr>
        <p:spPr>
          <a:xfrm>
            <a:off x="5728218" y="2100888"/>
            <a:ext cx="5004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a:t>
            </a:r>
            <a:endParaRPr lang="zh-CN" altLang="en-US" dirty="0"/>
          </a:p>
        </p:txBody>
      </p:sp>
      <p:sp>
        <p:nvSpPr>
          <p:cNvPr id="7" name="Rectangle 6"/>
          <p:cNvSpPr/>
          <p:nvPr/>
        </p:nvSpPr>
        <p:spPr>
          <a:xfrm>
            <a:off x="6756977" y="2014827"/>
            <a:ext cx="109382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thrown</a:t>
            </a:r>
            <a:endParaRPr lang="zh-CN" altLang="en-US" dirty="0"/>
          </a:p>
        </p:txBody>
      </p:sp>
      <p:sp>
        <p:nvSpPr>
          <p:cNvPr id="8" name="Rectangle 7"/>
          <p:cNvSpPr/>
          <p:nvPr/>
        </p:nvSpPr>
        <p:spPr>
          <a:xfrm>
            <a:off x="7657624" y="1731556"/>
            <a:ext cx="144295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away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9" name="Rectangle 8"/>
          <p:cNvSpPr/>
          <p:nvPr/>
        </p:nvSpPr>
        <p:spPr>
          <a:xfrm>
            <a:off x="2146030" y="3531655"/>
            <a:ext cx="6062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a:t>
            </a:r>
            <a:endParaRPr lang="zh-CN" altLang="en-US" dirty="0"/>
          </a:p>
        </p:txBody>
      </p:sp>
      <p:sp>
        <p:nvSpPr>
          <p:cNvPr id="10" name="Rectangle 9"/>
          <p:cNvSpPr/>
          <p:nvPr/>
        </p:nvSpPr>
        <p:spPr>
          <a:xfrm>
            <a:off x="4126615" y="3539545"/>
            <a:ext cx="118481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teach</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11" name="Rectangle 10"/>
          <p:cNvSpPr/>
          <p:nvPr/>
        </p:nvSpPr>
        <p:spPr>
          <a:xfrm>
            <a:off x="1942449" y="4919392"/>
            <a:ext cx="80983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Does</a:t>
            </a:r>
            <a:endParaRPr lang="zh-CN" altLang="en-US" dirty="0"/>
          </a:p>
        </p:txBody>
      </p:sp>
      <p:sp>
        <p:nvSpPr>
          <p:cNvPr id="12" name="Rectangle 11"/>
          <p:cNvSpPr/>
          <p:nvPr/>
        </p:nvSpPr>
        <p:spPr>
          <a:xfrm>
            <a:off x="8822647" y="5074047"/>
            <a:ext cx="12809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Australia</a:t>
            </a:r>
            <a:endParaRPr lang="zh-CN" altLang="en-US" dirty="0"/>
          </a:p>
        </p:txBody>
      </p:sp>
      <p:sp>
        <p:nvSpPr>
          <p:cNvPr id="13" name="Rectangle 12"/>
          <p:cNvSpPr/>
          <p:nvPr/>
        </p:nvSpPr>
        <p:spPr>
          <a:xfrm>
            <a:off x="7964565" y="5074046"/>
            <a:ext cx="5229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or </a:t>
            </a:r>
            <a:endParaRPr lang="zh-CN" altLang="en-US" dirty="0"/>
          </a:p>
        </p:txBody>
      </p:sp>
    </p:spTree>
    <p:extLst>
      <p:ext uri="{BB962C8B-B14F-4D97-AF65-F5344CB8AC3E}">
        <p14:creationId xmlns:p14="http://schemas.microsoft.com/office/powerpoint/2010/main" val="2767642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8640" y="919501"/>
            <a:ext cx="1095128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67. There is something wrong with his watch.(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there ________ wrong with his watch?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68. The government cut the price of new houses in big cities last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government ________ the price of new houses in big cities last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69. Did you do your homework at school yesterday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改为陈述句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________ homework at school yesterday.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39681" y="1842704"/>
            <a:ext cx="4507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Is</a:t>
            </a:r>
            <a:endParaRPr lang="zh-CN" altLang="en-US" dirty="0"/>
          </a:p>
        </p:txBody>
      </p:sp>
      <p:sp>
        <p:nvSpPr>
          <p:cNvPr id="5" name="Rectangle 4"/>
          <p:cNvSpPr/>
          <p:nvPr/>
        </p:nvSpPr>
        <p:spPr>
          <a:xfrm>
            <a:off x="3381486" y="1842704"/>
            <a:ext cx="12704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anything</a:t>
            </a:r>
            <a:endParaRPr lang="zh-CN" altLang="en-US" dirty="0"/>
          </a:p>
        </p:txBody>
      </p:sp>
      <p:sp>
        <p:nvSpPr>
          <p:cNvPr id="6" name="Rectangle 5"/>
          <p:cNvSpPr/>
          <p:nvPr/>
        </p:nvSpPr>
        <p:spPr>
          <a:xfrm>
            <a:off x="1436553" y="4012592"/>
            <a:ext cx="6062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a:t>
            </a:r>
            <a:endParaRPr lang="zh-CN" altLang="en-US" dirty="0"/>
          </a:p>
        </p:txBody>
      </p:sp>
      <p:sp>
        <p:nvSpPr>
          <p:cNvPr id="7" name="Rectangle 6"/>
          <p:cNvSpPr/>
          <p:nvPr/>
        </p:nvSpPr>
        <p:spPr>
          <a:xfrm>
            <a:off x="4999673" y="4012591"/>
            <a:ext cx="5790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cut</a:t>
            </a:r>
            <a:endParaRPr lang="zh-CN" altLang="en-US" dirty="0"/>
          </a:p>
        </p:txBody>
      </p:sp>
      <p:sp>
        <p:nvSpPr>
          <p:cNvPr id="8" name="Rectangle 7"/>
          <p:cNvSpPr/>
          <p:nvPr/>
        </p:nvSpPr>
        <p:spPr>
          <a:xfrm>
            <a:off x="1739681" y="5521820"/>
            <a:ext cx="6479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 </a:t>
            </a:r>
            <a:endParaRPr lang="zh-CN" altLang="en-US" dirty="0"/>
          </a:p>
        </p:txBody>
      </p:sp>
      <p:sp>
        <p:nvSpPr>
          <p:cNvPr id="9" name="Rectangle 8"/>
          <p:cNvSpPr/>
          <p:nvPr/>
        </p:nvSpPr>
        <p:spPr>
          <a:xfrm>
            <a:off x="3014976" y="5521819"/>
            <a:ext cx="56368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my</a:t>
            </a:r>
            <a:endParaRPr lang="zh-CN" altLang="en-US" dirty="0"/>
          </a:p>
        </p:txBody>
      </p:sp>
    </p:spTree>
    <p:extLst>
      <p:ext uri="{BB962C8B-B14F-4D97-AF65-F5344CB8AC3E}">
        <p14:creationId xmlns:p14="http://schemas.microsoft.com/office/powerpoint/2010/main" val="4211011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6979" y="1296018"/>
            <a:ext cx="967112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70. She is good at playing the piano.(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good at playing the piano?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71. Mom felt tired after she cooked for the whole family.(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改为简单句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Mom felt tired after ________ for the whole family.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72. Lisa didn't hang out with her friends yesterday.(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改为肯定句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Lisa ________ out with her friends yesterday.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05666" y="2208465"/>
            <a:ext cx="38183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a:t>
            </a:r>
            <a:endParaRPr lang="zh-CN" altLang="en-US" dirty="0"/>
          </a:p>
        </p:txBody>
      </p:sp>
      <p:sp>
        <p:nvSpPr>
          <p:cNvPr id="4" name="Rectangle 3"/>
          <p:cNvSpPr/>
          <p:nvPr/>
        </p:nvSpPr>
        <p:spPr>
          <a:xfrm>
            <a:off x="3580341" y="2208465"/>
            <a:ext cx="6206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she</a:t>
            </a:r>
            <a:endParaRPr lang="zh-CN" altLang="en-US" dirty="0"/>
          </a:p>
        </p:txBody>
      </p:sp>
      <p:sp>
        <p:nvSpPr>
          <p:cNvPr id="5" name="Rectangle 4"/>
          <p:cNvSpPr/>
          <p:nvPr/>
        </p:nvSpPr>
        <p:spPr>
          <a:xfrm>
            <a:off x="4648672" y="3736050"/>
            <a:ext cx="115191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cooking</a:t>
            </a:r>
            <a:endParaRPr lang="zh-CN" altLang="en-US" dirty="0"/>
          </a:p>
        </p:txBody>
      </p:sp>
      <p:sp>
        <p:nvSpPr>
          <p:cNvPr id="6" name="Rectangle 5"/>
          <p:cNvSpPr/>
          <p:nvPr/>
        </p:nvSpPr>
        <p:spPr>
          <a:xfrm>
            <a:off x="2696766" y="5198176"/>
            <a:ext cx="8835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hung</a:t>
            </a:r>
            <a:endParaRPr lang="zh-CN" altLang="en-US" dirty="0"/>
          </a:p>
        </p:txBody>
      </p:sp>
    </p:spTree>
    <p:extLst>
      <p:ext uri="{BB962C8B-B14F-4D97-AF65-F5344CB8AC3E}">
        <p14:creationId xmlns:p14="http://schemas.microsoft.com/office/powerpoint/2010/main" val="1657011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2734" y="1414352"/>
            <a:ext cx="1066082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73. His mother does well in singing songs.(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his mother ________ well in singing songs?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74. He explained to us what had happened to him.(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he ________ to you what had happened to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75. You've never been out of China before.(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完成反义疑问句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You've never been out of China before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47420" y="2369829"/>
            <a:ext cx="80983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Does</a:t>
            </a:r>
            <a:endParaRPr lang="zh-CN" altLang="en-US" dirty="0"/>
          </a:p>
        </p:txBody>
      </p:sp>
      <p:sp>
        <p:nvSpPr>
          <p:cNvPr id="4" name="Rectangle 3"/>
          <p:cNvSpPr/>
          <p:nvPr/>
        </p:nvSpPr>
        <p:spPr>
          <a:xfrm>
            <a:off x="4701452" y="2369829"/>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a:t>
            </a:r>
            <a:endParaRPr lang="zh-CN" altLang="en-US" dirty="0"/>
          </a:p>
        </p:txBody>
      </p:sp>
      <p:sp>
        <p:nvSpPr>
          <p:cNvPr id="5" name="Rectangle 4"/>
          <p:cNvSpPr/>
          <p:nvPr/>
        </p:nvSpPr>
        <p:spPr>
          <a:xfrm>
            <a:off x="1947420" y="3786971"/>
            <a:ext cx="6062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a:t>
            </a:r>
            <a:endParaRPr lang="zh-CN" altLang="en-US" dirty="0"/>
          </a:p>
        </p:txBody>
      </p:sp>
      <p:sp>
        <p:nvSpPr>
          <p:cNvPr id="6" name="Rectangle 5"/>
          <p:cNvSpPr/>
          <p:nvPr/>
        </p:nvSpPr>
        <p:spPr>
          <a:xfrm>
            <a:off x="2757257" y="3554083"/>
            <a:ext cx="169482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explain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6905772" y="5269555"/>
            <a:ext cx="7792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a:t>
            </a:r>
            <a:endParaRPr lang="zh-CN" altLang="en-US" dirty="0"/>
          </a:p>
        </p:txBody>
      </p:sp>
      <p:sp>
        <p:nvSpPr>
          <p:cNvPr id="8" name="Rectangle 7"/>
          <p:cNvSpPr/>
          <p:nvPr/>
        </p:nvSpPr>
        <p:spPr>
          <a:xfrm>
            <a:off x="8237330" y="5269554"/>
            <a:ext cx="6443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you</a:t>
            </a:r>
            <a:endParaRPr lang="zh-CN" altLang="en-US" dirty="0"/>
          </a:p>
        </p:txBody>
      </p:sp>
    </p:spTree>
    <p:extLst>
      <p:ext uri="{BB962C8B-B14F-4D97-AF65-F5344CB8AC3E}">
        <p14:creationId xmlns:p14="http://schemas.microsoft.com/office/powerpoint/2010/main" val="126777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3340" y="1091622"/>
            <a:ext cx="1016597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76. Being a volunteer is great.(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完成反义疑问句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Being a volunteer is great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77. Mr. Zhao goes fishing every weekend.(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完成反义疑问句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Zhao goes fishing every weekend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78. Peter could hardly see the words on the blackboard.(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完成反义疑问句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 could hardly see the words on the blackboard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559083" y="2079372"/>
            <a:ext cx="70724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isn't</a:t>
            </a:r>
            <a:endParaRPr lang="zh-CN" altLang="en-US" dirty="0"/>
          </a:p>
        </p:txBody>
      </p:sp>
      <p:sp>
        <p:nvSpPr>
          <p:cNvPr id="4" name="Rectangle 3"/>
          <p:cNvSpPr/>
          <p:nvPr/>
        </p:nvSpPr>
        <p:spPr>
          <a:xfrm>
            <a:off x="6982112" y="2079371"/>
            <a:ext cx="35779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a:t>
            </a:r>
            <a:endParaRPr lang="zh-CN" altLang="en-US" dirty="0"/>
          </a:p>
        </p:txBody>
      </p:sp>
      <p:sp>
        <p:nvSpPr>
          <p:cNvPr id="5" name="Rectangle 4"/>
          <p:cNvSpPr/>
          <p:nvPr/>
        </p:nvSpPr>
        <p:spPr>
          <a:xfrm>
            <a:off x="6700622" y="3528785"/>
            <a:ext cx="11144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doesn't</a:t>
            </a:r>
            <a:endParaRPr lang="zh-CN" altLang="en-US" dirty="0"/>
          </a:p>
        </p:txBody>
      </p:sp>
      <p:sp>
        <p:nvSpPr>
          <p:cNvPr id="6" name="Rectangle 5"/>
          <p:cNvSpPr/>
          <p:nvPr/>
        </p:nvSpPr>
        <p:spPr>
          <a:xfrm>
            <a:off x="8276999" y="3528785"/>
            <a:ext cx="5004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a:t>
            </a:r>
            <a:endParaRPr lang="zh-CN" altLang="en-US" dirty="0"/>
          </a:p>
        </p:txBody>
      </p:sp>
      <p:sp>
        <p:nvSpPr>
          <p:cNvPr id="7" name="Rectangle 6"/>
          <p:cNvSpPr/>
          <p:nvPr/>
        </p:nvSpPr>
        <p:spPr>
          <a:xfrm>
            <a:off x="8856928" y="5016211"/>
            <a:ext cx="8681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could</a:t>
            </a:r>
            <a:endParaRPr lang="zh-CN" altLang="en-US" dirty="0"/>
          </a:p>
        </p:txBody>
      </p:sp>
      <p:sp>
        <p:nvSpPr>
          <p:cNvPr id="8" name="Rectangle 7"/>
          <p:cNvSpPr/>
          <p:nvPr/>
        </p:nvSpPr>
        <p:spPr>
          <a:xfrm>
            <a:off x="10250712" y="5016210"/>
            <a:ext cx="5004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a:t>
            </a:r>
            <a:endParaRPr lang="zh-CN" altLang="en-US" dirty="0"/>
          </a:p>
        </p:txBody>
      </p:sp>
    </p:spTree>
    <p:extLst>
      <p:ext uri="{BB962C8B-B14F-4D97-AF65-F5344CB8AC3E}">
        <p14:creationId xmlns:p14="http://schemas.microsoft.com/office/powerpoint/2010/main" val="1859985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9398" y="1317492"/>
            <a:ext cx="1074688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79. There is little water in the glass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完成反义疑问句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 Don't tell him the bad news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完成反义疑问句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81. Please take good care of my pet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完成反义疑问句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82. Mr. Smith and his wife seldom drive their car to 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完成反义疑问句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069653" y="1509217"/>
            <a:ext cx="375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a:t>
            </a:r>
            <a:endParaRPr lang="zh-CN" altLang="en-US" dirty="0"/>
          </a:p>
        </p:txBody>
      </p:sp>
      <p:sp>
        <p:nvSpPr>
          <p:cNvPr id="4" name="Rectangle 3"/>
          <p:cNvSpPr/>
          <p:nvPr/>
        </p:nvSpPr>
        <p:spPr>
          <a:xfrm>
            <a:off x="7236467" y="1509217"/>
            <a:ext cx="8603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there</a:t>
            </a:r>
            <a:endParaRPr lang="zh-CN" altLang="en-US" dirty="0"/>
          </a:p>
        </p:txBody>
      </p:sp>
      <p:sp>
        <p:nvSpPr>
          <p:cNvPr id="5" name="Rectangle 4"/>
          <p:cNvSpPr/>
          <p:nvPr/>
        </p:nvSpPr>
        <p:spPr>
          <a:xfrm>
            <a:off x="5668385" y="2316041"/>
            <a:ext cx="6158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will</a:t>
            </a:r>
            <a:endParaRPr lang="zh-CN" altLang="en-US" dirty="0"/>
          </a:p>
        </p:txBody>
      </p:sp>
      <p:sp>
        <p:nvSpPr>
          <p:cNvPr id="6" name="Rectangle 5"/>
          <p:cNvSpPr/>
          <p:nvPr/>
        </p:nvSpPr>
        <p:spPr>
          <a:xfrm>
            <a:off x="6879831" y="2316040"/>
            <a:ext cx="7132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you</a:t>
            </a:r>
            <a:endParaRPr lang="zh-CN" altLang="en-US" dirty="0"/>
          </a:p>
        </p:txBody>
      </p:sp>
      <p:sp>
        <p:nvSpPr>
          <p:cNvPr id="7" name="Rectangle 6"/>
          <p:cNvSpPr/>
          <p:nvPr/>
        </p:nvSpPr>
        <p:spPr>
          <a:xfrm>
            <a:off x="5932842" y="3075347"/>
            <a:ext cx="250216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will you/won't you</a:t>
            </a:r>
            <a:endParaRPr lang="zh-CN" altLang="en-US" dirty="0"/>
          </a:p>
        </p:txBody>
      </p:sp>
      <p:sp>
        <p:nvSpPr>
          <p:cNvPr id="8" name="Rectangle 7"/>
          <p:cNvSpPr/>
          <p:nvPr/>
        </p:nvSpPr>
        <p:spPr>
          <a:xfrm>
            <a:off x="9100876" y="3768324"/>
            <a:ext cx="17536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they</a:t>
            </a:r>
            <a:endParaRPr lang="zh-CN" altLang="en-US" dirty="0"/>
          </a:p>
        </p:txBody>
      </p:sp>
    </p:spTree>
    <p:extLst>
      <p:ext uri="{BB962C8B-B14F-4D97-AF65-F5344CB8AC3E}">
        <p14:creationId xmlns:p14="http://schemas.microsoft.com/office/powerpoint/2010/main" val="513692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11366"/>
            <a:ext cx="279275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同义句转换</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54249" y="1370241"/>
            <a:ext cx="1046719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want to take a rest after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two-­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hour drive.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________ ________ to take a rest after a two</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­-hour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drive.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time did you arrive at the railway station last 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time did you ________ ________the railway station last 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)Documentaries are less funny than comedies.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Documentaries ________ ________ funny________ comedies.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454435" y="2348314"/>
            <a:ext cx="9576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would</a:t>
            </a:r>
            <a:endParaRPr lang="zh-CN" altLang="en-US" dirty="0"/>
          </a:p>
        </p:txBody>
      </p:sp>
      <p:sp>
        <p:nvSpPr>
          <p:cNvPr id="5" name="Rectangle 4"/>
          <p:cNvSpPr/>
          <p:nvPr/>
        </p:nvSpPr>
        <p:spPr>
          <a:xfrm>
            <a:off x="3984144" y="2348314"/>
            <a:ext cx="6091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like</a:t>
            </a:r>
            <a:endParaRPr lang="zh-CN" altLang="en-US" dirty="0"/>
          </a:p>
        </p:txBody>
      </p:sp>
      <p:sp>
        <p:nvSpPr>
          <p:cNvPr id="6" name="Rectangle 5"/>
          <p:cNvSpPr/>
          <p:nvPr/>
        </p:nvSpPr>
        <p:spPr>
          <a:xfrm>
            <a:off x="4302692" y="3788052"/>
            <a:ext cx="5811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get</a:t>
            </a:r>
            <a:endParaRPr lang="zh-CN" altLang="en-US" dirty="0"/>
          </a:p>
        </p:txBody>
      </p:sp>
      <p:sp>
        <p:nvSpPr>
          <p:cNvPr id="7" name="Rectangle 6"/>
          <p:cNvSpPr/>
          <p:nvPr/>
        </p:nvSpPr>
        <p:spPr>
          <a:xfrm>
            <a:off x="5226143" y="3603385"/>
            <a:ext cx="106170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3842085" y="5227790"/>
            <a:ext cx="9212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aren't</a:t>
            </a:r>
            <a:endParaRPr lang="zh-CN" altLang="en-US" dirty="0"/>
          </a:p>
        </p:txBody>
      </p:sp>
      <p:sp>
        <p:nvSpPr>
          <p:cNvPr id="9" name="Rectangle 8"/>
          <p:cNvSpPr/>
          <p:nvPr/>
        </p:nvSpPr>
        <p:spPr>
          <a:xfrm>
            <a:off x="5069930" y="5227789"/>
            <a:ext cx="8472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as/so</a:t>
            </a:r>
            <a:endParaRPr lang="zh-CN" altLang="en-US" dirty="0"/>
          </a:p>
        </p:txBody>
      </p:sp>
      <p:sp>
        <p:nvSpPr>
          <p:cNvPr id="10" name="Rectangle 9"/>
          <p:cNvSpPr/>
          <p:nvPr/>
        </p:nvSpPr>
        <p:spPr>
          <a:xfrm>
            <a:off x="7463817" y="5227789"/>
            <a:ext cx="45236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as</a:t>
            </a:r>
            <a:endParaRPr lang="zh-CN" altLang="en-US" dirty="0"/>
          </a:p>
        </p:txBody>
      </p:sp>
    </p:spTree>
    <p:extLst>
      <p:ext uri="{BB962C8B-B14F-4D97-AF65-F5344CB8AC3E}">
        <p14:creationId xmlns:p14="http://schemas.microsoft.com/office/powerpoint/2010/main" val="901428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4249" y="643417"/>
            <a:ext cx="10381129"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woman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hardly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eats meat because of losing weight.(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does the woman eat meat because of losing weight?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put off the plan till next week.(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he ________off the plan till next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)Could you tell us? When does the band start playing this evening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两句合并成一句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Could you tell us ________ the band ________ playing this evening?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81253" y="2316040"/>
            <a:ext cx="757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a:t>
            </a:r>
            <a:endParaRPr lang="zh-CN" altLang="en-US" dirty="0"/>
          </a:p>
        </p:txBody>
      </p:sp>
      <p:sp>
        <p:nvSpPr>
          <p:cNvPr id="4" name="Rectangle 3"/>
          <p:cNvSpPr/>
          <p:nvPr/>
        </p:nvSpPr>
        <p:spPr>
          <a:xfrm>
            <a:off x="3215159" y="2316040"/>
            <a:ext cx="85619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often</a:t>
            </a:r>
            <a:endParaRPr lang="zh-CN" altLang="en-US" dirty="0"/>
          </a:p>
        </p:txBody>
      </p:sp>
      <p:sp>
        <p:nvSpPr>
          <p:cNvPr id="5" name="Rectangle 4"/>
          <p:cNvSpPr/>
          <p:nvPr/>
        </p:nvSpPr>
        <p:spPr>
          <a:xfrm>
            <a:off x="1995423" y="3736050"/>
            <a:ext cx="6062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a:t>
            </a:r>
            <a:endParaRPr lang="zh-CN" altLang="en-US" dirty="0"/>
          </a:p>
        </p:txBody>
      </p:sp>
      <p:sp>
        <p:nvSpPr>
          <p:cNvPr id="6" name="Rectangle 5"/>
          <p:cNvSpPr/>
          <p:nvPr/>
        </p:nvSpPr>
        <p:spPr>
          <a:xfrm>
            <a:off x="3643257" y="3736050"/>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put</a:t>
            </a:r>
            <a:endParaRPr lang="zh-CN" altLang="en-US" dirty="0"/>
          </a:p>
        </p:txBody>
      </p:sp>
      <p:sp>
        <p:nvSpPr>
          <p:cNvPr id="7" name="Rectangle 6"/>
          <p:cNvSpPr/>
          <p:nvPr/>
        </p:nvSpPr>
        <p:spPr>
          <a:xfrm>
            <a:off x="3948789" y="5962884"/>
            <a:ext cx="8819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when</a:t>
            </a:r>
            <a:endParaRPr lang="zh-CN" altLang="en-US" dirty="0"/>
          </a:p>
        </p:txBody>
      </p:sp>
      <p:sp>
        <p:nvSpPr>
          <p:cNvPr id="8" name="Rectangle 7"/>
          <p:cNvSpPr/>
          <p:nvPr/>
        </p:nvSpPr>
        <p:spPr>
          <a:xfrm>
            <a:off x="6453099" y="5962884"/>
            <a:ext cx="8779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starts</a:t>
            </a:r>
            <a:endParaRPr lang="zh-CN" altLang="en-US" dirty="0"/>
          </a:p>
        </p:txBody>
      </p:sp>
    </p:spTree>
    <p:extLst>
      <p:ext uri="{BB962C8B-B14F-4D97-AF65-F5344CB8AC3E}">
        <p14:creationId xmlns:p14="http://schemas.microsoft.com/office/powerpoint/2010/main" val="343888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9855" y="1166927"/>
            <a:ext cx="1070385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story was so touching that they all cried along with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________ ________ touching story ________they all cried along with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)Nowadays most people would rather pay online than use cash.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Nowadays most people ________ paying online ________ using cash.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白银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)Whatever you do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lose heart.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No________ ________ you do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lose heart.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65727" y="2111645"/>
            <a:ext cx="8274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such</a:t>
            </a:r>
            <a:endParaRPr lang="zh-CN" altLang="en-US" dirty="0"/>
          </a:p>
        </p:txBody>
      </p:sp>
      <p:sp>
        <p:nvSpPr>
          <p:cNvPr id="4" name="Rectangle 3"/>
          <p:cNvSpPr/>
          <p:nvPr/>
        </p:nvSpPr>
        <p:spPr>
          <a:xfrm>
            <a:off x="4025826" y="2111645"/>
            <a:ext cx="332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6911324" y="2111644"/>
            <a:ext cx="6963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endParaRPr lang="zh-CN" altLang="en-US" dirty="0"/>
          </a:p>
        </p:txBody>
      </p:sp>
      <p:sp>
        <p:nvSpPr>
          <p:cNvPr id="6" name="Rectangle 5"/>
          <p:cNvSpPr/>
          <p:nvPr/>
        </p:nvSpPr>
        <p:spPr>
          <a:xfrm>
            <a:off x="4556343" y="3617716"/>
            <a:ext cx="9492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prefer</a:t>
            </a:r>
            <a:endParaRPr lang="zh-CN" altLang="en-US" dirty="0"/>
          </a:p>
        </p:txBody>
      </p:sp>
      <p:sp>
        <p:nvSpPr>
          <p:cNvPr id="7" name="Rectangle 6"/>
          <p:cNvSpPr/>
          <p:nvPr/>
        </p:nvSpPr>
        <p:spPr>
          <a:xfrm>
            <a:off x="7775753" y="3617716"/>
            <a:ext cx="7539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8" name="Rectangle 7"/>
          <p:cNvSpPr/>
          <p:nvPr/>
        </p:nvSpPr>
        <p:spPr>
          <a:xfrm>
            <a:off x="2005621" y="5037725"/>
            <a:ext cx="110222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matter </a:t>
            </a:r>
            <a:endParaRPr lang="zh-CN" altLang="en-US" dirty="0"/>
          </a:p>
        </p:txBody>
      </p:sp>
      <p:sp>
        <p:nvSpPr>
          <p:cNvPr id="9" name="Rectangle 8"/>
          <p:cNvSpPr/>
          <p:nvPr/>
        </p:nvSpPr>
        <p:spPr>
          <a:xfrm>
            <a:off x="3450248" y="5037724"/>
            <a:ext cx="8133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a:t>
            </a:r>
            <a:endParaRPr lang="zh-CN" altLang="en-US" dirty="0"/>
          </a:p>
        </p:txBody>
      </p:sp>
    </p:spTree>
    <p:extLst>
      <p:ext uri="{BB962C8B-B14F-4D97-AF65-F5344CB8AC3E}">
        <p14:creationId xmlns:p14="http://schemas.microsoft.com/office/powerpoint/2010/main" val="2415705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99708" y="1181256"/>
            <a:ext cx="984324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Jeremy Lin joined Houston Rockets in 2012.</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Jeremy Lin has ________ ________ Houston Rockets since 2012.</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The old man died five years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old man has been ________ ________ five years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Jack is the best basketball player in his class.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Jack plays basketball ________ ________ any other student in his class.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364685" y="2176191"/>
            <a:ext cx="8162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been</a:t>
            </a:r>
            <a:endParaRPr lang="zh-CN" altLang="en-US" dirty="0"/>
          </a:p>
        </p:txBody>
      </p:sp>
      <p:sp>
        <p:nvSpPr>
          <p:cNvPr id="4" name="Rectangle 3"/>
          <p:cNvSpPr/>
          <p:nvPr/>
        </p:nvSpPr>
        <p:spPr>
          <a:xfrm>
            <a:off x="5908964" y="2176191"/>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
        <p:nvSpPr>
          <p:cNvPr id="5" name="Rectangle 4"/>
          <p:cNvSpPr/>
          <p:nvPr/>
        </p:nvSpPr>
        <p:spPr>
          <a:xfrm>
            <a:off x="5375240" y="3632791"/>
            <a:ext cx="80983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dead</a:t>
            </a:r>
            <a:endParaRPr lang="zh-CN" altLang="en-US" dirty="0"/>
          </a:p>
        </p:txBody>
      </p:sp>
      <p:sp>
        <p:nvSpPr>
          <p:cNvPr id="6" name="Rectangle 5"/>
          <p:cNvSpPr/>
          <p:nvPr/>
        </p:nvSpPr>
        <p:spPr>
          <a:xfrm>
            <a:off x="6624347" y="3632790"/>
            <a:ext cx="8210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since</a:t>
            </a:r>
            <a:endParaRPr lang="zh-CN" altLang="en-US" dirty="0"/>
          </a:p>
        </p:txBody>
      </p:sp>
      <p:sp>
        <p:nvSpPr>
          <p:cNvPr id="7" name="Rectangle 6"/>
          <p:cNvSpPr/>
          <p:nvPr/>
        </p:nvSpPr>
        <p:spPr>
          <a:xfrm>
            <a:off x="5159945" y="5089391"/>
            <a:ext cx="9575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better</a:t>
            </a:r>
            <a:endParaRPr lang="zh-CN" altLang="en-US" dirty="0"/>
          </a:p>
        </p:txBody>
      </p:sp>
      <p:sp>
        <p:nvSpPr>
          <p:cNvPr id="8" name="Rectangle 7"/>
          <p:cNvSpPr/>
          <p:nvPr/>
        </p:nvSpPr>
        <p:spPr>
          <a:xfrm>
            <a:off x="6491280" y="5089390"/>
            <a:ext cx="7585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than</a:t>
            </a:r>
            <a:endParaRPr lang="zh-CN" altLang="en-US" dirty="0"/>
          </a:p>
        </p:txBody>
      </p:sp>
    </p:spTree>
    <p:extLst>
      <p:ext uri="{BB962C8B-B14F-4D97-AF65-F5344CB8AC3E}">
        <p14:creationId xmlns:p14="http://schemas.microsoft.com/office/powerpoint/2010/main" val="40090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79408" y="1249373"/>
            <a:ext cx="862763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I think parrots are difficult to take care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think ________ difficult to take care of parrots.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There aren't any pears in the box.</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________ pears in the box.</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It took him two hours to do these exercises yesterday.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 two hours ________ these exercises yesterday.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790134" y="2219222"/>
            <a:ext cx="5453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it's</a:t>
            </a:r>
            <a:endParaRPr lang="zh-CN" altLang="en-US" dirty="0"/>
          </a:p>
        </p:txBody>
      </p:sp>
      <p:sp>
        <p:nvSpPr>
          <p:cNvPr id="4" name="Rectangle 3"/>
          <p:cNvSpPr/>
          <p:nvPr/>
        </p:nvSpPr>
        <p:spPr>
          <a:xfrm>
            <a:off x="4150622" y="3650736"/>
            <a:ext cx="5774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no</a:t>
            </a:r>
            <a:endParaRPr lang="zh-CN" altLang="en-US" dirty="0"/>
          </a:p>
        </p:txBody>
      </p:sp>
      <p:sp>
        <p:nvSpPr>
          <p:cNvPr id="5" name="Rectangle 4"/>
          <p:cNvSpPr/>
          <p:nvPr/>
        </p:nvSpPr>
        <p:spPr>
          <a:xfrm>
            <a:off x="3453183" y="5082250"/>
            <a:ext cx="8822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spent</a:t>
            </a:r>
            <a:endParaRPr lang="zh-CN" altLang="en-US" dirty="0"/>
          </a:p>
        </p:txBody>
      </p:sp>
      <p:sp>
        <p:nvSpPr>
          <p:cNvPr id="6" name="Rectangle 5"/>
          <p:cNvSpPr/>
          <p:nvPr/>
        </p:nvSpPr>
        <p:spPr>
          <a:xfrm>
            <a:off x="5809251" y="5082250"/>
            <a:ext cx="8851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doing</a:t>
            </a:r>
            <a:endParaRPr lang="zh-CN" altLang="en-US" dirty="0"/>
          </a:p>
        </p:txBody>
      </p:sp>
    </p:spTree>
    <p:extLst>
      <p:ext uri="{BB962C8B-B14F-4D97-AF65-F5344CB8AC3E}">
        <p14:creationId xmlns:p14="http://schemas.microsoft.com/office/powerpoint/2010/main" val="2755396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7887" y="991191"/>
            <a:ext cx="986476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I must look after my sister well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must ________ ________ ________ ________ my sister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They were tired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they had a rest.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had a rest ________ they were tired.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He was too weak to carry the heavy box.</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was ________ ________ ________ to carry the heavy box.</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77284" y="1939523"/>
            <a:ext cx="7143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a:t>
            </a:r>
            <a:endParaRPr lang="zh-CN" altLang="en-US" dirty="0"/>
          </a:p>
        </p:txBody>
      </p:sp>
      <p:sp>
        <p:nvSpPr>
          <p:cNvPr id="4" name="Rectangle 3"/>
          <p:cNvSpPr/>
          <p:nvPr/>
        </p:nvSpPr>
        <p:spPr>
          <a:xfrm>
            <a:off x="4097603" y="1939522"/>
            <a:ext cx="8125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good</a:t>
            </a:r>
            <a:endParaRPr lang="zh-CN" altLang="en-US" dirty="0"/>
          </a:p>
        </p:txBody>
      </p:sp>
      <p:sp>
        <p:nvSpPr>
          <p:cNvPr id="5" name="Rectangle 4"/>
          <p:cNvSpPr/>
          <p:nvPr/>
        </p:nvSpPr>
        <p:spPr>
          <a:xfrm>
            <a:off x="5514504" y="1939521"/>
            <a:ext cx="785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care </a:t>
            </a:r>
            <a:endParaRPr lang="zh-CN" altLang="en-US" dirty="0"/>
          </a:p>
        </p:txBody>
      </p:sp>
      <p:sp>
        <p:nvSpPr>
          <p:cNvPr id="6" name="Rectangle 5"/>
          <p:cNvSpPr/>
          <p:nvPr/>
        </p:nvSpPr>
        <p:spPr>
          <a:xfrm>
            <a:off x="6376125" y="1754854"/>
            <a:ext cx="105670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3898253" y="3407845"/>
            <a:ext cx="12112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because</a:t>
            </a:r>
            <a:endParaRPr lang="zh-CN" altLang="en-US" dirty="0"/>
          </a:p>
        </p:txBody>
      </p:sp>
      <p:sp>
        <p:nvSpPr>
          <p:cNvPr id="8" name="Rectangle 7"/>
          <p:cNvSpPr/>
          <p:nvPr/>
        </p:nvSpPr>
        <p:spPr>
          <a:xfrm>
            <a:off x="3122570" y="4897876"/>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not</a:t>
            </a:r>
            <a:endParaRPr lang="zh-CN" altLang="en-US" dirty="0"/>
          </a:p>
        </p:txBody>
      </p:sp>
      <p:sp>
        <p:nvSpPr>
          <p:cNvPr id="9" name="Rectangle 8"/>
          <p:cNvSpPr/>
          <p:nvPr/>
        </p:nvSpPr>
        <p:spPr>
          <a:xfrm>
            <a:off x="4283336" y="4876168"/>
            <a:ext cx="104349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strong </a:t>
            </a:r>
            <a:endParaRPr lang="zh-CN" altLang="en-US" dirty="0"/>
          </a:p>
        </p:txBody>
      </p:sp>
      <p:sp>
        <p:nvSpPr>
          <p:cNvPr id="10" name="Rectangle 9"/>
          <p:cNvSpPr/>
          <p:nvPr/>
        </p:nvSpPr>
        <p:spPr>
          <a:xfrm>
            <a:off x="5608318" y="4897875"/>
            <a:ext cx="11304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enough</a:t>
            </a:r>
            <a:endParaRPr lang="zh-CN" altLang="en-US" dirty="0"/>
          </a:p>
        </p:txBody>
      </p:sp>
    </p:spTree>
    <p:extLst>
      <p:ext uri="{BB962C8B-B14F-4D97-AF65-F5344CB8AC3E}">
        <p14:creationId xmlns:p14="http://schemas.microsoft.com/office/powerpoint/2010/main" val="2905353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4207" y="1217101"/>
            <a:ext cx="784949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The twins were unhappy to see their uncle.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twins ________ ________ to see their uncle.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The doctor was able to help that man.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doctor ________ ________ that man.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The little girl was so tired that she couldn't go farther.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little girl was ________ tired ________ go farther.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00537" y="2197707"/>
            <a:ext cx="11445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weren't</a:t>
            </a:r>
            <a:endParaRPr lang="zh-CN" altLang="en-US" dirty="0"/>
          </a:p>
        </p:txBody>
      </p:sp>
      <p:sp>
        <p:nvSpPr>
          <p:cNvPr id="4" name="Rectangle 3"/>
          <p:cNvSpPr/>
          <p:nvPr/>
        </p:nvSpPr>
        <p:spPr>
          <a:xfrm>
            <a:off x="5564292" y="2197706"/>
            <a:ext cx="9558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happy</a:t>
            </a:r>
            <a:endParaRPr lang="zh-CN" altLang="en-US" dirty="0"/>
          </a:p>
        </p:txBody>
      </p:sp>
      <p:sp>
        <p:nvSpPr>
          <p:cNvPr id="5" name="Rectangle 4"/>
          <p:cNvSpPr/>
          <p:nvPr/>
        </p:nvSpPr>
        <p:spPr>
          <a:xfrm>
            <a:off x="4575385" y="3639978"/>
            <a:ext cx="8681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could</a:t>
            </a:r>
            <a:endParaRPr lang="zh-CN" altLang="en-US" dirty="0"/>
          </a:p>
        </p:txBody>
      </p:sp>
      <p:sp>
        <p:nvSpPr>
          <p:cNvPr id="6" name="Rectangle 5"/>
          <p:cNvSpPr/>
          <p:nvPr/>
        </p:nvSpPr>
        <p:spPr>
          <a:xfrm>
            <a:off x="5858955" y="3639976"/>
            <a:ext cx="7328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help</a:t>
            </a:r>
            <a:endParaRPr lang="zh-CN" altLang="en-US" dirty="0"/>
          </a:p>
        </p:txBody>
      </p:sp>
      <p:sp>
        <p:nvSpPr>
          <p:cNvPr id="7" name="Rectangle 6"/>
          <p:cNvSpPr/>
          <p:nvPr/>
        </p:nvSpPr>
        <p:spPr>
          <a:xfrm>
            <a:off x="5384525" y="5157166"/>
            <a:ext cx="6080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too</a:t>
            </a:r>
            <a:endParaRPr lang="zh-CN" altLang="en-US" dirty="0"/>
          </a:p>
        </p:txBody>
      </p:sp>
      <p:sp>
        <p:nvSpPr>
          <p:cNvPr id="8" name="Rectangle 7"/>
          <p:cNvSpPr/>
          <p:nvPr/>
        </p:nvSpPr>
        <p:spPr>
          <a:xfrm>
            <a:off x="7475815" y="5157165"/>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Tree>
    <p:extLst>
      <p:ext uri="{BB962C8B-B14F-4D97-AF65-F5344CB8AC3E}">
        <p14:creationId xmlns:p14="http://schemas.microsoft.com/office/powerpoint/2010/main" val="1977468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45921" y="1278074"/>
            <a:ext cx="964960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Peter likes watches TV. So does his sister.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Peter________ his sister________ watching TV.</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We have a big desk and some chairs in our classroom.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a big desk and some chairs in our classroom.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 I bought this book two days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I________ ________ this book since two days ago.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501332" y="2219222"/>
            <a:ext cx="7777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Both</a:t>
            </a:r>
            <a:endParaRPr lang="zh-CN" altLang="en-US" dirty="0"/>
          </a:p>
        </p:txBody>
      </p:sp>
      <p:sp>
        <p:nvSpPr>
          <p:cNvPr id="5" name="Rectangle 4"/>
          <p:cNvSpPr/>
          <p:nvPr/>
        </p:nvSpPr>
        <p:spPr>
          <a:xfrm>
            <a:off x="4520138" y="2219222"/>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and</a:t>
            </a:r>
            <a:endParaRPr lang="zh-CN" altLang="en-US" dirty="0"/>
          </a:p>
        </p:txBody>
      </p:sp>
      <p:sp>
        <p:nvSpPr>
          <p:cNvPr id="6" name="Rectangle 5"/>
          <p:cNvSpPr/>
          <p:nvPr/>
        </p:nvSpPr>
        <p:spPr>
          <a:xfrm>
            <a:off x="6877952" y="2219222"/>
            <a:ext cx="6091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like</a:t>
            </a:r>
            <a:endParaRPr lang="zh-CN" altLang="en-US" dirty="0"/>
          </a:p>
        </p:txBody>
      </p:sp>
      <p:sp>
        <p:nvSpPr>
          <p:cNvPr id="7" name="Rectangle 6"/>
          <p:cNvSpPr/>
          <p:nvPr/>
        </p:nvSpPr>
        <p:spPr>
          <a:xfrm>
            <a:off x="2501332" y="3622035"/>
            <a:ext cx="90839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There</a:t>
            </a:r>
            <a:endParaRPr lang="zh-CN" altLang="en-US" dirty="0"/>
          </a:p>
        </p:txBody>
      </p:sp>
      <p:sp>
        <p:nvSpPr>
          <p:cNvPr id="8" name="Rectangle 7"/>
          <p:cNvSpPr/>
          <p:nvPr/>
        </p:nvSpPr>
        <p:spPr>
          <a:xfrm>
            <a:off x="3529161" y="3437368"/>
            <a:ext cx="990977"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9" name="Rectangle 8"/>
          <p:cNvSpPr/>
          <p:nvPr/>
        </p:nvSpPr>
        <p:spPr>
          <a:xfrm>
            <a:off x="2749909" y="5209513"/>
            <a:ext cx="7792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a:t>
            </a:r>
            <a:endParaRPr lang="zh-CN" altLang="en-US" dirty="0"/>
          </a:p>
        </p:txBody>
      </p:sp>
      <p:sp>
        <p:nvSpPr>
          <p:cNvPr id="10" name="Rectangle 9"/>
          <p:cNvSpPr/>
          <p:nvPr/>
        </p:nvSpPr>
        <p:spPr>
          <a:xfrm>
            <a:off x="4024649" y="5209512"/>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Tree>
    <p:extLst>
      <p:ext uri="{BB962C8B-B14F-4D97-AF65-F5344CB8AC3E}">
        <p14:creationId xmlns:p14="http://schemas.microsoft.com/office/powerpoint/2010/main" val="2696672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12084" y="998334"/>
            <a:ext cx="836586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 We must build a new road.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new road must________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23. If we don't hurry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 be late.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Hurry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we'll be late.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 He hopes that he will be an astronaut in the future.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 ________ be an astronaut in the future.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058271" y="1982554"/>
            <a:ext cx="56938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be</a:t>
            </a:r>
            <a:endParaRPr lang="zh-CN" altLang="en-US" dirty="0"/>
          </a:p>
        </p:txBody>
      </p:sp>
      <p:sp>
        <p:nvSpPr>
          <p:cNvPr id="4" name="Rectangle 3"/>
          <p:cNvSpPr/>
          <p:nvPr/>
        </p:nvSpPr>
        <p:spPr>
          <a:xfrm>
            <a:off x="6295016" y="1982554"/>
            <a:ext cx="7521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built</a:t>
            </a:r>
            <a:endParaRPr lang="zh-CN" altLang="en-US" dirty="0"/>
          </a:p>
        </p:txBody>
      </p:sp>
      <p:sp>
        <p:nvSpPr>
          <p:cNvPr id="5" name="Rectangle 4"/>
          <p:cNvSpPr/>
          <p:nvPr/>
        </p:nvSpPr>
        <p:spPr>
          <a:xfrm>
            <a:off x="3776295" y="3424078"/>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
        <p:nvSpPr>
          <p:cNvPr id="6" name="Rectangle 5"/>
          <p:cNvSpPr/>
          <p:nvPr/>
        </p:nvSpPr>
        <p:spPr>
          <a:xfrm>
            <a:off x="5462736" y="3468033"/>
            <a:ext cx="4539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or</a:t>
            </a:r>
            <a:endParaRPr lang="zh-CN" altLang="en-US" dirty="0"/>
          </a:p>
        </p:txBody>
      </p:sp>
      <p:sp>
        <p:nvSpPr>
          <p:cNvPr id="7" name="Rectangle 6"/>
          <p:cNvSpPr/>
          <p:nvPr/>
        </p:nvSpPr>
        <p:spPr>
          <a:xfrm>
            <a:off x="3340279" y="4822573"/>
            <a:ext cx="94448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hopes</a:t>
            </a:r>
            <a:endParaRPr lang="zh-CN" altLang="en-US" dirty="0"/>
          </a:p>
        </p:txBody>
      </p:sp>
      <p:sp>
        <p:nvSpPr>
          <p:cNvPr id="8" name="Rectangle 7"/>
          <p:cNvSpPr/>
          <p:nvPr/>
        </p:nvSpPr>
        <p:spPr>
          <a:xfrm>
            <a:off x="4835197" y="4822573"/>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Tree>
    <p:extLst>
      <p:ext uri="{BB962C8B-B14F-4D97-AF65-F5344CB8AC3E}">
        <p14:creationId xmlns:p14="http://schemas.microsoft.com/office/powerpoint/2010/main" val="3968024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9403" y="1299590"/>
            <a:ext cx="976794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 Carl has just heard from his pen friend.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Carl has just ________ a letter ________ his pen friend.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26. Wang Bing was very glad to receive a letter from his old classmates.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Wang Bing was very glad to ________ ________ his old classmates.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27. They knew something about it only after you told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knew ________ about it ________ you told them.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391112" y="2262253"/>
            <a:ext cx="177369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got/received</a:t>
            </a:r>
            <a:endParaRPr lang="zh-CN" altLang="en-US" dirty="0"/>
          </a:p>
        </p:txBody>
      </p:sp>
      <p:sp>
        <p:nvSpPr>
          <p:cNvPr id="4" name="Rectangle 3"/>
          <p:cNvSpPr/>
          <p:nvPr/>
        </p:nvSpPr>
        <p:spPr>
          <a:xfrm>
            <a:off x="5873688" y="2262252"/>
            <a:ext cx="7888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from</a:t>
            </a:r>
            <a:endParaRPr lang="zh-CN" altLang="en-US" dirty="0"/>
          </a:p>
        </p:txBody>
      </p:sp>
      <p:sp>
        <p:nvSpPr>
          <p:cNvPr id="5" name="Rectangle 4"/>
          <p:cNvSpPr/>
          <p:nvPr/>
        </p:nvSpPr>
        <p:spPr>
          <a:xfrm>
            <a:off x="5726011" y="3686579"/>
            <a:ext cx="19799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hear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from</a:t>
            </a:r>
            <a:endParaRPr lang="zh-CN" altLang="en-US" dirty="0"/>
          </a:p>
        </p:txBody>
      </p:sp>
      <p:sp>
        <p:nvSpPr>
          <p:cNvPr id="6" name="Rectangle 5"/>
          <p:cNvSpPr/>
          <p:nvPr/>
        </p:nvSpPr>
        <p:spPr>
          <a:xfrm>
            <a:off x="3391112" y="5156060"/>
            <a:ext cx="11496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nothing</a:t>
            </a:r>
            <a:endParaRPr lang="zh-CN" altLang="en-US" dirty="0"/>
          </a:p>
        </p:txBody>
      </p:sp>
      <p:sp>
        <p:nvSpPr>
          <p:cNvPr id="7" name="Rectangle 6"/>
          <p:cNvSpPr/>
          <p:nvPr/>
        </p:nvSpPr>
        <p:spPr>
          <a:xfrm>
            <a:off x="5152120" y="4971393"/>
            <a:ext cx="162057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before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55273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8042" y="1263745"/>
            <a:ext cx="925157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28. This is the most interesting story that I have ever heard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________ heard of ________ an interesting story before.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 Hot dogs are not so delicious as sandwiches.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Hot dogs are ________ delicious ________ sandwiches.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It's good for your health to take exercise often.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exercise often can make you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517626" y="2262253"/>
            <a:ext cx="8967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never</a:t>
            </a:r>
            <a:endParaRPr lang="zh-CN" altLang="en-US" dirty="0"/>
          </a:p>
        </p:txBody>
      </p:sp>
      <p:sp>
        <p:nvSpPr>
          <p:cNvPr id="4" name="Rectangle 3"/>
          <p:cNvSpPr/>
          <p:nvPr/>
        </p:nvSpPr>
        <p:spPr>
          <a:xfrm>
            <a:off x="6064559" y="2262252"/>
            <a:ext cx="7585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such</a:t>
            </a:r>
            <a:endParaRPr lang="zh-CN" altLang="en-US" dirty="0"/>
          </a:p>
        </p:txBody>
      </p:sp>
      <p:sp>
        <p:nvSpPr>
          <p:cNvPr id="5" name="Rectangle 4"/>
          <p:cNvSpPr/>
          <p:nvPr/>
        </p:nvSpPr>
        <p:spPr>
          <a:xfrm>
            <a:off x="4284484" y="3722426"/>
            <a:ext cx="7184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less</a:t>
            </a:r>
            <a:endParaRPr lang="zh-CN" altLang="en-US" dirty="0"/>
          </a:p>
        </p:txBody>
      </p:sp>
      <p:sp>
        <p:nvSpPr>
          <p:cNvPr id="6" name="Rectangle 5"/>
          <p:cNvSpPr/>
          <p:nvPr/>
        </p:nvSpPr>
        <p:spPr>
          <a:xfrm>
            <a:off x="6823100" y="3722424"/>
            <a:ext cx="7585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than</a:t>
            </a:r>
            <a:endParaRPr lang="zh-CN" altLang="en-US" dirty="0"/>
          </a:p>
        </p:txBody>
      </p:sp>
      <p:sp>
        <p:nvSpPr>
          <p:cNvPr id="7" name="Rectangle 6"/>
          <p:cNvSpPr/>
          <p:nvPr/>
        </p:nvSpPr>
        <p:spPr>
          <a:xfrm>
            <a:off x="2628658" y="5037726"/>
            <a:ext cx="97494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Taking</a:t>
            </a:r>
            <a:endParaRPr lang="zh-CN" altLang="en-US" dirty="0"/>
          </a:p>
        </p:txBody>
      </p:sp>
      <p:sp>
        <p:nvSpPr>
          <p:cNvPr id="8" name="Rectangle 7"/>
          <p:cNvSpPr/>
          <p:nvPr/>
        </p:nvSpPr>
        <p:spPr>
          <a:xfrm>
            <a:off x="7366442" y="5182596"/>
            <a:ext cx="11167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healthy</a:t>
            </a:r>
            <a:endParaRPr lang="zh-CN" altLang="en-US" dirty="0"/>
          </a:p>
        </p:txBody>
      </p:sp>
    </p:spTree>
    <p:extLst>
      <p:ext uri="{BB962C8B-B14F-4D97-AF65-F5344CB8AC3E}">
        <p14:creationId xmlns:p14="http://schemas.microsoft.com/office/powerpoint/2010/main" val="207676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1977" y="1005561"/>
            <a:ext cx="1033809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Why don't you think more about others?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thinking more about others?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Sandy did her homework last Sunday. Sandy didn't watch TV last Sunday.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Sandy did her homework ________ ________ watching TV last Sunday.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At the end of the meeting he found his bag was lost.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 ________ his bag when the meeting ________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06029" y="1918008"/>
            <a:ext cx="16280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What/How </a:t>
            </a:r>
            <a:endParaRPr lang="zh-CN" altLang="en-US" dirty="0"/>
          </a:p>
        </p:txBody>
      </p:sp>
      <p:sp>
        <p:nvSpPr>
          <p:cNvPr id="4" name="Rectangle 3"/>
          <p:cNvSpPr/>
          <p:nvPr/>
        </p:nvSpPr>
        <p:spPr>
          <a:xfrm>
            <a:off x="3134103" y="1918008"/>
            <a:ext cx="92044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about</a:t>
            </a:r>
            <a:endParaRPr lang="zh-CN" altLang="en-US" dirty="0"/>
          </a:p>
        </p:txBody>
      </p:sp>
      <p:sp>
        <p:nvSpPr>
          <p:cNvPr id="5" name="Rectangle 4"/>
          <p:cNvSpPr/>
          <p:nvPr/>
        </p:nvSpPr>
        <p:spPr>
          <a:xfrm>
            <a:off x="4891588" y="3456352"/>
            <a:ext cx="109639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instead</a:t>
            </a:r>
            <a:endParaRPr lang="zh-CN" altLang="en-US" dirty="0"/>
          </a:p>
        </p:txBody>
      </p:sp>
      <p:sp>
        <p:nvSpPr>
          <p:cNvPr id="6" name="Rectangle 5"/>
          <p:cNvSpPr/>
          <p:nvPr/>
        </p:nvSpPr>
        <p:spPr>
          <a:xfrm>
            <a:off x="6585432" y="3456352"/>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7" name="Rectangle 6"/>
          <p:cNvSpPr/>
          <p:nvPr/>
        </p:nvSpPr>
        <p:spPr>
          <a:xfrm>
            <a:off x="2107338" y="4865604"/>
            <a:ext cx="12000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couldn't</a:t>
            </a:r>
            <a:endParaRPr lang="zh-CN" altLang="en-US" dirty="0"/>
          </a:p>
        </p:txBody>
      </p:sp>
      <p:sp>
        <p:nvSpPr>
          <p:cNvPr id="8" name="Rectangle 7"/>
          <p:cNvSpPr/>
          <p:nvPr/>
        </p:nvSpPr>
        <p:spPr>
          <a:xfrm>
            <a:off x="3693578" y="4865603"/>
            <a:ext cx="67358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find</a:t>
            </a:r>
            <a:endParaRPr lang="zh-CN" altLang="en-US" dirty="0"/>
          </a:p>
        </p:txBody>
      </p:sp>
      <p:sp>
        <p:nvSpPr>
          <p:cNvPr id="9" name="Rectangle 8"/>
          <p:cNvSpPr/>
          <p:nvPr/>
        </p:nvSpPr>
        <p:spPr>
          <a:xfrm>
            <a:off x="8139182" y="4865603"/>
            <a:ext cx="6685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a:t>
            </a:r>
            <a:endParaRPr lang="zh-CN" altLang="en-US" dirty="0"/>
          </a:p>
        </p:txBody>
      </p:sp>
      <p:sp>
        <p:nvSpPr>
          <p:cNvPr id="10" name="Rectangle 9"/>
          <p:cNvSpPr/>
          <p:nvPr/>
        </p:nvSpPr>
        <p:spPr>
          <a:xfrm>
            <a:off x="9446666" y="4865602"/>
            <a:ext cx="74296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over</a:t>
            </a:r>
            <a:endParaRPr lang="zh-CN" altLang="en-US" dirty="0"/>
          </a:p>
        </p:txBody>
      </p:sp>
    </p:spTree>
    <p:extLst>
      <p:ext uri="{BB962C8B-B14F-4D97-AF65-F5344CB8AC3E}">
        <p14:creationId xmlns:p14="http://schemas.microsoft.com/office/powerpoint/2010/main" val="258832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6825" y="1049995"/>
            <a:ext cx="1055325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Green told us a very exciting story just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改为感叹句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exciting story Mr. Green told us just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)Daisy ran very fast when she was young.(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Daisy ________ very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fast when she was young?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spent an hour at the station waiting for the train.(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改为同义句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________me an hour ________wait for the train at the station.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38707" y="2004069"/>
            <a:ext cx="8678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a:t>
            </a:r>
            <a:endParaRPr lang="zh-CN" altLang="en-US" dirty="0"/>
          </a:p>
        </p:txBody>
      </p:sp>
      <p:sp>
        <p:nvSpPr>
          <p:cNvPr id="4" name="Rectangle 3"/>
          <p:cNvSpPr/>
          <p:nvPr/>
        </p:nvSpPr>
        <p:spPr>
          <a:xfrm>
            <a:off x="3170323" y="2004069"/>
            <a:ext cx="4940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a:t>
            </a:r>
            <a:endParaRPr lang="zh-CN" altLang="en-US" dirty="0"/>
          </a:p>
        </p:txBody>
      </p:sp>
      <p:sp>
        <p:nvSpPr>
          <p:cNvPr id="5" name="Rectangle 4"/>
          <p:cNvSpPr/>
          <p:nvPr/>
        </p:nvSpPr>
        <p:spPr>
          <a:xfrm>
            <a:off x="1735047" y="3419808"/>
            <a:ext cx="6751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Did</a:t>
            </a:r>
            <a:endParaRPr lang="zh-CN" altLang="en-US" dirty="0"/>
          </a:p>
        </p:txBody>
      </p:sp>
      <p:sp>
        <p:nvSpPr>
          <p:cNvPr id="6" name="Rectangle 5"/>
          <p:cNvSpPr/>
          <p:nvPr/>
        </p:nvSpPr>
        <p:spPr>
          <a:xfrm>
            <a:off x="3754868" y="3419808"/>
            <a:ext cx="6158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run</a:t>
            </a:r>
            <a:endParaRPr lang="zh-CN" altLang="en-US" dirty="0"/>
          </a:p>
        </p:txBody>
      </p:sp>
      <p:sp>
        <p:nvSpPr>
          <p:cNvPr id="7" name="Rectangle 6"/>
          <p:cNvSpPr/>
          <p:nvPr/>
        </p:nvSpPr>
        <p:spPr>
          <a:xfrm>
            <a:off x="2036476" y="4973179"/>
            <a:ext cx="74751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took</a:t>
            </a:r>
            <a:endParaRPr lang="zh-CN" altLang="en-US" dirty="0"/>
          </a:p>
        </p:txBody>
      </p:sp>
      <p:sp>
        <p:nvSpPr>
          <p:cNvPr id="8" name="Rectangle 7"/>
          <p:cNvSpPr/>
          <p:nvPr/>
        </p:nvSpPr>
        <p:spPr>
          <a:xfrm>
            <a:off x="4904738" y="4973178"/>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Tree>
    <p:extLst>
      <p:ext uri="{BB962C8B-B14F-4D97-AF65-F5344CB8AC3E}">
        <p14:creationId xmlns:p14="http://schemas.microsoft.com/office/powerpoint/2010/main" val="3240148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492" y="664889"/>
            <a:ext cx="10090673"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He likes Backstreet Boys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 likes F4 better.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 F4 ________ Backstreet Boys.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I will tell you my telephone number after you tell me yours.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tell me your telephone number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I ________ ________ tell you mine.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36. This store sells men's shoes and women's clothes.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store sells ________ ________ men's shoes ________ ________ women's clothes.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42935" y="1595279"/>
            <a:ext cx="10642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prefers</a:t>
            </a:r>
            <a:endParaRPr lang="zh-CN" altLang="en-US" dirty="0"/>
          </a:p>
        </p:txBody>
      </p:sp>
      <p:sp>
        <p:nvSpPr>
          <p:cNvPr id="4" name="Rectangle 3"/>
          <p:cNvSpPr/>
          <p:nvPr/>
        </p:nvSpPr>
        <p:spPr>
          <a:xfrm>
            <a:off x="4055633" y="1595278"/>
            <a:ext cx="757370"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5" name="Rectangle 4"/>
          <p:cNvSpPr/>
          <p:nvPr/>
        </p:nvSpPr>
        <p:spPr>
          <a:xfrm>
            <a:off x="7127660" y="3090592"/>
            <a:ext cx="4539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or</a:t>
            </a:r>
            <a:endParaRPr lang="zh-CN" altLang="en-US" dirty="0"/>
          </a:p>
        </p:txBody>
      </p:sp>
      <p:sp>
        <p:nvSpPr>
          <p:cNvPr id="6" name="Rectangle 5"/>
          <p:cNvSpPr/>
          <p:nvPr/>
        </p:nvSpPr>
        <p:spPr>
          <a:xfrm>
            <a:off x="8742023" y="3090591"/>
            <a:ext cx="6158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will</a:t>
            </a:r>
            <a:endParaRPr lang="zh-CN" altLang="en-US" dirty="0"/>
          </a:p>
        </p:txBody>
      </p:sp>
      <p:sp>
        <p:nvSpPr>
          <p:cNvPr id="7" name="Rectangle 6"/>
          <p:cNvSpPr/>
          <p:nvPr/>
        </p:nvSpPr>
        <p:spPr>
          <a:xfrm>
            <a:off x="10012574" y="3018434"/>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not</a:t>
            </a:r>
            <a:endParaRPr lang="zh-CN" altLang="en-US" dirty="0"/>
          </a:p>
        </p:txBody>
      </p:sp>
      <p:sp>
        <p:nvSpPr>
          <p:cNvPr id="8" name="Rectangle 7"/>
          <p:cNvSpPr/>
          <p:nvPr/>
        </p:nvSpPr>
        <p:spPr>
          <a:xfrm>
            <a:off x="4055633" y="5317425"/>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not</a:t>
            </a:r>
            <a:endParaRPr lang="zh-CN" altLang="en-US" dirty="0"/>
          </a:p>
        </p:txBody>
      </p:sp>
      <p:sp>
        <p:nvSpPr>
          <p:cNvPr id="9" name="Rectangle 8"/>
          <p:cNvSpPr/>
          <p:nvPr/>
        </p:nvSpPr>
        <p:spPr>
          <a:xfrm>
            <a:off x="5478584" y="5317425"/>
            <a:ext cx="7184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only</a:t>
            </a:r>
            <a:endParaRPr lang="zh-CN" altLang="en-US" dirty="0"/>
          </a:p>
        </p:txBody>
      </p:sp>
      <p:sp>
        <p:nvSpPr>
          <p:cNvPr id="10" name="Rectangle 9"/>
          <p:cNvSpPr/>
          <p:nvPr/>
        </p:nvSpPr>
        <p:spPr>
          <a:xfrm>
            <a:off x="8652802" y="5317424"/>
            <a:ext cx="6799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but </a:t>
            </a:r>
            <a:endParaRPr lang="zh-CN" altLang="en-US" dirty="0"/>
          </a:p>
        </p:txBody>
      </p:sp>
      <p:sp>
        <p:nvSpPr>
          <p:cNvPr id="11" name="Rectangle 10"/>
          <p:cNvSpPr/>
          <p:nvPr/>
        </p:nvSpPr>
        <p:spPr>
          <a:xfrm>
            <a:off x="10088930" y="5317423"/>
            <a:ext cx="6848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also</a:t>
            </a:r>
            <a:endParaRPr lang="zh-CN" altLang="en-US" dirty="0"/>
          </a:p>
        </p:txBody>
      </p:sp>
    </p:spTree>
    <p:extLst>
      <p:ext uri="{BB962C8B-B14F-4D97-AF65-F5344CB8AC3E}">
        <p14:creationId xmlns:p14="http://schemas.microsoft.com/office/powerpoint/2010/main" val="3427364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6067" y="1138225"/>
            <a:ext cx="1054249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37. We enjoyed ourselves in the People's Park last Sunday.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________ ________ ________ ________ in the People's Park last Sunday.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38. It took Mary two weeks to prepare for the exam.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Mary ________ two weeks ________ ________ for the exam.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39. I always get up early in my school days.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get up ________ in my school days.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42698" y="2111646"/>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4" name="Rectangle 3"/>
          <p:cNvSpPr/>
          <p:nvPr/>
        </p:nvSpPr>
        <p:spPr>
          <a:xfrm>
            <a:off x="3539540" y="2111645"/>
            <a:ext cx="4010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 </a:t>
            </a:r>
            <a:endParaRPr lang="zh-CN" altLang="en-US" dirty="0"/>
          </a:p>
        </p:txBody>
      </p:sp>
      <p:sp>
        <p:nvSpPr>
          <p:cNvPr id="5" name="Rectangle 4"/>
          <p:cNvSpPr/>
          <p:nvPr/>
        </p:nvSpPr>
        <p:spPr>
          <a:xfrm>
            <a:off x="4681505" y="2111644"/>
            <a:ext cx="8125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good</a:t>
            </a:r>
            <a:endParaRPr lang="zh-CN" altLang="en-US" dirty="0"/>
          </a:p>
        </p:txBody>
      </p:sp>
      <p:sp>
        <p:nvSpPr>
          <p:cNvPr id="6" name="Rectangle 5"/>
          <p:cNvSpPr/>
          <p:nvPr/>
        </p:nvSpPr>
        <p:spPr>
          <a:xfrm>
            <a:off x="5927147" y="2111643"/>
            <a:ext cx="7569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time</a:t>
            </a:r>
            <a:endParaRPr lang="zh-CN" altLang="en-US" dirty="0"/>
          </a:p>
        </p:txBody>
      </p:sp>
      <p:sp>
        <p:nvSpPr>
          <p:cNvPr id="7" name="Rectangle 6"/>
          <p:cNvSpPr/>
          <p:nvPr/>
        </p:nvSpPr>
        <p:spPr>
          <a:xfrm>
            <a:off x="2357500" y="3546732"/>
            <a:ext cx="8822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spent</a:t>
            </a:r>
            <a:endParaRPr lang="zh-CN" altLang="en-US" dirty="0"/>
          </a:p>
        </p:txBody>
      </p:sp>
      <p:sp>
        <p:nvSpPr>
          <p:cNvPr id="8" name="Rectangle 7"/>
          <p:cNvSpPr/>
          <p:nvPr/>
        </p:nvSpPr>
        <p:spPr>
          <a:xfrm>
            <a:off x="5198960" y="3546732"/>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
        <p:nvSpPr>
          <p:cNvPr id="9" name="Rectangle 8"/>
          <p:cNvSpPr/>
          <p:nvPr/>
        </p:nvSpPr>
        <p:spPr>
          <a:xfrm>
            <a:off x="5985432" y="3546732"/>
            <a:ext cx="13973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preparing</a:t>
            </a:r>
            <a:endParaRPr lang="zh-CN" altLang="en-US" dirty="0"/>
          </a:p>
        </p:txBody>
      </p:sp>
      <p:sp>
        <p:nvSpPr>
          <p:cNvPr id="10" name="Rectangle 9"/>
          <p:cNvSpPr/>
          <p:nvPr/>
        </p:nvSpPr>
        <p:spPr>
          <a:xfrm>
            <a:off x="1909140" y="4981818"/>
            <a:ext cx="8967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never</a:t>
            </a:r>
            <a:endParaRPr lang="zh-CN" altLang="en-US" dirty="0"/>
          </a:p>
        </p:txBody>
      </p:sp>
      <p:sp>
        <p:nvSpPr>
          <p:cNvPr id="11" name="Rectangle 10"/>
          <p:cNvSpPr/>
          <p:nvPr/>
        </p:nvSpPr>
        <p:spPr>
          <a:xfrm>
            <a:off x="4043507" y="4956344"/>
            <a:ext cx="65293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late</a:t>
            </a:r>
            <a:endParaRPr lang="zh-CN" altLang="en-US" dirty="0"/>
          </a:p>
        </p:txBody>
      </p:sp>
    </p:spTree>
    <p:extLst>
      <p:ext uri="{BB962C8B-B14F-4D97-AF65-F5344CB8AC3E}">
        <p14:creationId xmlns:p14="http://schemas.microsoft.com/office/powerpoint/2010/main" val="284947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7431" y="962530"/>
            <a:ext cx="1021976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40. The children are too tired to walk farther.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children are ________ tired ________ they ________ walk farther.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 Lucy can't speak Japanese. And Lily can't speak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either.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Lucy ________ Lily can speak Japanese.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 Jim wants to go boating and his parents want to go boating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Jim wants to go boating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________ ________ his parents.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977822" y="1896492"/>
            <a:ext cx="5357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so</a:t>
            </a:r>
            <a:endParaRPr lang="zh-CN" altLang="en-US" dirty="0"/>
          </a:p>
        </p:txBody>
      </p:sp>
      <p:sp>
        <p:nvSpPr>
          <p:cNvPr id="4" name="Rectangle 3"/>
          <p:cNvSpPr/>
          <p:nvPr/>
        </p:nvSpPr>
        <p:spPr>
          <a:xfrm>
            <a:off x="5909193" y="1926158"/>
            <a:ext cx="6963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endParaRPr lang="zh-CN" altLang="en-US" dirty="0"/>
          </a:p>
        </p:txBody>
      </p:sp>
      <p:sp>
        <p:nvSpPr>
          <p:cNvPr id="5" name="Rectangle 4"/>
          <p:cNvSpPr/>
          <p:nvPr/>
        </p:nvSpPr>
        <p:spPr>
          <a:xfrm>
            <a:off x="7772294" y="1896491"/>
            <a:ext cx="7912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can't</a:t>
            </a:r>
            <a:endParaRPr lang="zh-CN" altLang="en-US" dirty="0"/>
          </a:p>
        </p:txBody>
      </p:sp>
      <p:sp>
        <p:nvSpPr>
          <p:cNvPr id="6" name="Rectangle 5"/>
          <p:cNvSpPr/>
          <p:nvPr/>
        </p:nvSpPr>
        <p:spPr>
          <a:xfrm>
            <a:off x="1667183" y="3381048"/>
            <a:ext cx="11336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Neither</a:t>
            </a:r>
            <a:endParaRPr lang="zh-CN" altLang="en-US" dirty="0"/>
          </a:p>
        </p:txBody>
      </p:sp>
      <p:sp>
        <p:nvSpPr>
          <p:cNvPr id="7" name="Rectangle 6"/>
          <p:cNvSpPr/>
          <p:nvPr/>
        </p:nvSpPr>
        <p:spPr>
          <a:xfrm>
            <a:off x="3897672" y="3421471"/>
            <a:ext cx="6158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nor</a:t>
            </a:r>
            <a:endParaRPr lang="zh-CN" altLang="en-US" dirty="0"/>
          </a:p>
        </p:txBody>
      </p:sp>
      <p:sp>
        <p:nvSpPr>
          <p:cNvPr id="9" name="Rectangle 8"/>
          <p:cNvSpPr/>
          <p:nvPr/>
        </p:nvSpPr>
        <p:spPr>
          <a:xfrm>
            <a:off x="5729270" y="4822573"/>
            <a:ext cx="4667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a:t>
            </a:r>
            <a:endParaRPr lang="zh-CN" altLang="en-US" dirty="0"/>
          </a:p>
        </p:txBody>
      </p:sp>
      <p:sp>
        <p:nvSpPr>
          <p:cNvPr id="10" name="Rectangle 9"/>
          <p:cNvSpPr/>
          <p:nvPr/>
        </p:nvSpPr>
        <p:spPr>
          <a:xfrm>
            <a:off x="7025104" y="4841481"/>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a:t>
            </a:r>
            <a:endParaRPr lang="zh-CN" altLang="en-US" dirty="0"/>
          </a:p>
        </p:txBody>
      </p:sp>
    </p:spTree>
    <p:extLst>
      <p:ext uri="{BB962C8B-B14F-4D97-AF65-F5344CB8AC3E}">
        <p14:creationId xmlns:p14="http://schemas.microsoft.com/office/powerpoint/2010/main" val="332337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9" grpId="0"/>
      <p:bldP spid="1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1674" y="1088009"/>
            <a:ext cx="953127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43. The Indian old lady no longer lived there.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Indian old lady ________ live there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44. I hope I can forget all my problems.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hope ________ ________ all my problems.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I will fail the exam without your help.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 ________ help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won't ________ the exam.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11033" y="2047100"/>
            <a:ext cx="9108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didn't</a:t>
            </a:r>
            <a:endParaRPr lang="zh-CN" altLang="en-US" dirty="0"/>
          </a:p>
        </p:txBody>
      </p:sp>
      <p:sp>
        <p:nvSpPr>
          <p:cNvPr id="4" name="Rectangle 3"/>
          <p:cNvSpPr/>
          <p:nvPr/>
        </p:nvSpPr>
        <p:spPr>
          <a:xfrm>
            <a:off x="7178402" y="2047100"/>
            <a:ext cx="6967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any </a:t>
            </a:r>
            <a:endParaRPr lang="zh-CN" altLang="en-US" dirty="0"/>
          </a:p>
        </p:txBody>
      </p:sp>
      <p:sp>
        <p:nvSpPr>
          <p:cNvPr id="5" name="Rectangle 4"/>
          <p:cNvSpPr/>
          <p:nvPr/>
        </p:nvSpPr>
        <p:spPr>
          <a:xfrm>
            <a:off x="8372040" y="2047099"/>
            <a:ext cx="9820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longer</a:t>
            </a:r>
            <a:endParaRPr lang="zh-CN" altLang="en-US" dirty="0"/>
          </a:p>
        </p:txBody>
      </p:sp>
      <p:sp>
        <p:nvSpPr>
          <p:cNvPr id="6" name="Rectangle 5"/>
          <p:cNvSpPr/>
          <p:nvPr/>
        </p:nvSpPr>
        <p:spPr>
          <a:xfrm>
            <a:off x="3194272" y="3499382"/>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7" name="Rectangle 6"/>
          <p:cNvSpPr/>
          <p:nvPr/>
        </p:nvSpPr>
        <p:spPr>
          <a:xfrm>
            <a:off x="4262599" y="3499382"/>
            <a:ext cx="9343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forget</a:t>
            </a:r>
            <a:endParaRPr lang="zh-CN" altLang="en-US" dirty="0"/>
          </a:p>
        </p:txBody>
      </p:sp>
      <p:sp>
        <p:nvSpPr>
          <p:cNvPr id="8" name="Rectangle 7"/>
          <p:cNvSpPr/>
          <p:nvPr/>
        </p:nvSpPr>
        <p:spPr>
          <a:xfrm>
            <a:off x="2900379" y="4994695"/>
            <a:ext cx="8402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don't</a:t>
            </a:r>
            <a:endParaRPr lang="zh-CN" altLang="en-US" dirty="0"/>
          </a:p>
        </p:txBody>
      </p:sp>
      <p:sp>
        <p:nvSpPr>
          <p:cNvPr id="9" name="Rectangle 8"/>
          <p:cNvSpPr/>
          <p:nvPr/>
        </p:nvSpPr>
        <p:spPr>
          <a:xfrm>
            <a:off x="6443906" y="4994695"/>
            <a:ext cx="73449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pass</a:t>
            </a:r>
            <a:endParaRPr lang="zh-CN" altLang="en-US" dirty="0"/>
          </a:p>
        </p:txBody>
      </p:sp>
    </p:spTree>
    <p:extLst>
      <p:ext uri="{BB962C8B-B14F-4D97-AF65-F5344CB8AC3E}">
        <p14:creationId xmlns:p14="http://schemas.microsoft.com/office/powerpoint/2010/main" val="704590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7281" y="1138225"/>
            <a:ext cx="1028431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46. In her eyes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cute dog is her best friend.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________ the cute dog ________ her best friend.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47. Mark returned to his country after he finished university abroad.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Mark ________ ________ to his country after he finished university abroad.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48. I sometimes borrow Lily's bike.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Lily sometimes ________ her bike ________ 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55110" y="2122403"/>
            <a:ext cx="11132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regards</a:t>
            </a:r>
            <a:endParaRPr lang="zh-CN" altLang="en-US" dirty="0"/>
          </a:p>
        </p:txBody>
      </p:sp>
      <p:sp>
        <p:nvSpPr>
          <p:cNvPr id="5" name="Rectangle 4"/>
          <p:cNvSpPr/>
          <p:nvPr/>
        </p:nvSpPr>
        <p:spPr>
          <a:xfrm>
            <a:off x="4884306" y="1830159"/>
            <a:ext cx="106792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2461935" y="3568246"/>
            <a:ext cx="16096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came/went</a:t>
            </a:r>
            <a:endParaRPr lang="zh-CN" altLang="en-US" dirty="0"/>
          </a:p>
        </p:txBody>
      </p:sp>
      <p:sp>
        <p:nvSpPr>
          <p:cNvPr id="7" name="Rectangle 6"/>
          <p:cNvSpPr/>
          <p:nvPr/>
        </p:nvSpPr>
        <p:spPr>
          <a:xfrm>
            <a:off x="4167234" y="3568245"/>
            <a:ext cx="7633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back</a:t>
            </a:r>
            <a:endParaRPr lang="zh-CN" altLang="en-US" dirty="0"/>
          </a:p>
        </p:txBody>
      </p:sp>
      <p:sp>
        <p:nvSpPr>
          <p:cNvPr id="8" name="Rectangle 7"/>
          <p:cNvSpPr/>
          <p:nvPr/>
        </p:nvSpPr>
        <p:spPr>
          <a:xfrm>
            <a:off x="3915943" y="5014088"/>
            <a:ext cx="8531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lends</a:t>
            </a:r>
            <a:endParaRPr lang="zh-CN" altLang="en-US" dirty="0"/>
          </a:p>
        </p:txBody>
      </p:sp>
      <p:sp>
        <p:nvSpPr>
          <p:cNvPr id="9" name="Rectangle 8"/>
          <p:cNvSpPr/>
          <p:nvPr/>
        </p:nvSpPr>
        <p:spPr>
          <a:xfrm>
            <a:off x="6357020" y="5014087"/>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Tree>
    <p:extLst>
      <p:ext uri="{BB962C8B-B14F-4D97-AF65-F5344CB8AC3E}">
        <p14:creationId xmlns:p14="http://schemas.microsoft.com/office/powerpoint/2010/main" val="1634274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8033" y="854954"/>
            <a:ext cx="1127401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49. Michael's grandfather is too old to drive a car.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Michael's grandfather isn't ________ ________ to drive a car.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50. No matter what they may say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I'll keep on helping the sick girl in the poor village.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won't ________ helping the sick girl in the poor village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they may say.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)Julia decided to be a doctor after watching the news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programme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Julia________ ________her mind to be a doctor after watching the news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programme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66491" y="1810432"/>
            <a:ext cx="95051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young</a:t>
            </a:r>
            <a:endParaRPr lang="zh-CN" altLang="en-US" dirty="0"/>
          </a:p>
        </p:txBody>
      </p:sp>
      <p:sp>
        <p:nvSpPr>
          <p:cNvPr id="4" name="Rectangle 3"/>
          <p:cNvSpPr/>
          <p:nvPr/>
        </p:nvSpPr>
        <p:spPr>
          <a:xfrm>
            <a:off x="5258862" y="1539704"/>
            <a:ext cx="174599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enough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366450" y="3176652"/>
            <a:ext cx="7248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stop</a:t>
            </a:r>
            <a:endParaRPr lang="zh-CN" altLang="en-US" dirty="0"/>
          </a:p>
        </p:txBody>
      </p:sp>
      <p:sp>
        <p:nvSpPr>
          <p:cNvPr id="6" name="Rectangle 5"/>
          <p:cNvSpPr/>
          <p:nvPr/>
        </p:nvSpPr>
        <p:spPr>
          <a:xfrm>
            <a:off x="8159109" y="3255610"/>
            <a:ext cx="136018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whatever</a:t>
            </a:r>
            <a:endParaRPr lang="zh-CN" altLang="en-US" dirty="0"/>
          </a:p>
        </p:txBody>
      </p:sp>
      <p:sp>
        <p:nvSpPr>
          <p:cNvPr id="7" name="Rectangle 6"/>
          <p:cNvSpPr/>
          <p:nvPr/>
        </p:nvSpPr>
        <p:spPr>
          <a:xfrm>
            <a:off x="1835664" y="4779542"/>
            <a:ext cx="8931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made</a:t>
            </a:r>
            <a:endParaRPr lang="zh-CN" altLang="en-US" dirty="0"/>
          </a:p>
        </p:txBody>
      </p:sp>
      <p:sp>
        <p:nvSpPr>
          <p:cNvPr id="8" name="Rectangle 7"/>
          <p:cNvSpPr/>
          <p:nvPr/>
        </p:nvSpPr>
        <p:spPr>
          <a:xfrm>
            <a:off x="3442808" y="4779541"/>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Tree>
    <p:extLst>
      <p:ext uri="{BB962C8B-B14F-4D97-AF65-F5344CB8AC3E}">
        <p14:creationId xmlns:p14="http://schemas.microsoft.com/office/powerpoint/2010/main" val="1699581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24405" y="1091622"/>
            <a:ext cx="896112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can't hear you well. Please say it louder.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say it louder ________ ________ I can hear you well.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don't you clean up your room at once?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clean up your room at once?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)Kate takes a bus to school every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Kate goes to school________ ________ every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109568" y="2047100"/>
            <a:ext cx="4667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a:t>
            </a:r>
            <a:endParaRPr lang="zh-CN" altLang="en-US" dirty="0"/>
          </a:p>
        </p:txBody>
      </p:sp>
      <p:sp>
        <p:nvSpPr>
          <p:cNvPr id="4" name="Rectangle 3"/>
          <p:cNvSpPr/>
          <p:nvPr/>
        </p:nvSpPr>
        <p:spPr>
          <a:xfrm>
            <a:off x="6264195" y="2047100"/>
            <a:ext cx="6963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endParaRPr lang="zh-CN" altLang="en-US" dirty="0"/>
          </a:p>
        </p:txBody>
      </p:sp>
      <p:sp>
        <p:nvSpPr>
          <p:cNvPr id="5" name="Rectangle 4"/>
          <p:cNvSpPr/>
          <p:nvPr/>
        </p:nvSpPr>
        <p:spPr>
          <a:xfrm>
            <a:off x="2416183" y="3488624"/>
            <a:ext cx="75443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Why</a:t>
            </a:r>
            <a:endParaRPr lang="zh-CN" altLang="en-US" dirty="0"/>
          </a:p>
        </p:txBody>
      </p:sp>
      <p:sp>
        <p:nvSpPr>
          <p:cNvPr id="6" name="Rectangle 5"/>
          <p:cNvSpPr/>
          <p:nvPr/>
        </p:nvSpPr>
        <p:spPr>
          <a:xfrm>
            <a:off x="3349089" y="3207140"/>
            <a:ext cx="122661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5054563" y="4962422"/>
            <a:ext cx="4845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by</a:t>
            </a:r>
            <a:endParaRPr lang="zh-CN" altLang="en-US" dirty="0"/>
          </a:p>
        </p:txBody>
      </p:sp>
      <p:sp>
        <p:nvSpPr>
          <p:cNvPr id="8" name="Rectangle 7"/>
          <p:cNvSpPr/>
          <p:nvPr/>
        </p:nvSpPr>
        <p:spPr>
          <a:xfrm>
            <a:off x="6208669" y="4962421"/>
            <a:ext cx="6286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bus</a:t>
            </a:r>
            <a:endParaRPr lang="zh-CN" altLang="en-US" dirty="0"/>
          </a:p>
        </p:txBody>
      </p:sp>
    </p:spTree>
    <p:extLst>
      <p:ext uri="{BB962C8B-B14F-4D97-AF65-F5344CB8AC3E}">
        <p14:creationId xmlns:p14="http://schemas.microsoft.com/office/powerpoint/2010/main" val="1817796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2842" y="1245802"/>
            <a:ext cx="774192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)Shanghai is the biggest city in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Shanghai is ________ ________ any other city in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黔南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beautiful flowers they are!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the flowers are!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黔南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lent the bike to Sam a few days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Sam ________ the bike ________ me a few days ago.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353729" y="2240737"/>
            <a:ext cx="9672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bigger</a:t>
            </a:r>
            <a:endParaRPr lang="zh-CN" altLang="en-US" dirty="0"/>
          </a:p>
        </p:txBody>
      </p:sp>
      <p:sp>
        <p:nvSpPr>
          <p:cNvPr id="4" name="Rectangle 3"/>
          <p:cNvSpPr/>
          <p:nvPr/>
        </p:nvSpPr>
        <p:spPr>
          <a:xfrm>
            <a:off x="5759759" y="2240737"/>
            <a:ext cx="7585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than</a:t>
            </a:r>
            <a:endParaRPr lang="zh-CN" altLang="en-US" dirty="0"/>
          </a:p>
        </p:txBody>
      </p:sp>
      <p:sp>
        <p:nvSpPr>
          <p:cNvPr id="5" name="Rectangle 4"/>
          <p:cNvSpPr/>
          <p:nvPr/>
        </p:nvSpPr>
        <p:spPr>
          <a:xfrm>
            <a:off x="3027926" y="3682262"/>
            <a:ext cx="757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a:t>
            </a:r>
            <a:endParaRPr lang="zh-CN" altLang="en-US" dirty="0"/>
          </a:p>
        </p:txBody>
      </p:sp>
      <p:sp>
        <p:nvSpPr>
          <p:cNvPr id="6" name="Rectangle 5"/>
          <p:cNvSpPr/>
          <p:nvPr/>
        </p:nvSpPr>
        <p:spPr>
          <a:xfrm>
            <a:off x="3390965" y="3405262"/>
            <a:ext cx="1925527"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beautiful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3390965" y="5123786"/>
            <a:ext cx="14117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borrowed</a:t>
            </a:r>
            <a:endParaRPr lang="zh-CN" altLang="en-US" dirty="0"/>
          </a:p>
        </p:txBody>
      </p:sp>
      <p:sp>
        <p:nvSpPr>
          <p:cNvPr id="8" name="Rectangle 7"/>
          <p:cNvSpPr/>
          <p:nvPr/>
        </p:nvSpPr>
        <p:spPr>
          <a:xfrm>
            <a:off x="5993802" y="5123785"/>
            <a:ext cx="7888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from</a:t>
            </a:r>
            <a:endParaRPr lang="zh-CN" altLang="en-US" dirty="0"/>
          </a:p>
        </p:txBody>
      </p:sp>
    </p:spTree>
    <p:extLst>
      <p:ext uri="{BB962C8B-B14F-4D97-AF65-F5344CB8AC3E}">
        <p14:creationId xmlns:p14="http://schemas.microsoft.com/office/powerpoint/2010/main" val="1088642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9403" y="908743"/>
            <a:ext cx="1005840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)Making a good plan is half the work itself.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half the work itself ________ ________ a good plan.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乐山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students were having great fun in the park when it rained suddenly.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students were________ ________ in the park when it rained suddenly.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 is the greatest country in the world.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 is greater than ________ ________ country in the world.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074668" y="1907251"/>
            <a:ext cx="5150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a:t>
            </a:r>
            <a:endParaRPr lang="zh-CN" altLang="en-US" dirty="0"/>
          </a:p>
        </p:txBody>
      </p:sp>
      <p:sp>
        <p:nvSpPr>
          <p:cNvPr id="4" name="Rectangle 3"/>
          <p:cNvSpPr/>
          <p:nvPr/>
        </p:nvSpPr>
        <p:spPr>
          <a:xfrm>
            <a:off x="6298603" y="1907250"/>
            <a:ext cx="8608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a:t>
            </a:r>
            <a:endParaRPr lang="zh-CN" altLang="en-US" dirty="0"/>
          </a:p>
        </p:txBody>
      </p:sp>
      <p:sp>
        <p:nvSpPr>
          <p:cNvPr id="5" name="Rectangle 4"/>
          <p:cNvSpPr/>
          <p:nvPr/>
        </p:nvSpPr>
        <p:spPr>
          <a:xfrm>
            <a:off x="4244329" y="4039486"/>
            <a:ext cx="12505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enjoying</a:t>
            </a:r>
            <a:endParaRPr lang="zh-CN" altLang="en-US" dirty="0"/>
          </a:p>
        </p:txBody>
      </p:sp>
      <p:sp>
        <p:nvSpPr>
          <p:cNvPr id="6" name="Rectangle 5"/>
          <p:cNvSpPr/>
          <p:nvPr/>
        </p:nvSpPr>
        <p:spPr>
          <a:xfrm>
            <a:off x="4792828" y="3854819"/>
            <a:ext cx="221906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themselves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4760767" y="5403486"/>
            <a:ext cx="6278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any</a:t>
            </a:r>
            <a:endParaRPr lang="zh-CN" altLang="en-US" dirty="0"/>
          </a:p>
        </p:txBody>
      </p:sp>
      <p:sp>
        <p:nvSpPr>
          <p:cNvPr id="8" name="Rectangle 7"/>
          <p:cNvSpPr/>
          <p:nvPr/>
        </p:nvSpPr>
        <p:spPr>
          <a:xfrm>
            <a:off x="5974079" y="5403486"/>
            <a:ext cx="8723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other</a:t>
            </a:r>
            <a:endParaRPr lang="zh-CN" altLang="en-US" dirty="0"/>
          </a:p>
        </p:txBody>
      </p:sp>
    </p:spTree>
    <p:extLst>
      <p:ext uri="{BB962C8B-B14F-4D97-AF65-F5344CB8AC3E}">
        <p14:creationId xmlns:p14="http://schemas.microsoft.com/office/powerpoint/2010/main" val="1430500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2127" y="1077293"/>
            <a:ext cx="10822194"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黔西南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 clean classroom it is!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the classroom is!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黔西南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Qomolangma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珠穆朗玛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higher than any other mountain in the world.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Qomolangma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________ ________ mountain in the world.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牡丹江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)Whenever you come back to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you'll be amazed at the great changes 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when you come back to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you'll be amazed at the great changes here.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44585" y="1702855"/>
            <a:ext cx="757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a:t>
            </a:r>
            <a:endParaRPr lang="zh-CN" altLang="en-US" dirty="0"/>
          </a:p>
        </p:txBody>
      </p:sp>
      <p:sp>
        <p:nvSpPr>
          <p:cNvPr id="4" name="Rectangle 3"/>
          <p:cNvSpPr/>
          <p:nvPr/>
        </p:nvSpPr>
        <p:spPr>
          <a:xfrm>
            <a:off x="2960918" y="1702854"/>
            <a:ext cx="8483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clean</a:t>
            </a:r>
            <a:endParaRPr lang="zh-CN" altLang="en-US" dirty="0"/>
          </a:p>
        </p:txBody>
      </p:sp>
      <p:sp>
        <p:nvSpPr>
          <p:cNvPr id="5" name="Rectangle 4"/>
          <p:cNvSpPr/>
          <p:nvPr/>
        </p:nvSpPr>
        <p:spPr>
          <a:xfrm>
            <a:off x="3911887" y="3354005"/>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6" name="Rectangle 5"/>
          <p:cNvSpPr/>
          <p:nvPr/>
        </p:nvSpPr>
        <p:spPr>
          <a:xfrm>
            <a:off x="4934554" y="3354004"/>
            <a:ext cx="10965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highest</a:t>
            </a:r>
            <a:endParaRPr lang="zh-CN" altLang="en-US" dirty="0"/>
          </a:p>
        </p:txBody>
      </p:sp>
      <p:sp>
        <p:nvSpPr>
          <p:cNvPr id="7" name="Rectangle 6"/>
          <p:cNvSpPr/>
          <p:nvPr/>
        </p:nvSpPr>
        <p:spPr>
          <a:xfrm>
            <a:off x="1844585" y="4983937"/>
            <a:ext cx="5453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a:t>
            </a:r>
            <a:endParaRPr lang="zh-CN" altLang="en-US" dirty="0"/>
          </a:p>
        </p:txBody>
      </p:sp>
      <p:sp>
        <p:nvSpPr>
          <p:cNvPr id="8" name="Rectangle 7"/>
          <p:cNvSpPr/>
          <p:nvPr/>
        </p:nvSpPr>
        <p:spPr>
          <a:xfrm>
            <a:off x="2960918" y="4983937"/>
            <a:ext cx="103329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matter</a:t>
            </a:r>
            <a:endParaRPr lang="zh-CN" altLang="en-US" dirty="0"/>
          </a:p>
        </p:txBody>
      </p:sp>
    </p:spTree>
    <p:extLst>
      <p:ext uri="{BB962C8B-B14F-4D97-AF65-F5344CB8AC3E}">
        <p14:creationId xmlns:p14="http://schemas.microsoft.com/office/powerpoint/2010/main" val="512317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3792" y="575299"/>
            <a:ext cx="11177195"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)Finally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police officer caught the thief.(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改为被动语态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Finally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thief ________ ________ by the police officer.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middle school boy can tell traditional Chinese stories in English.(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middle school boy________ traditional Chinese stories in English?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Lee has helped the local people sell their products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since he returned to his hometown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has Lee helped the local people sell their products?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887720" y="1530733"/>
            <a:ext cx="7374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a:t>
            </a:r>
            <a:endParaRPr lang="zh-CN" altLang="en-US" dirty="0"/>
          </a:p>
        </p:txBody>
      </p:sp>
      <p:sp>
        <p:nvSpPr>
          <p:cNvPr id="4" name="Rectangle 3"/>
          <p:cNvSpPr/>
          <p:nvPr/>
        </p:nvSpPr>
        <p:spPr>
          <a:xfrm>
            <a:off x="5001485" y="1530732"/>
            <a:ext cx="102720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caught</a:t>
            </a:r>
            <a:endParaRPr lang="zh-CN" altLang="en-US" dirty="0"/>
          </a:p>
        </p:txBody>
      </p:sp>
      <p:sp>
        <p:nvSpPr>
          <p:cNvPr id="6" name="Rectangle 5"/>
          <p:cNvSpPr/>
          <p:nvPr/>
        </p:nvSpPr>
        <p:spPr>
          <a:xfrm>
            <a:off x="1754622" y="3746808"/>
            <a:ext cx="6575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Can</a:t>
            </a:r>
            <a:endParaRPr lang="zh-CN" altLang="en-US" dirty="0"/>
          </a:p>
        </p:txBody>
      </p:sp>
      <p:sp>
        <p:nvSpPr>
          <p:cNvPr id="7" name="Rectangle 6"/>
          <p:cNvSpPr/>
          <p:nvPr/>
        </p:nvSpPr>
        <p:spPr>
          <a:xfrm>
            <a:off x="5585362" y="3746807"/>
            <a:ext cx="8866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tell</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8" name="Rectangle 7"/>
          <p:cNvSpPr/>
          <p:nvPr/>
        </p:nvSpPr>
        <p:spPr>
          <a:xfrm>
            <a:off x="1564886" y="5866065"/>
            <a:ext cx="757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a:t>
            </a:r>
            <a:endParaRPr lang="zh-CN" altLang="en-US" dirty="0"/>
          </a:p>
        </p:txBody>
      </p:sp>
      <p:sp>
        <p:nvSpPr>
          <p:cNvPr id="9" name="Rectangle 8"/>
          <p:cNvSpPr/>
          <p:nvPr/>
        </p:nvSpPr>
        <p:spPr>
          <a:xfrm>
            <a:off x="2872828" y="5866064"/>
            <a:ext cx="7232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long</a:t>
            </a:r>
            <a:endParaRPr lang="zh-CN" altLang="en-US" dirty="0"/>
          </a:p>
        </p:txBody>
      </p:sp>
    </p:spTree>
    <p:extLst>
      <p:ext uri="{BB962C8B-B14F-4D97-AF65-F5344CB8AC3E}">
        <p14:creationId xmlns:p14="http://schemas.microsoft.com/office/powerpoint/2010/main" val="358677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8" grpId="0"/>
      <p:bldP spid="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3239" y="754396"/>
            <a:ext cx="463941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13648" y="1585393"/>
            <a:ext cx="947748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我们可以在那边种些花。</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grow some flowers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劳驾，这是去车站的路吗？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this the way to the station?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你如果吃这么多巧克力是会发胖的。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You'll ________ ________ if you eat so much chocolate.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832097" y="2531194"/>
            <a:ext cx="74296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over</a:t>
            </a:r>
            <a:endParaRPr lang="zh-CN" altLang="en-US" dirty="0"/>
          </a:p>
        </p:txBody>
      </p:sp>
      <p:sp>
        <p:nvSpPr>
          <p:cNvPr id="5" name="Rectangle 4"/>
          <p:cNvSpPr/>
          <p:nvPr/>
        </p:nvSpPr>
        <p:spPr>
          <a:xfrm>
            <a:off x="7071315" y="2531194"/>
            <a:ext cx="8603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there</a:t>
            </a:r>
            <a:endParaRPr lang="zh-CN" altLang="en-US" dirty="0"/>
          </a:p>
        </p:txBody>
      </p:sp>
      <p:sp>
        <p:nvSpPr>
          <p:cNvPr id="6" name="Rectangle 5"/>
          <p:cNvSpPr/>
          <p:nvPr/>
        </p:nvSpPr>
        <p:spPr>
          <a:xfrm>
            <a:off x="2342090" y="4037265"/>
            <a:ext cx="109626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Excuse </a:t>
            </a:r>
            <a:endParaRPr lang="zh-CN" altLang="en-US" dirty="0"/>
          </a:p>
        </p:txBody>
      </p:sp>
      <p:sp>
        <p:nvSpPr>
          <p:cNvPr id="7" name="Rectangle 6"/>
          <p:cNvSpPr/>
          <p:nvPr/>
        </p:nvSpPr>
        <p:spPr>
          <a:xfrm>
            <a:off x="3878724" y="4037265"/>
            <a:ext cx="89159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8" name="Rectangle 7"/>
          <p:cNvSpPr/>
          <p:nvPr/>
        </p:nvSpPr>
        <p:spPr>
          <a:xfrm>
            <a:off x="3297539" y="5446516"/>
            <a:ext cx="5811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get</a:t>
            </a:r>
            <a:endParaRPr lang="zh-CN" altLang="en-US" dirty="0"/>
          </a:p>
        </p:txBody>
      </p:sp>
      <p:sp>
        <p:nvSpPr>
          <p:cNvPr id="9" name="Rectangle 8"/>
          <p:cNvSpPr/>
          <p:nvPr/>
        </p:nvSpPr>
        <p:spPr>
          <a:xfrm>
            <a:off x="4510115" y="5446516"/>
            <a:ext cx="5203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fat</a:t>
            </a:r>
            <a:endParaRPr lang="zh-CN" altLang="en-US" dirty="0"/>
          </a:p>
        </p:txBody>
      </p:sp>
    </p:spTree>
    <p:extLst>
      <p:ext uri="{BB962C8B-B14F-4D97-AF65-F5344CB8AC3E}">
        <p14:creationId xmlns:p14="http://schemas.microsoft.com/office/powerpoint/2010/main" val="2343477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8494" y="1141797"/>
            <a:ext cx="981097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让我们整理房间吧。</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Let's ________ ________ the 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遇到麻烦时，艾伦经常请求帮助。</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Alan often ________ ________ help when he is in trouble.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快点，否则我们上课要迟到的。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we will be ________ for class.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90949" y="2100888"/>
            <a:ext cx="6591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tidy</a:t>
            </a:r>
            <a:endParaRPr lang="zh-CN" altLang="en-US" dirty="0"/>
          </a:p>
        </p:txBody>
      </p:sp>
      <p:sp>
        <p:nvSpPr>
          <p:cNvPr id="4" name="Rectangle 3"/>
          <p:cNvSpPr/>
          <p:nvPr/>
        </p:nvSpPr>
        <p:spPr>
          <a:xfrm>
            <a:off x="4238873" y="2100887"/>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
        <p:nvSpPr>
          <p:cNvPr id="5" name="Rectangle 4"/>
          <p:cNvSpPr/>
          <p:nvPr/>
        </p:nvSpPr>
        <p:spPr>
          <a:xfrm>
            <a:off x="3650104" y="3521642"/>
            <a:ext cx="70916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asks</a:t>
            </a:r>
            <a:endParaRPr lang="zh-CN" altLang="en-US" dirty="0"/>
          </a:p>
        </p:txBody>
      </p:sp>
      <p:sp>
        <p:nvSpPr>
          <p:cNvPr id="6" name="Rectangle 5"/>
          <p:cNvSpPr/>
          <p:nvPr/>
        </p:nvSpPr>
        <p:spPr>
          <a:xfrm>
            <a:off x="5114959" y="3521642"/>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
        <p:nvSpPr>
          <p:cNvPr id="7" name="Rectangle 6"/>
          <p:cNvSpPr/>
          <p:nvPr/>
        </p:nvSpPr>
        <p:spPr>
          <a:xfrm>
            <a:off x="2260006" y="5005453"/>
            <a:ext cx="8946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Hurry</a:t>
            </a:r>
            <a:endParaRPr lang="zh-CN" altLang="en-US" dirty="0"/>
          </a:p>
        </p:txBody>
      </p:sp>
      <p:sp>
        <p:nvSpPr>
          <p:cNvPr id="8" name="Rectangle 7"/>
          <p:cNvSpPr/>
          <p:nvPr/>
        </p:nvSpPr>
        <p:spPr>
          <a:xfrm>
            <a:off x="3507714" y="5005453"/>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
        <p:nvSpPr>
          <p:cNvPr id="9" name="Rectangle 8"/>
          <p:cNvSpPr/>
          <p:nvPr/>
        </p:nvSpPr>
        <p:spPr>
          <a:xfrm>
            <a:off x="5385994" y="5005453"/>
            <a:ext cx="4539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or</a:t>
            </a:r>
            <a:endParaRPr lang="zh-CN" altLang="en-US" dirty="0"/>
          </a:p>
        </p:txBody>
      </p:sp>
      <p:sp>
        <p:nvSpPr>
          <p:cNvPr id="10" name="Rectangle 9"/>
          <p:cNvSpPr/>
          <p:nvPr/>
        </p:nvSpPr>
        <p:spPr>
          <a:xfrm>
            <a:off x="7695151" y="5005453"/>
            <a:ext cx="65293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late</a:t>
            </a:r>
            <a:endParaRPr lang="zh-CN" altLang="en-US" dirty="0"/>
          </a:p>
        </p:txBody>
      </p:sp>
    </p:spTree>
    <p:extLst>
      <p:ext uri="{BB962C8B-B14F-4D97-AF65-F5344CB8AC3E}">
        <p14:creationId xmlns:p14="http://schemas.microsoft.com/office/powerpoint/2010/main" val="866237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4702" y="1005561"/>
            <a:ext cx="1089749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你最好不要在工作日去看他。</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________ ________ ________ ________ to visit him on weekdays.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这三年里你们取得了多么大的进步啊！</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________ you have ________ in the past three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你知道他什么时候带我去参观他的工厂吗？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know when ________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 ________ his factory?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45879" y="1928766"/>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4" name="Rectangle 3"/>
          <p:cNvSpPr/>
          <p:nvPr/>
        </p:nvSpPr>
        <p:spPr>
          <a:xfrm>
            <a:off x="3239775" y="1928765"/>
            <a:ext cx="9575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better</a:t>
            </a:r>
            <a:endParaRPr lang="zh-CN" altLang="en-US" dirty="0"/>
          </a:p>
        </p:txBody>
      </p:sp>
      <p:sp>
        <p:nvSpPr>
          <p:cNvPr id="5" name="Rectangle 4"/>
          <p:cNvSpPr/>
          <p:nvPr/>
        </p:nvSpPr>
        <p:spPr>
          <a:xfrm>
            <a:off x="4695836" y="1928764"/>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not</a:t>
            </a:r>
            <a:endParaRPr lang="zh-CN" altLang="en-US" dirty="0"/>
          </a:p>
        </p:txBody>
      </p:sp>
      <p:sp>
        <p:nvSpPr>
          <p:cNvPr id="6" name="Rectangle 5"/>
          <p:cNvSpPr/>
          <p:nvPr/>
        </p:nvSpPr>
        <p:spPr>
          <a:xfrm>
            <a:off x="5946991" y="1928764"/>
            <a:ext cx="4887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a:t>
            </a:r>
            <a:endParaRPr lang="zh-CN" altLang="en-US" dirty="0"/>
          </a:p>
        </p:txBody>
      </p:sp>
      <p:sp>
        <p:nvSpPr>
          <p:cNvPr id="7" name="Rectangle 6"/>
          <p:cNvSpPr/>
          <p:nvPr/>
        </p:nvSpPr>
        <p:spPr>
          <a:xfrm>
            <a:off x="1369765" y="3402563"/>
            <a:ext cx="8678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a:t>
            </a:r>
            <a:endParaRPr lang="zh-CN" altLang="en-US" dirty="0"/>
          </a:p>
        </p:txBody>
      </p:sp>
      <p:sp>
        <p:nvSpPr>
          <p:cNvPr id="8" name="Rectangle 7"/>
          <p:cNvSpPr/>
          <p:nvPr/>
        </p:nvSpPr>
        <p:spPr>
          <a:xfrm>
            <a:off x="2701828" y="3402563"/>
            <a:ext cx="9022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great </a:t>
            </a:r>
            <a:endParaRPr lang="zh-CN" altLang="en-US" dirty="0"/>
          </a:p>
        </p:txBody>
      </p:sp>
      <p:sp>
        <p:nvSpPr>
          <p:cNvPr id="9" name="Rectangle 8"/>
          <p:cNvSpPr/>
          <p:nvPr/>
        </p:nvSpPr>
        <p:spPr>
          <a:xfrm>
            <a:off x="3789504" y="3386329"/>
            <a:ext cx="12529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progress</a:t>
            </a:r>
            <a:endParaRPr lang="zh-CN" altLang="en-US" dirty="0"/>
          </a:p>
        </p:txBody>
      </p:sp>
      <p:sp>
        <p:nvSpPr>
          <p:cNvPr id="10" name="Rectangle 9"/>
          <p:cNvSpPr/>
          <p:nvPr/>
        </p:nvSpPr>
        <p:spPr>
          <a:xfrm>
            <a:off x="6594284" y="3402563"/>
            <a:ext cx="8931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made</a:t>
            </a:r>
            <a:endParaRPr lang="zh-CN" altLang="en-US" dirty="0"/>
          </a:p>
        </p:txBody>
      </p:sp>
      <p:sp>
        <p:nvSpPr>
          <p:cNvPr id="11" name="Rectangle 10"/>
          <p:cNvSpPr/>
          <p:nvPr/>
        </p:nvSpPr>
        <p:spPr>
          <a:xfrm>
            <a:off x="4049243" y="4843893"/>
            <a:ext cx="5004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a:t>
            </a:r>
            <a:endParaRPr lang="zh-CN" altLang="en-US" dirty="0"/>
          </a:p>
        </p:txBody>
      </p:sp>
      <p:sp>
        <p:nvSpPr>
          <p:cNvPr id="12" name="Rectangle 11"/>
          <p:cNvSpPr/>
          <p:nvPr/>
        </p:nvSpPr>
        <p:spPr>
          <a:xfrm>
            <a:off x="5306901" y="4916590"/>
            <a:ext cx="6158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will</a:t>
            </a:r>
            <a:endParaRPr lang="zh-CN" altLang="en-US" dirty="0"/>
          </a:p>
        </p:txBody>
      </p:sp>
      <p:sp>
        <p:nvSpPr>
          <p:cNvPr id="13" name="Rectangle 12"/>
          <p:cNvSpPr/>
          <p:nvPr/>
        </p:nvSpPr>
        <p:spPr>
          <a:xfrm>
            <a:off x="6507321" y="4916590"/>
            <a:ext cx="84709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show</a:t>
            </a:r>
            <a:endParaRPr lang="zh-CN" altLang="en-US" dirty="0"/>
          </a:p>
        </p:txBody>
      </p:sp>
      <p:sp>
        <p:nvSpPr>
          <p:cNvPr id="14" name="Rectangle 13"/>
          <p:cNvSpPr/>
          <p:nvPr/>
        </p:nvSpPr>
        <p:spPr>
          <a:xfrm>
            <a:off x="8361085" y="4889056"/>
            <a:ext cx="10822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around</a:t>
            </a:r>
            <a:endParaRPr lang="zh-CN" altLang="en-US" dirty="0"/>
          </a:p>
        </p:txBody>
      </p:sp>
    </p:spTree>
    <p:extLst>
      <p:ext uri="{BB962C8B-B14F-4D97-AF65-F5344CB8AC3E}">
        <p14:creationId xmlns:p14="http://schemas.microsoft.com/office/powerpoint/2010/main" val="1821005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0568" y="1231431"/>
            <a:ext cx="795707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香港的食物真美味！</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the food is in Hong Kong!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好的学习者不害怕犯错。</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Good learners are not afraid of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我长大想成为一名工程师。</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want to be ________ ________ when I grow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74138" y="2154676"/>
            <a:ext cx="757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a:t>
            </a:r>
            <a:endParaRPr lang="zh-CN" altLang="en-US" dirty="0"/>
          </a:p>
        </p:txBody>
      </p:sp>
      <p:sp>
        <p:nvSpPr>
          <p:cNvPr id="4" name="Rectangle 3"/>
          <p:cNvSpPr/>
          <p:nvPr/>
        </p:nvSpPr>
        <p:spPr>
          <a:xfrm>
            <a:off x="3972066" y="2154676"/>
            <a:ext cx="12859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delicious</a:t>
            </a:r>
            <a:endParaRPr lang="zh-CN" altLang="en-US" dirty="0"/>
          </a:p>
        </p:txBody>
      </p:sp>
      <p:sp>
        <p:nvSpPr>
          <p:cNvPr id="5" name="Rectangle 4"/>
          <p:cNvSpPr/>
          <p:nvPr/>
        </p:nvSpPr>
        <p:spPr>
          <a:xfrm>
            <a:off x="6633546" y="3682262"/>
            <a:ext cx="11624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making </a:t>
            </a:r>
            <a:endParaRPr lang="zh-CN" altLang="en-US" dirty="0"/>
          </a:p>
        </p:txBody>
      </p:sp>
      <p:sp>
        <p:nvSpPr>
          <p:cNvPr id="6" name="Rectangle 5"/>
          <p:cNvSpPr/>
          <p:nvPr/>
        </p:nvSpPr>
        <p:spPr>
          <a:xfrm>
            <a:off x="7958203" y="3682261"/>
            <a:ext cx="1267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mistakes</a:t>
            </a:r>
            <a:endParaRPr lang="zh-CN" altLang="en-US" dirty="0"/>
          </a:p>
        </p:txBody>
      </p:sp>
      <p:sp>
        <p:nvSpPr>
          <p:cNvPr id="7" name="Rectangle 6"/>
          <p:cNvSpPr/>
          <p:nvPr/>
        </p:nvSpPr>
        <p:spPr>
          <a:xfrm>
            <a:off x="4615030" y="5113029"/>
            <a:ext cx="4940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a:t>
            </a:r>
            <a:endParaRPr lang="zh-CN" altLang="en-US" dirty="0"/>
          </a:p>
        </p:txBody>
      </p:sp>
      <p:sp>
        <p:nvSpPr>
          <p:cNvPr id="8" name="Rectangle 7"/>
          <p:cNvSpPr/>
          <p:nvPr/>
        </p:nvSpPr>
        <p:spPr>
          <a:xfrm>
            <a:off x="5639847" y="5113029"/>
            <a:ext cx="12923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engineer</a:t>
            </a:r>
            <a:endParaRPr lang="zh-CN" altLang="en-US" dirty="0"/>
          </a:p>
        </p:txBody>
      </p:sp>
    </p:spTree>
    <p:extLst>
      <p:ext uri="{BB962C8B-B14F-4D97-AF65-F5344CB8AC3E}">
        <p14:creationId xmlns:p14="http://schemas.microsoft.com/office/powerpoint/2010/main" val="1873523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7430" y="1080864"/>
            <a:ext cx="1033809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我认为四月是泰国最热的月份。</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believe that ________ is the ________ month in Thailand.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当我沮丧或疲惫时，我更喜欢看能让我振奋起来的电影。</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I'm down or tired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movies that can cheer me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宜昌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总而言之，只要你留心观察，生活处处充满美好。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is always full of beauty as long as you watch carefully.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557985" y="2004069"/>
            <a:ext cx="7729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April</a:t>
            </a:r>
            <a:endParaRPr lang="zh-CN" altLang="en-US" dirty="0"/>
          </a:p>
        </p:txBody>
      </p:sp>
      <p:sp>
        <p:nvSpPr>
          <p:cNvPr id="4" name="Rectangle 3"/>
          <p:cNvSpPr/>
          <p:nvPr/>
        </p:nvSpPr>
        <p:spPr>
          <a:xfrm>
            <a:off x="5395033" y="2079373"/>
            <a:ext cx="10792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hottest</a:t>
            </a:r>
            <a:endParaRPr lang="zh-CN" altLang="en-US" dirty="0"/>
          </a:p>
        </p:txBody>
      </p:sp>
      <p:sp>
        <p:nvSpPr>
          <p:cNvPr id="6" name="Rectangle 5"/>
          <p:cNvSpPr/>
          <p:nvPr/>
        </p:nvSpPr>
        <p:spPr>
          <a:xfrm>
            <a:off x="5177180" y="3539547"/>
            <a:ext cx="9492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prefer</a:t>
            </a:r>
            <a:endParaRPr lang="zh-CN" altLang="en-US" dirty="0"/>
          </a:p>
        </p:txBody>
      </p:sp>
      <p:sp>
        <p:nvSpPr>
          <p:cNvPr id="7" name="Rectangle 6"/>
          <p:cNvSpPr/>
          <p:nvPr/>
        </p:nvSpPr>
        <p:spPr>
          <a:xfrm>
            <a:off x="9823413" y="3481520"/>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
        <p:nvSpPr>
          <p:cNvPr id="8" name="Rectangle 7"/>
          <p:cNvSpPr/>
          <p:nvPr/>
        </p:nvSpPr>
        <p:spPr>
          <a:xfrm>
            <a:off x="2308972" y="4940907"/>
            <a:ext cx="11624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All in all</a:t>
            </a:r>
            <a:endParaRPr lang="zh-CN" altLang="en-US" dirty="0"/>
          </a:p>
        </p:txBody>
      </p:sp>
    </p:spTree>
    <p:extLst>
      <p:ext uri="{BB962C8B-B14F-4D97-AF65-F5344CB8AC3E}">
        <p14:creationId xmlns:p14="http://schemas.microsoft.com/office/powerpoint/2010/main" val="75393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2277" y="1016361"/>
            <a:ext cx="10488706"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宜昌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许多青少年钦佩像袁隆平那样的科学家，希望成为像他们一样的人。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teenagers ________________ the scientists like Yuan Longping and hope to be like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宜昌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依我之见，多阅读是提高语言能力的秘诀之一。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(secret)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my opinion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reading more is one of ________________ improving your language ability.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宜昌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登陆火星比我们想象中要难得多，但我们做到了。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(difficult)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Landing on Mars was ________________ than we imagined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we made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114357" y="2176191"/>
            <a:ext cx="15105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look up to</a:t>
            </a:r>
            <a:endParaRPr lang="zh-CN" altLang="en-US" dirty="0"/>
          </a:p>
        </p:txBody>
      </p:sp>
      <p:sp>
        <p:nvSpPr>
          <p:cNvPr id="4" name="Rectangle 3"/>
          <p:cNvSpPr/>
          <p:nvPr/>
        </p:nvSpPr>
        <p:spPr>
          <a:xfrm>
            <a:off x="6577530" y="3822111"/>
            <a:ext cx="23287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the secrets of/to</a:t>
            </a:r>
            <a:endParaRPr lang="zh-CN" altLang="en-US" dirty="0"/>
          </a:p>
        </p:txBody>
      </p:sp>
      <p:sp>
        <p:nvSpPr>
          <p:cNvPr id="5" name="Rectangle 4"/>
          <p:cNvSpPr/>
          <p:nvPr/>
        </p:nvSpPr>
        <p:spPr>
          <a:xfrm>
            <a:off x="4114357" y="5443606"/>
            <a:ext cx="29476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much more difficult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123594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4099" y="1249373"/>
            <a:ext cx="966036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宜昌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孩子们在学校已经多次接受过安全教育了。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Children ________________ safety education many times at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think ________________(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对我们来说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是必要的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learn a foreign language.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people were touched by the film Hi Mom. It ________________(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值得观看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86158" y="2133161"/>
            <a:ext cx="33645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 (already) got/gotten</a:t>
            </a:r>
            <a:endParaRPr lang="zh-CN" altLang="en-US" dirty="0"/>
          </a:p>
        </p:txBody>
      </p:sp>
      <p:sp>
        <p:nvSpPr>
          <p:cNvPr id="4" name="Rectangle 3"/>
          <p:cNvSpPr/>
          <p:nvPr/>
        </p:nvSpPr>
        <p:spPr>
          <a:xfrm>
            <a:off x="4926858" y="2896953"/>
            <a:ext cx="29191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it/it's necessary for us</a:t>
            </a:r>
            <a:endParaRPr lang="zh-CN" altLang="en-US" dirty="0"/>
          </a:p>
        </p:txBody>
      </p:sp>
      <p:sp>
        <p:nvSpPr>
          <p:cNvPr id="5" name="Rectangle 4"/>
          <p:cNvSpPr/>
          <p:nvPr/>
        </p:nvSpPr>
        <p:spPr>
          <a:xfrm>
            <a:off x="775327" y="5145302"/>
            <a:ext cx="39285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is/was worth seeing/watching</a:t>
            </a:r>
            <a:endParaRPr lang="zh-CN" altLang="en-US" dirty="0"/>
          </a:p>
        </p:txBody>
      </p:sp>
    </p:spTree>
    <p:extLst>
      <p:ext uri="{BB962C8B-B14F-4D97-AF65-F5344CB8AC3E}">
        <p14:creationId xmlns:p14="http://schemas.microsoft.com/office/powerpoint/2010/main" val="951545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763" y="1177642"/>
            <a:ext cx="1096204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帮助下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local firemen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learned some fire safety skills.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让我惊讶的是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Nancy did well in the school sports meeting.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 Longping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of ________________(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最伟大的科学家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made important contributions to the world.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883596" y="1390883"/>
            <a:ext cx="253146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With the help of</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3903782" y="2875439"/>
            <a:ext cx="22980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my surprise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6730118" y="4359994"/>
            <a:ext cx="290573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greatest scientists</a:t>
            </a:r>
            <a:endParaRPr lang="zh-CN" altLang="en-US" dirty="0"/>
          </a:p>
        </p:txBody>
      </p:sp>
    </p:spTree>
    <p:extLst>
      <p:ext uri="{BB962C8B-B14F-4D97-AF65-F5344CB8AC3E}">
        <p14:creationId xmlns:p14="http://schemas.microsoft.com/office/powerpoint/2010/main" val="1628459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1064" y="1059350"/>
            <a:ext cx="1118795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烟台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疫苗接种是阻止新冠病毒传播的有效方式。</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Vaccination is an effective ________ to stop COVID­19 from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烟台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能否实现梦想取决于你的努力程度。</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Whether your dream can come true or not ________ ________ how hard you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烟台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这个假期我要么待在家里读书，要么出门旅行。</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I'll ________ stay at home for reading ________ go out for travelling this holiday.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93151" y="2047099"/>
            <a:ext cx="6820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way</a:t>
            </a:r>
            <a:endParaRPr lang="zh-CN" altLang="en-US" dirty="0"/>
          </a:p>
        </p:txBody>
      </p:sp>
      <p:sp>
        <p:nvSpPr>
          <p:cNvPr id="4" name="Rectangle 3"/>
          <p:cNvSpPr/>
          <p:nvPr/>
        </p:nvSpPr>
        <p:spPr>
          <a:xfrm>
            <a:off x="8478380" y="2047099"/>
            <a:ext cx="14101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spreading</a:t>
            </a:r>
            <a:endParaRPr lang="zh-CN" altLang="en-US" dirty="0"/>
          </a:p>
        </p:txBody>
      </p:sp>
      <p:sp>
        <p:nvSpPr>
          <p:cNvPr id="5" name="Rectangle 4"/>
          <p:cNvSpPr/>
          <p:nvPr/>
        </p:nvSpPr>
        <p:spPr>
          <a:xfrm>
            <a:off x="6477078" y="3510139"/>
            <a:ext cx="126028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depends</a:t>
            </a:r>
            <a:endParaRPr lang="zh-CN" altLang="en-US" dirty="0"/>
          </a:p>
        </p:txBody>
      </p:sp>
      <p:sp>
        <p:nvSpPr>
          <p:cNvPr id="6" name="Rectangle 5"/>
          <p:cNvSpPr/>
          <p:nvPr/>
        </p:nvSpPr>
        <p:spPr>
          <a:xfrm>
            <a:off x="8057839" y="3496513"/>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a:t>
            </a:r>
            <a:endParaRPr lang="zh-CN" altLang="en-US" dirty="0"/>
          </a:p>
        </p:txBody>
      </p:sp>
      <p:sp>
        <p:nvSpPr>
          <p:cNvPr id="7" name="Rectangle 6"/>
          <p:cNvSpPr/>
          <p:nvPr/>
        </p:nvSpPr>
        <p:spPr>
          <a:xfrm>
            <a:off x="1605204" y="4930149"/>
            <a:ext cx="9348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either</a:t>
            </a:r>
            <a:endParaRPr lang="zh-CN" altLang="en-US" dirty="0"/>
          </a:p>
        </p:txBody>
      </p:sp>
      <p:sp>
        <p:nvSpPr>
          <p:cNvPr id="8" name="Rectangle 7"/>
          <p:cNvSpPr/>
          <p:nvPr/>
        </p:nvSpPr>
        <p:spPr>
          <a:xfrm>
            <a:off x="6250093" y="4930149"/>
            <a:ext cx="4539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or</a:t>
            </a:r>
            <a:endParaRPr lang="zh-CN" altLang="en-US" dirty="0"/>
          </a:p>
        </p:txBody>
      </p:sp>
    </p:spTree>
    <p:extLst>
      <p:ext uri="{BB962C8B-B14F-4D97-AF65-F5344CB8AC3E}">
        <p14:creationId xmlns:p14="http://schemas.microsoft.com/office/powerpoint/2010/main" val="2569227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4551" y="1192056"/>
            <a:ext cx="1080067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福建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你想知道对方是否会唱英文歌，可以这样问：</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English songs?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福建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英语课上老师问你最喜欢哪个季节，你可以这样回答：</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福建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你想知道</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Alice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住在哪里，可以这样问：</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Alice?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875746" y="2090130"/>
            <a:ext cx="175201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Can you sing</a:t>
            </a:r>
            <a:endParaRPr lang="zh-CN" altLang="en-US" dirty="0"/>
          </a:p>
        </p:txBody>
      </p:sp>
      <p:sp>
        <p:nvSpPr>
          <p:cNvPr id="4" name="Rectangle 3"/>
          <p:cNvSpPr/>
          <p:nvPr/>
        </p:nvSpPr>
        <p:spPr>
          <a:xfrm>
            <a:off x="1409253" y="3546688"/>
            <a:ext cx="9079454" cy="830997"/>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like spring/summer/fall/autumn/winter best/My favorite season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is</a:t>
            </a:r>
          </a:p>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spring/summer/autumn/winter</a:t>
            </a:r>
            <a:endParaRPr lang="zh-CN" altLang="en-US" dirty="0"/>
          </a:p>
        </p:txBody>
      </p:sp>
      <p:sp>
        <p:nvSpPr>
          <p:cNvPr id="5" name="Rectangle 4"/>
          <p:cNvSpPr/>
          <p:nvPr/>
        </p:nvSpPr>
        <p:spPr>
          <a:xfrm>
            <a:off x="4925948" y="4994695"/>
            <a:ext cx="19531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Where do you</a:t>
            </a:r>
            <a:endParaRPr lang="zh-CN" altLang="en-US" dirty="0"/>
          </a:p>
        </p:txBody>
      </p:sp>
    </p:spTree>
    <p:extLst>
      <p:ext uri="{BB962C8B-B14F-4D97-AF65-F5344CB8AC3E}">
        <p14:creationId xmlns:p14="http://schemas.microsoft.com/office/powerpoint/2010/main" val="302939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5459" y="876470"/>
            <a:ext cx="1072537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The volunteer worked hard to get more kids back to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改为感叹句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the volunteer worked to get more kids back to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13-­year-­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old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one-­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armed basketball player attracted a lot of fans.(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改为被动语态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lot of fans________ ________ by the 13­year­old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one-­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armed basketball player.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Both of his parents were pleased with the result.(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改为完全否定句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________ ________ ________ pleased with the result.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18675" y="1821189"/>
            <a:ext cx="757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a:t>
            </a:r>
            <a:endParaRPr lang="zh-CN" altLang="en-US" dirty="0"/>
          </a:p>
        </p:txBody>
      </p:sp>
      <p:sp>
        <p:nvSpPr>
          <p:cNvPr id="4" name="Rectangle 3"/>
          <p:cNvSpPr/>
          <p:nvPr/>
        </p:nvSpPr>
        <p:spPr>
          <a:xfrm>
            <a:off x="2286755" y="1550462"/>
            <a:ext cx="144360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hard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008555" y="4029621"/>
            <a:ext cx="8816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were </a:t>
            </a:r>
            <a:endParaRPr lang="zh-CN" altLang="en-US" dirty="0"/>
          </a:p>
        </p:txBody>
      </p:sp>
      <p:sp>
        <p:nvSpPr>
          <p:cNvPr id="6" name="Rectangle 5"/>
          <p:cNvSpPr/>
          <p:nvPr/>
        </p:nvSpPr>
        <p:spPr>
          <a:xfrm>
            <a:off x="4089510" y="4029621"/>
            <a:ext cx="132356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attracted</a:t>
            </a:r>
            <a:endParaRPr lang="zh-CN" altLang="en-US" dirty="0"/>
          </a:p>
        </p:txBody>
      </p:sp>
      <p:sp>
        <p:nvSpPr>
          <p:cNvPr id="7" name="Rectangle 6"/>
          <p:cNvSpPr/>
          <p:nvPr/>
        </p:nvSpPr>
        <p:spPr>
          <a:xfrm>
            <a:off x="1430514" y="5496254"/>
            <a:ext cx="11336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Neither</a:t>
            </a:r>
            <a:endParaRPr lang="zh-CN" altLang="en-US" dirty="0"/>
          </a:p>
        </p:txBody>
      </p:sp>
      <p:sp>
        <p:nvSpPr>
          <p:cNvPr id="8" name="Rectangle 7"/>
          <p:cNvSpPr/>
          <p:nvPr/>
        </p:nvSpPr>
        <p:spPr>
          <a:xfrm>
            <a:off x="3046206" y="5496253"/>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9" name="Rectangle 8"/>
          <p:cNvSpPr/>
          <p:nvPr/>
        </p:nvSpPr>
        <p:spPr>
          <a:xfrm>
            <a:off x="4084130" y="5496253"/>
            <a:ext cx="5373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his</a:t>
            </a:r>
            <a:endParaRPr lang="zh-CN" altLang="en-US" dirty="0"/>
          </a:p>
        </p:txBody>
      </p:sp>
      <p:sp>
        <p:nvSpPr>
          <p:cNvPr id="11" name="Rectangle 10"/>
          <p:cNvSpPr/>
          <p:nvPr/>
        </p:nvSpPr>
        <p:spPr>
          <a:xfrm>
            <a:off x="5162343" y="5496253"/>
            <a:ext cx="113313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parents</a:t>
            </a:r>
            <a:endParaRPr lang="zh-CN" altLang="en-US" dirty="0"/>
          </a:p>
        </p:txBody>
      </p:sp>
      <p:sp>
        <p:nvSpPr>
          <p:cNvPr id="12" name="Rectangle 11"/>
          <p:cNvSpPr/>
          <p:nvPr/>
        </p:nvSpPr>
        <p:spPr>
          <a:xfrm>
            <a:off x="6681646" y="5496253"/>
            <a:ext cx="6685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a:t>
            </a:r>
            <a:endParaRPr lang="zh-CN" altLang="en-US" dirty="0"/>
          </a:p>
        </p:txBody>
      </p:sp>
    </p:spTree>
    <p:extLst>
      <p:ext uri="{BB962C8B-B14F-4D97-AF65-F5344CB8AC3E}">
        <p14:creationId xmlns:p14="http://schemas.microsoft.com/office/powerpoint/2010/main" val="1316758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1" grpId="0"/>
      <p:bldP spid="1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309" y="1192057"/>
            <a:ext cx="1033809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福建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售货员想知道你要买什么尺码的鞋子，她会这样问：</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___________________________________________of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shoes would you like?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荆州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我妈妈正在听轻柔的音乐。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(listen)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mother ________________ light music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荆州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我还是个孩子的时候就有这些毛绒玩具了。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I've had these soft toys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953482" y="2079373"/>
            <a:ext cx="170412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 size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3244170" y="3531656"/>
            <a:ext cx="21321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 listening to</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5297985" y="5091513"/>
            <a:ext cx="21769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since I was a kid</a:t>
            </a:r>
            <a:endParaRPr lang="zh-CN" altLang="en-US" dirty="0"/>
          </a:p>
        </p:txBody>
      </p:sp>
    </p:spTree>
    <p:extLst>
      <p:ext uri="{BB962C8B-B14F-4D97-AF65-F5344CB8AC3E}">
        <p14:creationId xmlns:p14="http://schemas.microsoft.com/office/powerpoint/2010/main" val="1259824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3035" y="1062964"/>
            <a:ext cx="1082219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为什么不亲自和她谈一谈呢？</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not have a talk with her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天气太热了！</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彼得，去理发吧。</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burning hot! Go and ________________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上周五有多少人没有出席会议？</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many people ________________from the meeting last Friday?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680185" y="2014827"/>
            <a:ext cx="13479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 person</a:t>
            </a:r>
            <a:endParaRPr lang="zh-CN" altLang="en-US" dirty="0"/>
          </a:p>
        </p:txBody>
      </p:sp>
      <p:sp>
        <p:nvSpPr>
          <p:cNvPr id="4" name="Rectangle 3"/>
          <p:cNvSpPr/>
          <p:nvPr/>
        </p:nvSpPr>
        <p:spPr>
          <a:xfrm>
            <a:off x="4392706" y="3428355"/>
            <a:ext cx="7182522"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get/have your hair cut/get someone to cut your hair</a:t>
            </a:r>
            <a:endParaRPr lang="zh-CN" altLang="en-US" dirty="0"/>
          </a:p>
        </p:txBody>
      </p:sp>
      <p:sp>
        <p:nvSpPr>
          <p:cNvPr id="5" name="Rectangle 4"/>
          <p:cNvSpPr/>
          <p:nvPr/>
        </p:nvSpPr>
        <p:spPr>
          <a:xfrm>
            <a:off x="4131074" y="4841883"/>
            <a:ext cx="203305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were absent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298103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0154" y="856357"/>
            <a:ext cx="1102658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恩施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你认为主播会给我们提供更廉价的商品吗？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(provide)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think the livestreaming host can ________________ cheaper goods?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恩施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电视剧《最美逆行者》源于抗击新冠肺炎的真实故事。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TV play Heroes in Harm's Way ________________ a real</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­-life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incident that Chinese people defeated COVID­19.</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恩施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春节期间，许多名胜对游客免费开放。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interest)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Many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 are open to visitors for free during the Spring Festival.</a:t>
            </a:r>
            <a:endParaRPr lang="zh-CN" altLang="en-US" dirty="0"/>
          </a:p>
        </p:txBody>
      </p:sp>
      <p:sp>
        <p:nvSpPr>
          <p:cNvPr id="3" name="Rectangle 2"/>
          <p:cNvSpPr/>
          <p:nvPr/>
        </p:nvSpPr>
        <p:spPr>
          <a:xfrm>
            <a:off x="6417978" y="1756643"/>
            <a:ext cx="21100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provide us with</a:t>
            </a:r>
            <a:endParaRPr lang="zh-CN" altLang="en-US" dirty="0"/>
          </a:p>
        </p:txBody>
      </p:sp>
      <p:sp>
        <p:nvSpPr>
          <p:cNvPr id="4" name="Rectangle 3"/>
          <p:cNvSpPr/>
          <p:nvPr/>
        </p:nvSpPr>
        <p:spPr>
          <a:xfrm>
            <a:off x="6417978" y="3257013"/>
            <a:ext cx="158248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 based on</a:t>
            </a:r>
            <a:endParaRPr lang="zh-CN" altLang="en-US" dirty="0"/>
          </a:p>
        </p:txBody>
      </p:sp>
      <p:sp>
        <p:nvSpPr>
          <p:cNvPr id="5" name="Rectangle 4"/>
          <p:cNvSpPr/>
          <p:nvPr/>
        </p:nvSpPr>
        <p:spPr>
          <a:xfrm>
            <a:off x="2073379" y="5511062"/>
            <a:ext cx="23221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places of interest</a:t>
            </a:r>
            <a:endParaRPr lang="zh-CN" altLang="en-US" dirty="0"/>
          </a:p>
        </p:txBody>
      </p:sp>
    </p:spTree>
    <p:extLst>
      <p:ext uri="{BB962C8B-B14F-4D97-AF65-F5344CB8AC3E}">
        <p14:creationId xmlns:p14="http://schemas.microsoft.com/office/powerpoint/2010/main" val="2810797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976" y="1070107"/>
            <a:ext cx="1097279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枣庄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那天我们玩得很开心，但第二天的旅行却很不好。</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had a good time that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 ________ ________ trip was pretty bad.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枣庄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我们花费了大约两个小时的时间到达山顶。</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took us about two hours ________ ________ the top of the mountain.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枣庄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因为天气糟糕，山底下的东西我们什么也看不到。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________ ________ the bad weather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couldn't see anything below.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465671" y="2047100"/>
            <a:ext cx="23548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second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day's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4960908" y="3520898"/>
            <a:ext cx="20387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to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reach</a:t>
            </a:r>
            <a:endParaRPr lang="zh-CN" altLang="en-US" dirty="0"/>
          </a:p>
        </p:txBody>
      </p:sp>
      <p:sp>
        <p:nvSpPr>
          <p:cNvPr id="5" name="Rectangle 4"/>
          <p:cNvSpPr/>
          <p:nvPr/>
        </p:nvSpPr>
        <p:spPr>
          <a:xfrm>
            <a:off x="1935740" y="4994695"/>
            <a:ext cx="23958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because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of</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4027662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8340" y="898029"/>
            <a:ext cx="10736132"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枣庄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但是当我们从山顶返回山脚下的时候，我们在花园里看到熊猫兴奋地跑向饲养员了。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when we went back to the foot of the mountain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saw pandas ________ ________ to the keepers with excitement in the garden.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枣庄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花园里房子的屋顶是由玻璃做成的，它非常漂亮。</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top of the house in the garden is made ________ ________ glass and it's very beautiful.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书店在超市的对面。</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book store is ________ ________ the supermarket.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219850" y="2057858"/>
            <a:ext cx="11544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running</a:t>
            </a:r>
            <a:endParaRPr lang="zh-CN" altLang="en-US" dirty="0"/>
          </a:p>
        </p:txBody>
      </p:sp>
      <p:sp>
        <p:nvSpPr>
          <p:cNvPr id="4" name="Rectangle 3"/>
          <p:cNvSpPr/>
          <p:nvPr/>
        </p:nvSpPr>
        <p:spPr>
          <a:xfrm>
            <a:off x="1206308" y="2628013"/>
            <a:ext cx="74296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over</a:t>
            </a:r>
            <a:endParaRPr lang="zh-CN" altLang="en-US" dirty="0"/>
          </a:p>
        </p:txBody>
      </p:sp>
      <p:sp>
        <p:nvSpPr>
          <p:cNvPr id="5" name="Rectangle 4"/>
          <p:cNvSpPr/>
          <p:nvPr/>
        </p:nvSpPr>
        <p:spPr>
          <a:xfrm>
            <a:off x="7419606" y="3768323"/>
            <a:ext cx="179889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up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of</a:t>
            </a:r>
            <a:endParaRPr lang="zh-CN" altLang="en-US" dirty="0"/>
          </a:p>
        </p:txBody>
      </p:sp>
      <p:sp>
        <p:nvSpPr>
          <p:cNvPr id="6" name="Rectangle 5"/>
          <p:cNvSpPr/>
          <p:nvPr/>
        </p:nvSpPr>
        <p:spPr>
          <a:xfrm>
            <a:off x="3540197" y="5349697"/>
            <a:ext cx="31752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across from/opposite to</a:t>
            </a:r>
            <a:endParaRPr lang="zh-CN" altLang="en-US" dirty="0"/>
          </a:p>
        </p:txBody>
      </p:sp>
    </p:spTree>
    <p:extLst>
      <p:ext uri="{BB962C8B-B14F-4D97-AF65-F5344CB8AC3E}">
        <p14:creationId xmlns:p14="http://schemas.microsoft.com/office/powerpoint/2010/main" val="1169194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6220" y="1256559"/>
            <a:ext cx="981097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成功最终属于努力的人们。</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Success ________ ________ the hard­working people in the 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别忘了在完成写作后仔细检查。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to check carefully after writing the composition.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这个航班因恶劣天气延误了。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flight was delayed ________ ________ the bad weather.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199619" y="2208464"/>
            <a:ext cx="19722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belongs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to</a:t>
            </a:r>
            <a:endParaRPr lang="zh-CN" altLang="en-US" dirty="0"/>
          </a:p>
        </p:txBody>
      </p:sp>
      <p:sp>
        <p:nvSpPr>
          <p:cNvPr id="5" name="Rectangle 4"/>
          <p:cNvSpPr/>
          <p:nvPr/>
        </p:nvSpPr>
        <p:spPr>
          <a:xfrm>
            <a:off x="2090168" y="3622034"/>
            <a:ext cx="23754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Don't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forget</a:t>
            </a:r>
            <a:endParaRPr lang="zh-CN" altLang="en-US" dirty="0"/>
          </a:p>
        </p:txBody>
      </p:sp>
      <p:sp>
        <p:nvSpPr>
          <p:cNvPr id="6" name="Rectangle 5"/>
          <p:cNvSpPr/>
          <p:nvPr/>
        </p:nvSpPr>
        <p:spPr>
          <a:xfrm>
            <a:off x="4864316" y="5145302"/>
            <a:ext cx="246336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because of/due to</a:t>
            </a:r>
            <a:endParaRPr lang="zh-CN" altLang="en-US" dirty="0"/>
          </a:p>
        </p:txBody>
      </p:sp>
    </p:spTree>
    <p:extLst>
      <p:ext uri="{BB962C8B-B14F-4D97-AF65-F5344CB8AC3E}">
        <p14:creationId xmlns:p14="http://schemas.microsoft.com/office/powerpoint/2010/main" val="4226967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08039" y="607528"/>
            <a:ext cx="10338098"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健康取决于食物、锻炼和足够的睡眠。</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Health depends on food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exercise and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地震后，医护人员工作太忙，没有得到充分的休息。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完成译句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the earthquake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doctors and nurses were ________ busy ________ take enough rest.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陕西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我希望学生们的书包轻一点儿。</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hope students'________ will be lighter.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681849" y="1584520"/>
            <a:ext cx="11304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enough</a:t>
            </a:r>
            <a:endParaRPr lang="zh-CN" altLang="en-US" dirty="0"/>
          </a:p>
        </p:txBody>
      </p:sp>
      <p:sp>
        <p:nvSpPr>
          <p:cNvPr id="5" name="Rectangle 4"/>
          <p:cNvSpPr/>
          <p:nvPr/>
        </p:nvSpPr>
        <p:spPr>
          <a:xfrm>
            <a:off x="8040130" y="1584519"/>
            <a:ext cx="8451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sleep</a:t>
            </a:r>
            <a:endParaRPr lang="zh-CN" altLang="en-US" dirty="0"/>
          </a:p>
        </p:txBody>
      </p:sp>
      <p:sp>
        <p:nvSpPr>
          <p:cNvPr id="6" name="Rectangle 5"/>
          <p:cNvSpPr/>
          <p:nvPr/>
        </p:nvSpPr>
        <p:spPr>
          <a:xfrm>
            <a:off x="8277181" y="3746808"/>
            <a:ext cx="6080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too</a:t>
            </a:r>
            <a:endParaRPr lang="zh-CN" altLang="en-US" dirty="0"/>
          </a:p>
        </p:txBody>
      </p:sp>
      <p:sp>
        <p:nvSpPr>
          <p:cNvPr id="7" name="Rectangle 6"/>
          <p:cNvSpPr/>
          <p:nvPr/>
        </p:nvSpPr>
        <p:spPr>
          <a:xfrm>
            <a:off x="10412653" y="3746807"/>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8" name="Rectangle 7"/>
          <p:cNvSpPr/>
          <p:nvPr/>
        </p:nvSpPr>
        <p:spPr>
          <a:xfrm>
            <a:off x="3710684" y="5984398"/>
            <a:ext cx="15648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schoolbags</a:t>
            </a:r>
            <a:endParaRPr lang="zh-CN" altLang="en-US" dirty="0"/>
          </a:p>
        </p:txBody>
      </p:sp>
    </p:spTree>
    <p:extLst>
      <p:ext uri="{BB962C8B-B14F-4D97-AF65-F5344CB8AC3E}">
        <p14:creationId xmlns:p14="http://schemas.microsoft.com/office/powerpoint/2010/main" val="7476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2278" y="1095195"/>
            <a:ext cx="1094052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陕西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李琳给朋友送了一个红色的杯子作为礼物。</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 Lin gave her friend ________________ as a present.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陕西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他们俩出生在同一天。</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were born 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陕西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世界人民将永远深切怀念杂交水稻之父袁隆平。</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people around the world will ________________Yuan Longping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Father of Hybrid Rice forever.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410335" y="2025585"/>
            <a:ext cx="20588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 red cup/glass</a:t>
            </a:r>
            <a:endParaRPr lang="zh-CN" altLang="en-US" dirty="0"/>
          </a:p>
        </p:txBody>
      </p:sp>
      <p:sp>
        <p:nvSpPr>
          <p:cNvPr id="4" name="Rectangle 3"/>
          <p:cNvSpPr/>
          <p:nvPr/>
        </p:nvSpPr>
        <p:spPr>
          <a:xfrm>
            <a:off x="3547342" y="3495851"/>
            <a:ext cx="292189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 the same day/date</a:t>
            </a:r>
            <a:endParaRPr lang="zh-CN" altLang="en-US" dirty="0"/>
          </a:p>
        </p:txBody>
      </p:sp>
      <p:sp>
        <p:nvSpPr>
          <p:cNvPr id="5" name="Rectangle 4"/>
          <p:cNvSpPr/>
          <p:nvPr/>
        </p:nvSpPr>
        <p:spPr>
          <a:xfrm>
            <a:off x="5600869" y="4966117"/>
            <a:ext cx="406694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deeply/greatly remember/miss</a:t>
            </a:r>
            <a:endParaRPr lang="zh-CN" altLang="en-US" dirty="0"/>
          </a:p>
        </p:txBody>
      </p:sp>
    </p:spTree>
    <p:extLst>
      <p:ext uri="{BB962C8B-B14F-4D97-AF65-F5344CB8AC3E}">
        <p14:creationId xmlns:p14="http://schemas.microsoft.com/office/powerpoint/2010/main" val="3116235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4244" y="920903"/>
            <a:ext cx="1136007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这个主意听起来真不错，让我们尝试一下吧。</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Let's have a try.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我们居住在同一个星球上，我们要共同爱护它。</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are living on the same planet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我们的英语老师总是在课堂上编造一些有趣的对话。</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English teacher always ________________ some interesting dialogues in class.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455713" y="1853463"/>
            <a:ext cx="302146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This idea sounds good.</a:t>
            </a:r>
            <a:endParaRPr lang="zh-CN" altLang="en-US" dirty="0"/>
          </a:p>
        </p:txBody>
      </p:sp>
      <p:sp>
        <p:nvSpPr>
          <p:cNvPr id="4" name="Rectangle 3"/>
          <p:cNvSpPr/>
          <p:nvPr/>
        </p:nvSpPr>
        <p:spPr>
          <a:xfrm>
            <a:off x="3658856" y="4018672"/>
            <a:ext cx="39276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protect it together.</a:t>
            </a:r>
            <a:endParaRPr lang="zh-CN" altLang="en-US" dirty="0"/>
          </a:p>
        </p:txBody>
      </p:sp>
      <p:sp>
        <p:nvSpPr>
          <p:cNvPr id="5" name="Rectangle 4"/>
          <p:cNvSpPr/>
          <p:nvPr/>
        </p:nvSpPr>
        <p:spPr>
          <a:xfrm>
            <a:off x="4260049" y="5261850"/>
            <a:ext cx="205825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makes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70533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9398" y="905171"/>
            <a:ext cx="1101583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我应该学会如何礼貌地拒绝他人的邀请。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(turn)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learn how to ________________ others' invitation politely.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当人们谈到阿炳的时候，就会想起《二泉映月》。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(think)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people talk about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Abing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they'll ________________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Erquan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Yingyue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晚饭后，当弟弟倒垃圾时。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Sarah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正在厨房洗碗。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dinner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her brother took out the rubbish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Sarah ________________ in the kitchen.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823126" y="1810432"/>
            <a:ext cx="14914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turn down</a:t>
            </a:r>
            <a:endParaRPr lang="zh-CN" altLang="en-US" dirty="0"/>
          </a:p>
        </p:txBody>
      </p:sp>
      <p:sp>
        <p:nvSpPr>
          <p:cNvPr id="4" name="Rectangle 3"/>
          <p:cNvSpPr/>
          <p:nvPr/>
        </p:nvSpPr>
        <p:spPr>
          <a:xfrm>
            <a:off x="6314625" y="3305827"/>
            <a:ext cx="12153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think of</a:t>
            </a:r>
            <a:endParaRPr lang="zh-CN" altLang="en-US" dirty="0"/>
          </a:p>
        </p:txBody>
      </p:sp>
      <p:sp>
        <p:nvSpPr>
          <p:cNvPr id="5" name="Rectangle 4"/>
          <p:cNvSpPr/>
          <p:nvPr/>
        </p:nvSpPr>
        <p:spPr>
          <a:xfrm>
            <a:off x="8398628" y="4541088"/>
            <a:ext cx="339843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doing the dishes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13992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75299"/>
            <a:ext cx="11768866"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“Will the exhibition be held in Shanghai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Olivia asked her secretary.(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改为间接引语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Olivia asked her secretary________ the exhibition________ be held in Shanghai.</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)Dr. Ma laid his papers on the desk for the young doctors to study.(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Dr. Ma ________ his papers on the desk for the young doctors to study?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The bridge connecting Nantong to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Zhangjiagang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11,072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metres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long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is the bridge connecting Nantong to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Zhangjiagang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890516" y="1519975"/>
            <a:ext cx="15279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if/whether</a:t>
            </a:r>
            <a:endParaRPr lang="zh-CN" altLang="en-US" dirty="0"/>
          </a:p>
        </p:txBody>
      </p:sp>
      <p:sp>
        <p:nvSpPr>
          <p:cNvPr id="4" name="Rectangle 3"/>
          <p:cNvSpPr/>
          <p:nvPr/>
        </p:nvSpPr>
        <p:spPr>
          <a:xfrm>
            <a:off x="6929616" y="1519975"/>
            <a:ext cx="9576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would</a:t>
            </a:r>
            <a:endParaRPr lang="zh-CN" altLang="en-US" dirty="0"/>
          </a:p>
        </p:txBody>
      </p:sp>
      <p:sp>
        <p:nvSpPr>
          <p:cNvPr id="5" name="Rectangle 4"/>
          <p:cNvSpPr/>
          <p:nvPr/>
        </p:nvSpPr>
        <p:spPr>
          <a:xfrm>
            <a:off x="1027235" y="3703778"/>
            <a:ext cx="6062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a:t>
            </a:r>
            <a:endParaRPr lang="zh-CN" altLang="en-US" dirty="0"/>
          </a:p>
        </p:txBody>
      </p:sp>
      <p:sp>
        <p:nvSpPr>
          <p:cNvPr id="6" name="Rectangle 5"/>
          <p:cNvSpPr/>
          <p:nvPr/>
        </p:nvSpPr>
        <p:spPr>
          <a:xfrm>
            <a:off x="3127615" y="3703777"/>
            <a:ext cx="5364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lay</a:t>
            </a:r>
            <a:endParaRPr lang="zh-CN" altLang="en-US" dirty="0"/>
          </a:p>
        </p:txBody>
      </p:sp>
      <p:sp>
        <p:nvSpPr>
          <p:cNvPr id="7" name="Rectangle 6"/>
          <p:cNvSpPr/>
          <p:nvPr/>
        </p:nvSpPr>
        <p:spPr>
          <a:xfrm>
            <a:off x="215047" y="5670877"/>
            <a:ext cx="2531847" cy="721608"/>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long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02278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04856" y="1023505"/>
            <a:ext cx="1005839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听轻音乐让我更容易入睡。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Listening to light music makes it easier for me 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襄阳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她每天总是在晚饭后完成她的家庭作业。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(finish)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________________after dinner every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襄阳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我进教室的时候学生们正在讨论物理竞赛。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(discuss)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students ______________________________when I came into the classroom.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270400" y="1711826"/>
            <a:ext cx="238456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fall asleep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759447" y="3239495"/>
            <a:ext cx="4563685"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always finishes her homework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854362" y="4645092"/>
            <a:ext cx="8129195"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were discussing the physics competition(s)/contest(s)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36244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637" y="826296"/>
            <a:ext cx="1151068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襄阳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请告诉学生们别忘了在考试前把电子产品递给老师。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tell the students ________________________________to the teachers before the exam.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襄阳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这些德国人在到襄阳前就已经习惯吃牛肉面了。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 before they came to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Xiangyang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襄阳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我昨天买的这件舒适的衬衣是由中国新疆优质棉花制成的。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________________________________from Xinjiang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37241" y="1525375"/>
            <a:ext cx="7763435"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not to forget to pass the electronic/digital products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77734" y="3970476"/>
            <a:ext cx="9499002" cy="830997"/>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These Germans had(already)been used to </a:t>
            </a:r>
            <a:endPar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endParaRPr>
          </a:p>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eating/having </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beef noodles</a:t>
            </a:r>
            <a:endParaRPr lang="zh-CN" altLang="en-US" dirty="0"/>
          </a:p>
        </p:txBody>
      </p:sp>
      <p:sp>
        <p:nvSpPr>
          <p:cNvPr id="5" name="Rectangle 4"/>
          <p:cNvSpPr/>
          <p:nvPr/>
        </p:nvSpPr>
        <p:spPr>
          <a:xfrm>
            <a:off x="822958" y="5380059"/>
            <a:ext cx="6096000" cy="830997"/>
          </a:xfrm>
          <a:prstGeom prst="rect">
            <a:avLst/>
          </a:prstGeom>
        </p:spPr>
        <p:txBody>
          <a:bodyPr>
            <a:spAutoFit/>
          </a:bodyPr>
          <a:lstStyle/>
          <a:p>
            <a:pPr indent="609600" algn="just">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comfortable shirt I bought yesterday is made of fine/good/high quality cotton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9168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9397" y="1113137"/>
            <a:ext cx="1124174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盘锦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在龙舟比赛中，两支队伍同时到达终点。</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Two teams reached the finishing line ________________ in the Dragon Boat race.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盘锦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毕业典礼上，学生们在纪念册上写下了自己的名字。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Students ________________ their names in the album on graduation ceremony.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盘锦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老师为我们在学业上取得的进步感到骄傲。</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teacher ________________ our progress on schoolwork.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840814" y="2090130"/>
            <a:ext cx="22961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the same time</a:t>
            </a:r>
            <a:endParaRPr lang="zh-CN" altLang="en-US" dirty="0"/>
          </a:p>
        </p:txBody>
      </p:sp>
      <p:sp>
        <p:nvSpPr>
          <p:cNvPr id="4" name="Rectangle 3"/>
          <p:cNvSpPr/>
          <p:nvPr/>
        </p:nvSpPr>
        <p:spPr>
          <a:xfrm>
            <a:off x="2339791" y="3528788"/>
            <a:ext cx="493058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wrote down/took down/wrote/signed</a:t>
            </a:r>
            <a:endParaRPr lang="zh-CN" altLang="en-US" dirty="0"/>
          </a:p>
        </p:txBody>
      </p:sp>
      <p:sp>
        <p:nvSpPr>
          <p:cNvPr id="5" name="Rectangle 4"/>
          <p:cNvSpPr/>
          <p:nvPr/>
        </p:nvSpPr>
        <p:spPr>
          <a:xfrm>
            <a:off x="2664543" y="4967446"/>
            <a:ext cx="47328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takes(took) pride in/is(was) proud of</a:t>
            </a:r>
            <a:endParaRPr lang="zh-CN" altLang="en-US" dirty="0"/>
          </a:p>
        </p:txBody>
      </p:sp>
    </p:spTree>
    <p:extLst>
      <p:ext uri="{BB962C8B-B14F-4D97-AF65-F5344CB8AC3E}">
        <p14:creationId xmlns:p14="http://schemas.microsoft.com/office/powerpoint/2010/main" val="1306092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8183" y="844198"/>
            <a:ext cx="1163977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盘锦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不久之后，我们学校将会建立一个滑冰俱乐部。</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skating club ________________ in our school soon.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作为中学生，我们不应该在公共场合有不雅行为。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middle school students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shouldn't have impolite behavior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如果你沉迷于电脑游戏，你将落后于其他人。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will ________ ________ others if you're crazy about computer games.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86542" y="1799674"/>
            <a:ext cx="45382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will be set up/established/founded</a:t>
            </a:r>
            <a:endParaRPr lang="zh-CN" altLang="en-US" dirty="0"/>
          </a:p>
        </p:txBody>
      </p:sp>
      <p:sp>
        <p:nvSpPr>
          <p:cNvPr id="4" name="Rectangle 3"/>
          <p:cNvSpPr/>
          <p:nvPr/>
        </p:nvSpPr>
        <p:spPr>
          <a:xfrm>
            <a:off x="9358186" y="3309399"/>
            <a:ext cx="20697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public</a:t>
            </a:r>
            <a:endParaRPr lang="zh-CN" altLang="en-US" dirty="0"/>
          </a:p>
        </p:txBody>
      </p:sp>
      <p:sp>
        <p:nvSpPr>
          <p:cNvPr id="5" name="Rectangle 4"/>
          <p:cNvSpPr/>
          <p:nvPr/>
        </p:nvSpPr>
        <p:spPr>
          <a:xfrm>
            <a:off x="2354014" y="4790300"/>
            <a:ext cx="212308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fall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behind</a:t>
            </a:r>
            <a:endParaRPr lang="zh-CN" altLang="en-US" dirty="0"/>
          </a:p>
        </p:txBody>
      </p:sp>
    </p:spTree>
    <p:extLst>
      <p:ext uri="{BB962C8B-B14F-4D97-AF65-F5344CB8AC3E}">
        <p14:creationId xmlns:p14="http://schemas.microsoft.com/office/powerpoint/2010/main" val="687750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4244" y="955429"/>
            <a:ext cx="11492753"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请永远不要放弃！</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世界上从来没有人未经努力就取得成功。</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Never give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No one in the world has ever succeeded without ________ an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西宁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机会属于那些有充分准备的人。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Chances ________ ________ those people who are well prepared.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西宁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众所周知，剪纸是中国传统文化之一。</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we all know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is one of the Chinese traditional cultures.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西宁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负责任的老师总是对学生要求严格。</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Responsible teachers are always ________ ________ their students.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793424" y="1573763"/>
            <a:ext cx="20435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making/having</a:t>
            </a:r>
            <a:endParaRPr lang="zh-CN" altLang="en-US" dirty="0"/>
          </a:p>
        </p:txBody>
      </p:sp>
      <p:sp>
        <p:nvSpPr>
          <p:cNvPr id="4" name="Rectangle 3"/>
          <p:cNvSpPr/>
          <p:nvPr/>
        </p:nvSpPr>
        <p:spPr>
          <a:xfrm>
            <a:off x="-152646" y="1926979"/>
            <a:ext cx="150297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effort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237754" y="3232141"/>
            <a:ext cx="17141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belong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to</a:t>
            </a:r>
            <a:endParaRPr lang="zh-CN" altLang="en-US" dirty="0"/>
          </a:p>
        </p:txBody>
      </p:sp>
      <p:sp>
        <p:nvSpPr>
          <p:cNvPr id="6" name="Rectangle 5"/>
          <p:cNvSpPr/>
          <p:nvPr/>
        </p:nvSpPr>
        <p:spPr>
          <a:xfrm>
            <a:off x="3317963" y="4370497"/>
            <a:ext cx="23379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paper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cutting</a:t>
            </a:r>
            <a:endParaRPr lang="zh-CN" altLang="en-US" dirty="0"/>
          </a:p>
        </p:txBody>
      </p:sp>
      <p:sp>
        <p:nvSpPr>
          <p:cNvPr id="7" name="Rectangle 6"/>
          <p:cNvSpPr/>
          <p:nvPr/>
        </p:nvSpPr>
        <p:spPr>
          <a:xfrm>
            <a:off x="4486937" y="5139523"/>
            <a:ext cx="313932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strict with/hard 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4766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1671" y="1048593"/>
            <a:ext cx="1142462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西宁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没有中国共产党，我们不可能过上如此富裕的生活。</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can't live such a ________ ________ without the Communist Party of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抚顺、本溪、辽阳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一年四季都可以吃到四川泡菜。</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Sichuan­style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pickled vegetables can be eaten ________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抚顺、本溪、辽阳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妈妈说的话总是有道理。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Mom's words always ________ ________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925594" y="1971796"/>
            <a:ext cx="22107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rich/wealthy life</a:t>
            </a:r>
            <a:endParaRPr lang="zh-CN" altLang="en-US" dirty="0"/>
          </a:p>
        </p:txBody>
      </p:sp>
      <p:sp>
        <p:nvSpPr>
          <p:cNvPr id="4" name="Rectangle 3"/>
          <p:cNvSpPr/>
          <p:nvPr/>
        </p:nvSpPr>
        <p:spPr>
          <a:xfrm>
            <a:off x="7388272" y="3499381"/>
            <a:ext cx="31783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all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year      round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6" name="Rectangle 5"/>
          <p:cNvSpPr/>
          <p:nvPr/>
        </p:nvSpPr>
        <p:spPr>
          <a:xfrm>
            <a:off x="4103485" y="4887119"/>
            <a:ext cx="7792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a:t>
            </a:r>
            <a:endParaRPr lang="zh-CN" altLang="en-US" dirty="0"/>
          </a:p>
        </p:txBody>
      </p:sp>
      <p:sp>
        <p:nvSpPr>
          <p:cNvPr id="7" name="Rectangle 6"/>
          <p:cNvSpPr/>
          <p:nvPr/>
        </p:nvSpPr>
        <p:spPr>
          <a:xfrm>
            <a:off x="5488866" y="4887119"/>
            <a:ext cx="332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8" name="Rectangle 7"/>
          <p:cNvSpPr/>
          <p:nvPr/>
        </p:nvSpPr>
        <p:spPr>
          <a:xfrm>
            <a:off x="6616062" y="4887118"/>
            <a:ext cx="9095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point</a:t>
            </a:r>
            <a:endParaRPr lang="zh-CN" altLang="en-US" dirty="0"/>
          </a:p>
        </p:txBody>
      </p:sp>
    </p:spTree>
    <p:extLst>
      <p:ext uri="{BB962C8B-B14F-4D97-AF65-F5344CB8AC3E}">
        <p14:creationId xmlns:p14="http://schemas.microsoft.com/office/powerpoint/2010/main" val="665396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1519" y="844197"/>
            <a:ext cx="1070385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抚顺、本溪、辽阳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出乎我们的意料，那个计划竟然取得了成功。</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plan succeeded.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抚顺、本溪、辽阳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在任何游戏中，遵守规则都是必要的。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necessary to ________ ________ ________ in any games.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抚顺、本溪、辽阳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警方在一小时前控制了糟糕的状况。</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police ________ ________ ________ ________ the terrible situation an hour ago.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23765" y="1821189"/>
            <a:ext cx="4698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4" name="Rectangle 3"/>
          <p:cNvSpPr/>
          <p:nvPr/>
        </p:nvSpPr>
        <p:spPr>
          <a:xfrm>
            <a:off x="2901080" y="1821188"/>
            <a:ext cx="6848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our </a:t>
            </a:r>
            <a:endParaRPr lang="zh-CN" altLang="en-US" dirty="0"/>
          </a:p>
        </p:txBody>
      </p:sp>
      <p:sp>
        <p:nvSpPr>
          <p:cNvPr id="5" name="Rectangle 4"/>
          <p:cNvSpPr/>
          <p:nvPr/>
        </p:nvSpPr>
        <p:spPr>
          <a:xfrm>
            <a:off x="3969125" y="1821187"/>
            <a:ext cx="1188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surprise</a:t>
            </a:r>
            <a:endParaRPr lang="zh-CN" altLang="en-US" dirty="0"/>
          </a:p>
        </p:txBody>
      </p:sp>
      <p:sp>
        <p:nvSpPr>
          <p:cNvPr id="6" name="Rectangle 5"/>
          <p:cNvSpPr/>
          <p:nvPr/>
        </p:nvSpPr>
        <p:spPr>
          <a:xfrm>
            <a:off x="3585883" y="3244853"/>
            <a:ext cx="109388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follow </a:t>
            </a:r>
            <a:endParaRPr lang="zh-CN" altLang="en-US" dirty="0"/>
          </a:p>
        </p:txBody>
      </p:sp>
      <p:sp>
        <p:nvSpPr>
          <p:cNvPr id="7" name="Rectangle 6"/>
          <p:cNvSpPr/>
          <p:nvPr/>
        </p:nvSpPr>
        <p:spPr>
          <a:xfrm>
            <a:off x="4966136" y="3259842"/>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8" name="Rectangle 7"/>
          <p:cNvSpPr/>
          <p:nvPr/>
        </p:nvSpPr>
        <p:spPr>
          <a:xfrm>
            <a:off x="6256089" y="3259842"/>
            <a:ext cx="79861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rules</a:t>
            </a:r>
            <a:endParaRPr lang="zh-CN" altLang="en-US" dirty="0"/>
          </a:p>
        </p:txBody>
      </p:sp>
      <p:sp>
        <p:nvSpPr>
          <p:cNvPr id="9" name="Rectangle 8"/>
          <p:cNvSpPr/>
          <p:nvPr/>
        </p:nvSpPr>
        <p:spPr>
          <a:xfrm>
            <a:off x="3021742" y="4683509"/>
            <a:ext cx="8127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were</a:t>
            </a:r>
            <a:endParaRPr lang="zh-CN" altLang="en-US" dirty="0"/>
          </a:p>
        </p:txBody>
      </p:sp>
      <p:sp>
        <p:nvSpPr>
          <p:cNvPr id="10" name="Rectangle 9"/>
          <p:cNvSpPr/>
          <p:nvPr/>
        </p:nvSpPr>
        <p:spPr>
          <a:xfrm>
            <a:off x="4471221" y="4683508"/>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
        <p:nvSpPr>
          <p:cNvPr id="11" name="Rectangle 10"/>
          <p:cNvSpPr/>
          <p:nvPr/>
        </p:nvSpPr>
        <p:spPr>
          <a:xfrm>
            <a:off x="5525079" y="4698497"/>
            <a:ext cx="10703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control</a:t>
            </a:r>
            <a:endParaRPr lang="zh-CN" altLang="en-US" dirty="0"/>
          </a:p>
        </p:txBody>
      </p:sp>
      <p:sp>
        <p:nvSpPr>
          <p:cNvPr id="12" name="Rectangle 11"/>
          <p:cNvSpPr/>
          <p:nvPr/>
        </p:nvSpPr>
        <p:spPr>
          <a:xfrm>
            <a:off x="7201270" y="4683507"/>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Tree>
    <p:extLst>
      <p:ext uri="{BB962C8B-B14F-4D97-AF65-F5344CB8AC3E}">
        <p14:creationId xmlns:p14="http://schemas.microsoft.com/office/powerpoint/2010/main" val="2382280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54954"/>
            <a:ext cx="1179396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新疆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多亏了互联网，我们在家就能购物。</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the Internet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do all our shopping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帮助处在困难中的人一直是中华传统美德之一。</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has been one of the traditional Chinese virtues to help those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据报道今年中国又有一颗卫星被送入轨道。</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reported that another satellite has been________ ________orbit in China this year.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66373" y="1778159"/>
            <a:ext cx="10634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Thanks</a:t>
            </a:r>
            <a:endParaRPr lang="zh-CN" altLang="en-US" dirty="0"/>
          </a:p>
        </p:txBody>
      </p:sp>
      <p:sp>
        <p:nvSpPr>
          <p:cNvPr id="5" name="Rectangle 4"/>
          <p:cNvSpPr/>
          <p:nvPr/>
        </p:nvSpPr>
        <p:spPr>
          <a:xfrm>
            <a:off x="2373105" y="1778158"/>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6" name="Rectangle 5"/>
          <p:cNvSpPr/>
          <p:nvPr/>
        </p:nvSpPr>
        <p:spPr>
          <a:xfrm>
            <a:off x="8792014" y="3262714"/>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
        <p:nvSpPr>
          <p:cNvPr id="7" name="Rectangle 6"/>
          <p:cNvSpPr/>
          <p:nvPr/>
        </p:nvSpPr>
        <p:spPr>
          <a:xfrm>
            <a:off x="9752313" y="3262713"/>
            <a:ext cx="10998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trouble</a:t>
            </a:r>
            <a:endParaRPr lang="zh-CN" altLang="en-US" dirty="0"/>
          </a:p>
        </p:txBody>
      </p:sp>
      <p:sp>
        <p:nvSpPr>
          <p:cNvPr id="8" name="Rectangle 7"/>
          <p:cNvSpPr/>
          <p:nvPr/>
        </p:nvSpPr>
        <p:spPr>
          <a:xfrm>
            <a:off x="6357556" y="4758027"/>
            <a:ext cx="7893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sent </a:t>
            </a:r>
            <a:endParaRPr lang="zh-CN" altLang="en-US" dirty="0"/>
          </a:p>
        </p:txBody>
      </p:sp>
      <p:sp>
        <p:nvSpPr>
          <p:cNvPr id="9" name="Rectangle 8"/>
          <p:cNvSpPr/>
          <p:nvPr/>
        </p:nvSpPr>
        <p:spPr>
          <a:xfrm>
            <a:off x="7694527" y="4690874"/>
            <a:ext cx="6756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into</a:t>
            </a:r>
            <a:endParaRPr lang="zh-CN" altLang="en-US" dirty="0"/>
          </a:p>
        </p:txBody>
      </p:sp>
    </p:spTree>
    <p:extLst>
      <p:ext uri="{BB962C8B-B14F-4D97-AF65-F5344CB8AC3E}">
        <p14:creationId xmlns:p14="http://schemas.microsoft.com/office/powerpoint/2010/main" val="1633124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6517" y="722291"/>
            <a:ext cx="1135290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政府应采取严格措施执行垃圾分类政策。</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government should take strict measures to________ ________garbage sorting policy.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只有博览群书，我们才能增长知识、开阔眼界。</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Only by________ ________can we gain more knowledge and broaden our horizons.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三孩政策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有助于减轻人口老龄化的压力。</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three­child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policy contributes to easing the ________ from the aging________.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334340" y="1724370"/>
            <a:ext cx="81516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carry</a:t>
            </a:r>
            <a:endParaRPr lang="zh-CN" altLang="en-US" dirty="0"/>
          </a:p>
        </p:txBody>
      </p:sp>
      <p:sp>
        <p:nvSpPr>
          <p:cNvPr id="4" name="Rectangle 3"/>
          <p:cNvSpPr/>
          <p:nvPr/>
        </p:nvSpPr>
        <p:spPr>
          <a:xfrm>
            <a:off x="8711806" y="1724369"/>
            <a:ext cx="9188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2014249" y="3854384"/>
            <a:ext cx="11280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reading</a:t>
            </a:r>
            <a:endParaRPr lang="zh-CN" altLang="en-US" dirty="0"/>
          </a:p>
        </p:txBody>
      </p:sp>
      <p:sp>
        <p:nvSpPr>
          <p:cNvPr id="6" name="Rectangle 5"/>
          <p:cNvSpPr/>
          <p:nvPr/>
        </p:nvSpPr>
        <p:spPr>
          <a:xfrm>
            <a:off x="3373305" y="3854384"/>
            <a:ext cx="9271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books</a:t>
            </a:r>
            <a:endParaRPr lang="zh-CN" altLang="en-US" dirty="0"/>
          </a:p>
        </p:txBody>
      </p:sp>
      <p:sp>
        <p:nvSpPr>
          <p:cNvPr id="7" name="Rectangle 6"/>
          <p:cNvSpPr/>
          <p:nvPr/>
        </p:nvSpPr>
        <p:spPr>
          <a:xfrm>
            <a:off x="6886077" y="5381971"/>
            <a:ext cx="12634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pressure</a:t>
            </a:r>
            <a:endParaRPr lang="zh-CN" altLang="en-US" dirty="0"/>
          </a:p>
        </p:txBody>
      </p:sp>
      <p:sp>
        <p:nvSpPr>
          <p:cNvPr id="8" name="Rectangle 7"/>
          <p:cNvSpPr/>
          <p:nvPr/>
        </p:nvSpPr>
        <p:spPr>
          <a:xfrm>
            <a:off x="9917348" y="5381970"/>
            <a:ext cx="15443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population</a:t>
            </a:r>
            <a:endParaRPr lang="zh-CN" altLang="en-US" dirty="0"/>
          </a:p>
        </p:txBody>
      </p:sp>
    </p:spTree>
    <p:extLst>
      <p:ext uri="{BB962C8B-B14F-4D97-AF65-F5344CB8AC3E}">
        <p14:creationId xmlns:p14="http://schemas.microsoft.com/office/powerpoint/2010/main" val="332661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6825" y="994804"/>
            <a:ext cx="1094052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营口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生命中到处充满奇迹。</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is ________ ________ magic everywhere.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营口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歌曲《少年》告诉人们不要放弃梦想。</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song The Youth tells people never to ________ ________ their dreams.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营口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政府为贫困地区的学生提供了一些新的计算机设备。</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government ________the students in poor areas ________some new computer equipment.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99115" y="1907251"/>
            <a:ext cx="5822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full</a:t>
            </a:r>
            <a:endParaRPr lang="zh-CN" altLang="en-US" dirty="0"/>
          </a:p>
        </p:txBody>
      </p:sp>
      <p:sp>
        <p:nvSpPr>
          <p:cNvPr id="4" name="Rectangle 3"/>
          <p:cNvSpPr/>
          <p:nvPr/>
        </p:nvSpPr>
        <p:spPr>
          <a:xfrm>
            <a:off x="3896020" y="1907250"/>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5" name="Rectangle 4"/>
          <p:cNvSpPr/>
          <p:nvPr/>
        </p:nvSpPr>
        <p:spPr>
          <a:xfrm>
            <a:off x="6794590" y="3395460"/>
            <a:ext cx="68980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give</a:t>
            </a:r>
            <a:endParaRPr lang="zh-CN" altLang="en-US" dirty="0"/>
          </a:p>
        </p:txBody>
      </p:sp>
      <p:sp>
        <p:nvSpPr>
          <p:cNvPr id="6" name="Rectangle 5"/>
          <p:cNvSpPr/>
          <p:nvPr/>
        </p:nvSpPr>
        <p:spPr>
          <a:xfrm>
            <a:off x="8197688" y="3395459"/>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
        <p:nvSpPr>
          <p:cNvPr id="7" name="Rectangle 6"/>
          <p:cNvSpPr/>
          <p:nvPr/>
        </p:nvSpPr>
        <p:spPr>
          <a:xfrm>
            <a:off x="3896020" y="4919391"/>
            <a:ext cx="12972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provided</a:t>
            </a:r>
            <a:endParaRPr lang="zh-CN" altLang="en-US" dirty="0"/>
          </a:p>
        </p:txBody>
      </p:sp>
      <p:sp>
        <p:nvSpPr>
          <p:cNvPr id="8" name="Rectangle 7"/>
          <p:cNvSpPr/>
          <p:nvPr/>
        </p:nvSpPr>
        <p:spPr>
          <a:xfrm>
            <a:off x="9276371" y="4919390"/>
            <a:ext cx="7393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with</a:t>
            </a:r>
            <a:endParaRPr lang="zh-CN" altLang="en-US" dirty="0"/>
          </a:p>
        </p:txBody>
      </p:sp>
    </p:spTree>
    <p:extLst>
      <p:ext uri="{BB962C8B-B14F-4D97-AF65-F5344CB8AC3E}">
        <p14:creationId xmlns:p14="http://schemas.microsoft.com/office/powerpoint/2010/main" val="2407034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1064" y="1267317"/>
            <a:ext cx="1148199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It is fine weather to row a boat on the lake.(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改为感叹句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weather it is to row a boat on the lake!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The teachers are still talking about where they will hold the concert.(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改为简单句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teachers are still talking about ________ ________ hold the concert.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 Don't let him go boating today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改为肯定句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go boating today.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326736" y="2273011"/>
            <a:ext cx="8678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a:t>
            </a:r>
            <a:endParaRPr lang="zh-CN" altLang="en-US" dirty="0"/>
          </a:p>
        </p:txBody>
      </p:sp>
      <p:sp>
        <p:nvSpPr>
          <p:cNvPr id="6" name="Rectangle 5"/>
          <p:cNvSpPr/>
          <p:nvPr/>
        </p:nvSpPr>
        <p:spPr>
          <a:xfrm>
            <a:off x="2600468" y="2273010"/>
            <a:ext cx="66556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fine</a:t>
            </a:r>
            <a:endParaRPr lang="zh-CN" altLang="en-US" dirty="0"/>
          </a:p>
        </p:txBody>
      </p:sp>
      <p:sp>
        <p:nvSpPr>
          <p:cNvPr id="7" name="Rectangle 6"/>
          <p:cNvSpPr/>
          <p:nvPr/>
        </p:nvSpPr>
        <p:spPr>
          <a:xfrm>
            <a:off x="5521279" y="3703777"/>
            <a:ext cx="9773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where</a:t>
            </a:r>
            <a:endParaRPr lang="zh-CN" altLang="en-US" dirty="0"/>
          </a:p>
        </p:txBody>
      </p:sp>
      <p:sp>
        <p:nvSpPr>
          <p:cNvPr id="8" name="Rectangle 7"/>
          <p:cNvSpPr/>
          <p:nvPr/>
        </p:nvSpPr>
        <p:spPr>
          <a:xfrm>
            <a:off x="6948691" y="3703777"/>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9" name="Rectangle 8"/>
          <p:cNvSpPr/>
          <p:nvPr/>
        </p:nvSpPr>
        <p:spPr>
          <a:xfrm>
            <a:off x="1252305" y="5091514"/>
            <a:ext cx="569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Let</a:t>
            </a:r>
            <a:endParaRPr lang="zh-CN" altLang="en-US" dirty="0"/>
          </a:p>
        </p:txBody>
      </p:sp>
      <p:sp>
        <p:nvSpPr>
          <p:cNvPr id="10" name="Rectangle 9"/>
          <p:cNvSpPr/>
          <p:nvPr/>
        </p:nvSpPr>
        <p:spPr>
          <a:xfrm>
            <a:off x="2632869" y="5091514"/>
            <a:ext cx="6623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him</a:t>
            </a:r>
            <a:endParaRPr lang="zh-CN" altLang="en-US" dirty="0"/>
          </a:p>
        </p:txBody>
      </p:sp>
    </p:spTree>
    <p:extLst>
      <p:ext uri="{BB962C8B-B14F-4D97-AF65-F5344CB8AC3E}">
        <p14:creationId xmlns:p14="http://schemas.microsoft.com/office/powerpoint/2010/main" val="493104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5007" y="994804"/>
            <a:ext cx="1020900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营口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想想为了挽救抹香鲸，我们能做些什么。</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Let's think about what we can do ________ ________ sperm whales.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你如果喜欢这件外套，为什么不试穿一下呢？</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 like the coat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don't you ________ it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不要只是等待暴风雨过去，要学会在雨中起舞。</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just ________ ________ the storm to pass. Learn to dance in the rain.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169510" y="1961038"/>
            <a:ext cx="21019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save</a:t>
            </a:r>
            <a:endParaRPr lang="zh-CN" altLang="en-US" dirty="0"/>
          </a:p>
        </p:txBody>
      </p:sp>
      <p:sp>
        <p:nvSpPr>
          <p:cNvPr id="4" name="Rectangle 3"/>
          <p:cNvSpPr/>
          <p:nvPr/>
        </p:nvSpPr>
        <p:spPr>
          <a:xfrm>
            <a:off x="6462903" y="3388937"/>
            <a:ext cx="53559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try</a:t>
            </a:r>
            <a:endParaRPr lang="zh-CN" altLang="en-US" dirty="0"/>
          </a:p>
        </p:txBody>
      </p:sp>
      <p:sp>
        <p:nvSpPr>
          <p:cNvPr id="5" name="Rectangle 4"/>
          <p:cNvSpPr/>
          <p:nvPr/>
        </p:nvSpPr>
        <p:spPr>
          <a:xfrm>
            <a:off x="8017195" y="3388936"/>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a:t>
            </a:r>
            <a:endParaRPr lang="zh-CN" altLang="en-US" dirty="0"/>
          </a:p>
        </p:txBody>
      </p:sp>
      <p:sp>
        <p:nvSpPr>
          <p:cNvPr id="6" name="Rectangle 5"/>
          <p:cNvSpPr/>
          <p:nvPr/>
        </p:nvSpPr>
        <p:spPr>
          <a:xfrm>
            <a:off x="3185729" y="4887119"/>
            <a:ext cx="7214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wait</a:t>
            </a:r>
            <a:endParaRPr lang="zh-CN" altLang="en-US" dirty="0"/>
          </a:p>
        </p:txBody>
      </p:sp>
      <p:sp>
        <p:nvSpPr>
          <p:cNvPr id="7" name="Rectangle 6"/>
          <p:cNvSpPr/>
          <p:nvPr/>
        </p:nvSpPr>
        <p:spPr>
          <a:xfrm>
            <a:off x="4663139" y="4887119"/>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Tree>
    <p:extLst>
      <p:ext uri="{BB962C8B-B14F-4D97-AF65-F5344CB8AC3E}">
        <p14:creationId xmlns:p14="http://schemas.microsoft.com/office/powerpoint/2010/main" val="257819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818" y="1141839"/>
            <a:ext cx="1190871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他们如此努力地投入到抗击新冠病毒的工作中，以致忘记了自我。</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worked ________ hard against the COVID­19 ________ they forgot about themselves.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烟台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很多青少年仰慕钟南山，希望成为像他一样的人。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teenagers ________ ________ to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Zhong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Nanshan and want to become like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我们应该思考如何把中国文化介绍给全世界。</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think about how to ________ Chinese culture ________ the world.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83724" y="2047100"/>
            <a:ext cx="5357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so</a:t>
            </a:r>
            <a:endParaRPr lang="zh-CN" altLang="en-US" dirty="0"/>
          </a:p>
        </p:txBody>
      </p:sp>
      <p:sp>
        <p:nvSpPr>
          <p:cNvPr id="4" name="Rectangle 3"/>
          <p:cNvSpPr/>
          <p:nvPr/>
        </p:nvSpPr>
        <p:spPr>
          <a:xfrm>
            <a:off x="7314319" y="2047100"/>
            <a:ext cx="6963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endParaRPr lang="zh-CN" altLang="en-US" dirty="0"/>
          </a:p>
        </p:txBody>
      </p:sp>
      <p:sp>
        <p:nvSpPr>
          <p:cNvPr id="5" name="Rectangle 4"/>
          <p:cNvSpPr/>
          <p:nvPr/>
        </p:nvSpPr>
        <p:spPr>
          <a:xfrm>
            <a:off x="3133416" y="3542413"/>
            <a:ext cx="7184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look</a:t>
            </a:r>
            <a:endParaRPr lang="zh-CN" altLang="en-US" dirty="0"/>
          </a:p>
        </p:txBody>
      </p:sp>
      <p:sp>
        <p:nvSpPr>
          <p:cNvPr id="6" name="Rectangle 5"/>
          <p:cNvSpPr/>
          <p:nvPr/>
        </p:nvSpPr>
        <p:spPr>
          <a:xfrm>
            <a:off x="4387290" y="3542412"/>
            <a:ext cx="5774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up</a:t>
            </a:r>
            <a:endParaRPr lang="zh-CN" altLang="en-US" dirty="0"/>
          </a:p>
        </p:txBody>
      </p:sp>
      <p:sp>
        <p:nvSpPr>
          <p:cNvPr id="7" name="Rectangle 6"/>
          <p:cNvSpPr/>
          <p:nvPr/>
        </p:nvSpPr>
        <p:spPr>
          <a:xfrm>
            <a:off x="4487243" y="5048484"/>
            <a:ext cx="13887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introduce</a:t>
            </a:r>
            <a:endParaRPr lang="zh-CN" altLang="en-US" dirty="0"/>
          </a:p>
        </p:txBody>
      </p:sp>
      <p:sp>
        <p:nvSpPr>
          <p:cNvPr id="8" name="Rectangle 7"/>
          <p:cNvSpPr/>
          <p:nvPr/>
        </p:nvSpPr>
        <p:spPr>
          <a:xfrm>
            <a:off x="8209258" y="5048483"/>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Tree>
    <p:extLst>
      <p:ext uri="{BB962C8B-B14F-4D97-AF65-F5344CB8AC3E}">
        <p14:creationId xmlns:p14="http://schemas.microsoft.com/office/powerpoint/2010/main" val="2418849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194" y="912315"/>
            <a:ext cx="1166846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)Kate ________________________________________(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成为一名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dancing club since two years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襄阳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由于新冠肺炎的影响，老师们决定工作日在线上教英语。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(decide)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of the COVID­19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smtClean="0">
                <a:latin typeface="Calibri" panose="020F0502020204030204" pitchFamily="34" charset="0"/>
                <a:ea typeface="宋体" panose="02010600030101010101" pitchFamily="2" charset="-122"/>
                <a:cs typeface="Times New Roman" panose="02020603050405020304" pitchFamily="18" charset="0"/>
              </a:rPr>
              <a:t>theteachers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陕西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狗是人类的好朋友。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are man's best friends.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212621" y="1121942"/>
            <a:ext cx="29931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 been a member of</a:t>
            </a:r>
            <a:endParaRPr lang="zh-CN" altLang="en-US" dirty="0"/>
          </a:p>
        </p:txBody>
      </p:sp>
      <p:sp>
        <p:nvSpPr>
          <p:cNvPr id="4" name="Rectangle 3"/>
          <p:cNvSpPr/>
          <p:nvPr/>
        </p:nvSpPr>
        <p:spPr>
          <a:xfrm>
            <a:off x="5664635" y="3402563"/>
            <a:ext cx="57467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decided to teach English online on weekdays</a:t>
            </a:r>
            <a:endParaRPr lang="zh-CN" altLang="en-US" dirty="0"/>
          </a:p>
        </p:txBody>
      </p:sp>
      <p:sp>
        <p:nvSpPr>
          <p:cNvPr id="5" name="Rectangle 4"/>
          <p:cNvSpPr/>
          <p:nvPr/>
        </p:nvSpPr>
        <p:spPr>
          <a:xfrm>
            <a:off x="941010" y="4801057"/>
            <a:ext cx="8002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Dogs</a:t>
            </a:r>
            <a:endParaRPr lang="zh-CN" altLang="en-US" dirty="0"/>
          </a:p>
        </p:txBody>
      </p:sp>
    </p:spTree>
    <p:extLst>
      <p:ext uri="{BB962C8B-B14F-4D97-AF65-F5344CB8AC3E}">
        <p14:creationId xmlns:p14="http://schemas.microsoft.com/office/powerpoint/2010/main" val="1758398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16319"/>
            <a:ext cx="1185492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宜昌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中国人认为红色能够给他们带来好运。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(luck)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Chinese people think that the color red can ________________________________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你们多久上一次劳动课？</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 do you have a labor class?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广州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凯特决定去社区工作，而不是度假。</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Instead of ________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Kate decided to work in the community.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635222" y="1939523"/>
            <a:ext cx="24285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bring good luck to</a:t>
            </a:r>
            <a:endParaRPr lang="zh-CN" altLang="en-US" dirty="0"/>
          </a:p>
        </p:txBody>
      </p:sp>
      <p:sp>
        <p:nvSpPr>
          <p:cNvPr id="4" name="Rectangle 3"/>
          <p:cNvSpPr/>
          <p:nvPr/>
        </p:nvSpPr>
        <p:spPr>
          <a:xfrm>
            <a:off x="1323749" y="3467109"/>
            <a:ext cx="149778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 often</a:t>
            </a:r>
            <a:endParaRPr lang="zh-CN" altLang="en-US" dirty="0"/>
          </a:p>
        </p:txBody>
      </p:sp>
      <p:sp>
        <p:nvSpPr>
          <p:cNvPr id="5" name="Rectangle 4"/>
          <p:cNvSpPr/>
          <p:nvPr/>
        </p:nvSpPr>
        <p:spPr>
          <a:xfrm>
            <a:off x="2072640" y="4908634"/>
            <a:ext cx="8654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going</a:t>
            </a:r>
            <a:endParaRPr lang="zh-CN" altLang="en-US" dirty="0"/>
          </a:p>
        </p:txBody>
      </p:sp>
      <p:sp>
        <p:nvSpPr>
          <p:cNvPr id="6" name="Rectangle 5"/>
          <p:cNvSpPr/>
          <p:nvPr/>
        </p:nvSpPr>
        <p:spPr>
          <a:xfrm>
            <a:off x="3561142" y="4908634"/>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a:t>
            </a:r>
            <a:endParaRPr lang="zh-CN" altLang="en-US" dirty="0"/>
          </a:p>
        </p:txBody>
      </p:sp>
      <p:sp>
        <p:nvSpPr>
          <p:cNvPr id="7" name="Rectangle 6"/>
          <p:cNvSpPr/>
          <p:nvPr/>
        </p:nvSpPr>
        <p:spPr>
          <a:xfrm>
            <a:off x="4692687" y="4908634"/>
            <a:ext cx="10926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holiday</a:t>
            </a:r>
            <a:endParaRPr lang="zh-CN" altLang="en-US" dirty="0"/>
          </a:p>
        </p:txBody>
      </p:sp>
    </p:spTree>
    <p:extLst>
      <p:ext uri="{BB962C8B-B14F-4D97-AF65-F5344CB8AC3E}">
        <p14:creationId xmlns:p14="http://schemas.microsoft.com/office/powerpoint/2010/main" val="1021090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7887" y="1005561"/>
            <a:ext cx="988627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枣庄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今天可好？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棒极了！今天太爽了！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—How's your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—Great! Today's ________ ________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我弟弟每天很早</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起床</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去上学。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brother ________________________ very early to school every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中国在很多国家</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已经建立</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基站。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 ________________________ 5G stations in many countries.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13422" y="2735589"/>
            <a:ext cx="19028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my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day</a:t>
            </a:r>
            <a:endParaRPr lang="zh-CN" altLang="en-US" dirty="0"/>
          </a:p>
        </p:txBody>
      </p:sp>
      <p:sp>
        <p:nvSpPr>
          <p:cNvPr id="4" name="Rectangle 3"/>
          <p:cNvSpPr/>
          <p:nvPr/>
        </p:nvSpPr>
        <p:spPr>
          <a:xfrm>
            <a:off x="4387102" y="4064147"/>
            <a:ext cx="1094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gets up</a:t>
            </a:r>
            <a:endParaRPr lang="zh-CN" altLang="en-US" dirty="0"/>
          </a:p>
        </p:txBody>
      </p:sp>
      <p:sp>
        <p:nvSpPr>
          <p:cNvPr id="5" name="Rectangle 4"/>
          <p:cNvSpPr/>
          <p:nvPr/>
        </p:nvSpPr>
        <p:spPr>
          <a:xfrm>
            <a:off x="3438181" y="5640154"/>
            <a:ext cx="26299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 (already) set up</a:t>
            </a:r>
            <a:endParaRPr lang="zh-CN" altLang="en-US" dirty="0"/>
          </a:p>
        </p:txBody>
      </p:sp>
    </p:spTree>
    <p:extLst>
      <p:ext uri="{BB962C8B-B14F-4D97-AF65-F5344CB8AC3E}">
        <p14:creationId xmlns:p14="http://schemas.microsoft.com/office/powerpoint/2010/main" val="371552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492" y="1310306"/>
            <a:ext cx="1025203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乐山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你听说过抖音没有？一款深受年轻人喜欢的小程序。</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you ever ________ ________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TikTok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video app popular among young people?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抚顺、本溪、辽阳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不要在走廊里互相追逐。</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Don't________________________ each other in the hallways.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981479" y="2262252"/>
            <a:ext cx="19277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heard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of</a:t>
            </a:r>
            <a:endParaRPr lang="zh-CN" altLang="en-US" dirty="0"/>
          </a:p>
        </p:txBody>
      </p:sp>
      <p:sp>
        <p:nvSpPr>
          <p:cNvPr id="4" name="Rectangle 3"/>
          <p:cNvSpPr/>
          <p:nvPr/>
        </p:nvSpPr>
        <p:spPr>
          <a:xfrm>
            <a:off x="3783568" y="4456812"/>
            <a:ext cx="13545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run after</a:t>
            </a:r>
            <a:endParaRPr lang="zh-CN" altLang="en-US" dirty="0"/>
          </a:p>
        </p:txBody>
      </p:sp>
    </p:spTree>
    <p:extLst>
      <p:ext uri="{BB962C8B-B14F-4D97-AF65-F5344CB8AC3E}">
        <p14:creationId xmlns:p14="http://schemas.microsoft.com/office/powerpoint/2010/main" val="3412627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451" y="668335"/>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句子翻译</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91670" y="1499332"/>
            <a:ext cx="1092976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潍坊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浪费这么好吃的食物真是可惜。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(waste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潍坊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袁隆平被誉为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杂交水稻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(hybrid rice)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之父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(name)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潍坊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昨天经过讨论，我们才知道如何解决这个问题。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(not...until...)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273947" y="2412859"/>
            <a:ext cx="497713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It's a pity to waste such delicious food.</a:t>
            </a:r>
            <a:endParaRPr lang="zh-CN" altLang="en-US" dirty="0"/>
          </a:p>
        </p:txBody>
      </p:sp>
      <p:sp>
        <p:nvSpPr>
          <p:cNvPr id="5" name="Rectangle 4"/>
          <p:cNvSpPr/>
          <p:nvPr/>
        </p:nvSpPr>
        <p:spPr>
          <a:xfrm>
            <a:off x="2155078" y="3874114"/>
            <a:ext cx="8441203"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Yuan Longping is named as the “father of hybrid rice”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6" name="Rectangle 5"/>
          <p:cNvSpPr/>
          <p:nvPr/>
        </p:nvSpPr>
        <p:spPr>
          <a:xfrm>
            <a:off x="1574202" y="5335369"/>
            <a:ext cx="9387840"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didn't know how to solve the problem until the discussion yesterday.</a:t>
            </a:r>
            <a:endParaRPr lang="zh-CN" altLang="en-US" dirty="0"/>
          </a:p>
        </p:txBody>
      </p:sp>
    </p:spTree>
    <p:extLst>
      <p:ext uri="{BB962C8B-B14F-4D97-AF65-F5344CB8AC3E}">
        <p14:creationId xmlns:p14="http://schemas.microsoft.com/office/powerpoint/2010/main" val="3115907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3337" y="1012747"/>
            <a:ext cx="1071461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潍坊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中国的祝融号火星探测器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Zhurong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rover)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已经成功登陆火星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(land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抚顺、本溪、辽阳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这将会是多么精彩的一个夏天啊！</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抚顺、本溪、辽阳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当她的朋友们在游泳时，她在做什么？</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55114" y="2647742"/>
            <a:ext cx="8182983"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China's </a:t>
            </a:r>
            <a:r>
              <a:rPr lang="en-US" altLang="zh-CN" sz="2400" kern="100" dirty="0" err="1">
                <a:solidFill>
                  <a:srgbClr val="FF0000"/>
                </a:solidFill>
                <a:latin typeface="Calibri" panose="020F0502020204030204" pitchFamily="34" charset="0"/>
                <a:ea typeface="宋体" panose="02010600030101010101" pitchFamily="2" charset="-122"/>
                <a:cs typeface="Times New Roman" panose="02020603050405020304" pitchFamily="18" charset="0"/>
              </a:rPr>
              <a:t>Zhurong</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Mars rover has successfully landed on Mars.</a:t>
            </a:r>
            <a:endParaRPr lang="zh-CN" altLang="en-US" dirty="0"/>
          </a:p>
        </p:txBody>
      </p:sp>
      <p:sp>
        <p:nvSpPr>
          <p:cNvPr id="4" name="Rectangle 3"/>
          <p:cNvSpPr/>
          <p:nvPr/>
        </p:nvSpPr>
        <p:spPr>
          <a:xfrm>
            <a:off x="1036320" y="3861569"/>
            <a:ext cx="9925722"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 wonderful the summer will be/What a wonderful summer it will be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939501" y="5444728"/>
            <a:ext cx="8903746"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 was she doing while her friends were swimming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72567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3793" y="1220714"/>
            <a:ext cx="1055325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抚顺、本溪、辽阳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他从八岁起就拥有这架飞机模型了。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昨晚七点到八点他们在看电视。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你认为骑自行车是很好的运动方式吗？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34352" y="1880938"/>
            <a:ext cx="10151634"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 has had/owned the/this model plane since he was eight(years old)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230418" y="3633478"/>
            <a:ext cx="7806466"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They were watching TV from seven to eight last night</a:t>
            </a:r>
            <a:endParaRPr lang="zh-CN" altLang="en-US" dirty="0"/>
          </a:p>
        </p:txBody>
      </p:sp>
      <p:sp>
        <p:nvSpPr>
          <p:cNvPr id="5" name="Rectangle 4"/>
          <p:cNvSpPr/>
          <p:nvPr/>
        </p:nvSpPr>
        <p:spPr>
          <a:xfrm>
            <a:off x="2714026" y="5134544"/>
            <a:ext cx="58249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 you think cycling is a good way to exercise</a:t>
            </a:r>
            <a:endParaRPr lang="zh-CN" altLang="en-US" dirty="0"/>
          </a:p>
        </p:txBody>
      </p:sp>
    </p:spTree>
    <p:extLst>
      <p:ext uri="{BB962C8B-B14F-4D97-AF65-F5344CB8AC3E}">
        <p14:creationId xmlns:p14="http://schemas.microsoft.com/office/powerpoint/2010/main" val="2292801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4851" y="1041406"/>
            <a:ext cx="1086522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我们很开心得知您对我们的服务很满意。</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我梦想有一个长假，以便能有更多的时间去旅行。</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你最喜欢的科目是什么？</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82992" y="2002283"/>
            <a:ext cx="8451925"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are pleased to learn that you are satisfied with our service</a:t>
            </a:r>
            <a:endParaRPr lang="zh-CN" altLang="en-US" dirty="0"/>
          </a:p>
        </p:txBody>
      </p:sp>
      <p:sp>
        <p:nvSpPr>
          <p:cNvPr id="4" name="Rectangle 3"/>
          <p:cNvSpPr/>
          <p:nvPr/>
        </p:nvSpPr>
        <p:spPr>
          <a:xfrm>
            <a:off x="1574201" y="3424825"/>
            <a:ext cx="9269505"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dream of having a long vacation so that I can have more time to travel</a:t>
            </a:r>
            <a:endParaRPr lang="zh-CN" altLang="en-US" dirty="0"/>
          </a:p>
        </p:txBody>
      </p:sp>
      <p:sp>
        <p:nvSpPr>
          <p:cNvPr id="5" name="Rectangle 4"/>
          <p:cNvSpPr/>
          <p:nvPr/>
        </p:nvSpPr>
        <p:spPr>
          <a:xfrm>
            <a:off x="681316" y="4700249"/>
            <a:ext cx="10291483" cy="1569660"/>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What's your favorite subject/What subject is your favorite/What subject(s) do you like best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30651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59398" y="942419"/>
            <a:ext cx="1097280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often reads with her daughter in the evening.(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________ often ________ with her daughter in the evening.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23. Uncle Zhu is making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a vegetable salad</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dinner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Uncle Zhu making for dinner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 You'd better take it to your office.(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You'd better ________ ________ it to your office.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827408" y="1885735"/>
            <a:ext cx="11144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doesn't</a:t>
            </a:r>
            <a:endParaRPr lang="zh-CN" altLang="en-US" dirty="0"/>
          </a:p>
        </p:txBody>
      </p:sp>
      <p:sp>
        <p:nvSpPr>
          <p:cNvPr id="5" name="Rectangle 4"/>
          <p:cNvSpPr/>
          <p:nvPr/>
        </p:nvSpPr>
        <p:spPr>
          <a:xfrm>
            <a:off x="4085189" y="1885734"/>
            <a:ext cx="75129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read</a:t>
            </a:r>
            <a:endParaRPr lang="zh-CN" altLang="en-US" dirty="0"/>
          </a:p>
        </p:txBody>
      </p:sp>
      <p:sp>
        <p:nvSpPr>
          <p:cNvPr id="6" name="Rectangle 5"/>
          <p:cNvSpPr/>
          <p:nvPr/>
        </p:nvSpPr>
        <p:spPr>
          <a:xfrm>
            <a:off x="1393475" y="3321786"/>
            <a:ext cx="8678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a:t>
            </a:r>
            <a:endParaRPr lang="zh-CN" altLang="en-US" dirty="0"/>
          </a:p>
        </p:txBody>
      </p:sp>
      <p:sp>
        <p:nvSpPr>
          <p:cNvPr id="7" name="Rectangle 6"/>
          <p:cNvSpPr/>
          <p:nvPr/>
        </p:nvSpPr>
        <p:spPr>
          <a:xfrm>
            <a:off x="2974089" y="3320583"/>
            <a:ext cx="4443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is</a:t>
            </a:r>
            <a:endParaRPr lang="zh-CN" altLang="en-US" dirty="0"/>
          </a:p>
        </p:txBody>
      </p:sp>
      <p:sp>
        <p:nvSpPr>
          <p:cNvPr id="8" name="Rectangle 7"/>
          <p:cNvSpPr/>
          <p:nvPr/>
        </p:nvSpPr>
        <p:spPr>
          <a:xfrm>
            <a:off x="2974089" y="4844088"/>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not</a:t>
            </a:r>
            <a:endParaRPr lang="zh-CN" altLang="en-US" dirty="0"/>
          </a:p>
        </p:txBody>
      </p:sp>
      <p:sp>
        <p:nvSpPr>
          <p:cNvPr id="10" name="Rectangle 9"/>
          <p:cNvSpPr/>
          <p:nvPr/>
        </p:nvSpPr>
        <p:spPr>
          <a:xfrm>
            <a:off x="3795879" y="4635737"/>
            <a:ext cx="132991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85235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10"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1520" y="1027077"/>
            <a:ext cx="1049946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那位公交车司机立刻停下了车。</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)Parents shouldn't push their kids too hard.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remember meeting you somewhere before.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82993" y="1693925"/>
            <a:ext cx="8710108"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The/That bus driver stopped the bus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at once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074228" y="3499382"/>
            <a:ext cx="3570208" cy="461665"/>
          </a:xfrm>
          <a:prstGeom prst="rect">
            <a:avLst/>
          </a:prstGeom>
        </p:spPr>
        <p:txBody>
          <a:bodyPr wrap="non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父母不应该逼迫孩子太紧</a:t>
            </a:r>
            <a:endParaRPr lang="zh-CN" altLang="en-US" dirty="0"/>
          </a:p>
        </p:txBody>
      </p:sp>
      <p:sp>
        <p:nvSpPr>
          <p:cNvPr id="5" name="Rectangle 4"/>
          <p:cNvSpPr/>
          <p:nvPr/>
        </p:nvSpPr>
        <p:spPr>
          <a:xfrm>
            <a:off x="1832386" y="4702368"/>
            <a:ext cx="7914042" cy="830997"/>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我记得以前在某个地方</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哪里</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什么地方见过你</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97572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8488" y="1256039"/>
            <a:ext cx="1045643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reply in writing by Saturday.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许多外国人对中国的快速发展感到惊奇。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surprised)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我们信任他，因为他从未让我们失望过。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(let... down)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71020" y="1934165"/>
            <a:ext cx="7720405" cy="830997"/>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请在周六之前书面回复</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请书面回复，截止到周六</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71020" y="3613374"/>
            <a:ext cx="9269505"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Many foreigners are surprised at the rapid development of China</a:t>
            </a:r>
            <a:endParaRPr lang="zh-CN" altLang="en-US" dirty="0"/>
          </a:p>
        </p:txBody>
      </p:sp>
      <p:sp>
        <p:nvSpPr>
          <p:cNvPr id="5" name="Rectangle 4"/>
          <p:cNvSpPr/>
          <p:nvPr/>
        </p:nvSpPr>
        <p:spPr>
          <a:xfrm>
            <a:off x="928744" y="4862714"/>
            <a:ext cx="9420112"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believe in/trust him because he has never let us down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3213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638" y="1145411"/>
            <a:ext cx="1189795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don't know each other at 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 bright smiles bring us closer.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______________________________________________________________________</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hometown has left so many soft and sweet memories in our hearts.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______________________________________________________________________</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盘锦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越来越多的人想成为志愿者。</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61455" y="2111645"/>
            <a:ext cx="6032421" cy="461665"/>
          </a:xfrm>
          <a:prstGeom prst="rect">
            <a:avLst/>
          </a:prstGeom>
        </p:spPr>
        <p:txBody>
          <a:bodyPr wrap="non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我们互不相识，但灿烂的笑容让彼此更亲近</a:t>
            </a:r>
            <a:endParaRPr lang="zh-CN" altLang="en-US" dirty="0"/>
          </a:p>
        </p:txBody>
      </p:sp>
      <p:sp>
        <p:nvSpPr>
          <p:cNvPr id="4" name="Rectangle 3"/>
          <p:cNvSpPr/>
          <p:nvPr/>
        </p:nvSpPr>
        <p:spPr>
          <a:xfrm>
            <a:off x="2562113" y="3539544"/>
            <a:ext cx="7161007" cy="461665"/>
          </a:xfrm>
          <a:prstGeom prst="rect">
            <a:avLst/>
          </a:prstGeom>
        </p:spPr>
        <p:txBody>
          <a:bodyPr wrap="squar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家乡在我们的心里留下了太多柔软和甜蜜的回忆　</a:t>
            </a:r>
            <a:endParaRPr lang="zh-CN" altLang="en-US" dirty="0"/>
          </a:p>
        </p:txBody>
      </p:sp>
      <p:sp>
        <p:nvSpPr>
          <p:cNvPr id="5" name="Rectangle 4"/>
          <p:cNvSpPr/>
          <p:nvPr/>
        </p:nvSpPr>
        <p:spPr>
          <a:xfrm>
            <a:off x="1378771" y="4967443"/>
            <a:ext cx="9527690"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More and more people want(hope)(would like) to be(become) volunteers.</a:t>
            </a:r>
            <a:endParaRPr lang="zh-CN" altLang="en-US" dirty="0"/>
          </a:p>
        </p:txBody>
      </p:sp>
    </p:spTree>
    <p:extLst>
      <p:ext uri="{BB962C8B-B14F-4D97-AF65-F5344CB8AC3E}">
        <p14:creationId xmlns:p14="http://schemas.microsoft.com/office/powerpoint/2010/main" val="1211122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3337" y="1152555"/>
            <a:ext cx="1111264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盘锦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浪费食物是一个坏习惯。</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盘锦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玛丽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自从小时候就有这个愿望吗？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她多久整理一次卧室？</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405831" y="2090130"/>
            <a:ext cx="38742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It's a bad habit to waste food.</a:t>
            </a:r>
            <a:endParaRPr lang="zh-CN" altLang="en-US" dirty="0"/>
          </a:p>
        </p:txBody>
      </p:sp>
      <p:sp>
        <p:nvSpPr>
          <p:cNvPr id="4" name="Rectangle 3"/>
          <p:cNvSpPr/>
          <p:nvPr/>
        </p:nvSpPr>
        <p:spPr>
          <a:xfrm>
            <a:off x="1858630" y="3489370"/>
            <a:ext cx="541968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 Mary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had the wish since she was a kid</a:t>
            </a:r>
            <a:endParaRPr lang="zh-CN" altLang="en-US" dirty="0"/>
          </a:p>
        </p:txBody>
      </p:sp>
      <p:sp>
        <p:nvSpPr>
          <p:cNvPr id="5" name="Rectangle 4"/>
          <p:cNvSpPr/>
          <p:nvPr/>
        </p:nvSpPr>
        <p:spPr>
          <a:xfrm>
            <a:off x="2305850" y="4845873"/>
            <a:ext cx="6074227"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 often does she tidy up her bedroom?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37265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3642" y="1267317"/>
            <a:ext cx="1003688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不要开始这个项目，除非一切就绪。</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一个重要的案例将在这次会议上讨论。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我想知道他们是否已经去过那家新书店。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67086" y="2142132"/>
            <a:ext cx="7161007"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Don't start the project unless everything is ready.</a:t>
            </a:r>
            <a:endParaRPr lang="zh-CN" altLang="en-US" dirty="0"/>
          </a:p>
        </p:txBody>
      </p:sp>
      <p:sp>
        <p:nvSpPr>
          <p:cNvPr id="4" name="Rectangle 3"/>
          <p:cNvSpPr/>
          <p:nvPr/>
        </p:nvSpPr>
        <p:spPr>
          <a:xfrm>
            <a:off x="1929202" y="3366717"/>
            <a:ext cx="7741920"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 important case will be discussed at this meeting.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789354" y="4926597"/>
            <a:ext cx="8021616"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wonder if they have been to that new bookshop.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32375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8489" y="1001990"/>
            <a:ext cx="1068234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28.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那是如此漫长的一段旅程，每个人都筋疲力尽了。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 Don't always compare yourself with others.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matter how hard it 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Chinese women's volleyball team will never give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80564" y="1665224"/>
            <a:ext cx="8075407"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 was such a long journey that everyone was tired 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755232" y="3134099"/>
            <a:ext cx="4185761" cy="830997"/>
          </a:xfrm>
          <a:prstGeom prst="rect">
            <a:avLst/>
          </a:prstGeom>
        </p:spPr>
        <p:txBody>
          <a:bodyPr wrap="non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不要总拿自己和别人比。</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208420" y="5337413"/>
            <a:ext cx="6032421" cy="830997"/>
          </a:xfrm>
          <a:prstGeom prst="rect">
            <a:avLst/>
          </a:prstGeom>
        </p:spPr>
        <p:txBody>
          <a:bodyPr wrap="non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无论处境多难，中国女排将永不放弃。</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9244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2885" y="1156168"/>
            <a:ext cx="1033809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这个暑假，我要么去夏令营，要么成为一名志愿者。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(either... 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当我们不知道如何解决问题时，可以向老师寻求帮助。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到目前为止，他还没有读完这本关于太空的书。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(finish doing)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89704" y="1859423"/>
            <a:ext cx="10951283"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will either go to summer camp or become a volunteer this summer vacation.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08038" y="3603127"/>
            <a:ext cx="10122945" cy="830997"/>
          </a:xfrm>
          <a:prstGeom prst="rect">
            <a:avLst/>
          </a:prstGeom>
        </p:spPr>
        <p:txBody>
          <a:bodyPr wrap="square">
            <a:spAutoFit/>
          </a:bodyPr>
          <a:lstStyle/>
          <a:p>
            <a:pPr indent="609600" algn="just">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When we don't know how to deal with/solve problems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can ask our teachers for help.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186927" y="4814078"/>
            <a:ext cx="9882692"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 hasn't finished reading the book about/on space so far/till now.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47031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3488" y="1062922"/>
            <a:ext cx="1120946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我们在九月份庆祝教师节。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(celebrate)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潍坊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将来护士会被机器人取代吗？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(replace)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中国政府采取了恰当措施，挽救了更多人的生命。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...steps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that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a:t>
            </a:r>
            <a:endParaRPr lang="zh-CN" altLang="en-US" dirty="0"/>
          </a:p>
        </p:txBody>
      </p:sp>
      <p:sp>
        <p:nvSpPr>
          <p:cNvPr id="3" name="Rectangle 2"/>
          <p:cNvSpPr/>
          <p:nvPr/>
        </p:nvSpPr>
        <p:spPr>
          <a:xfrm>
            <a:off x="2506892" y="1701069"/>
            <a:ext cx="601639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celebrate Teachers' Day in September.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271363" y="3367154"/>
            <a:ext cx="448744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Will nurses be replaced by robots?</a:t>
            </a:r>
            <a:endParaRPr lang="zh-CN" altLang="en-US" dirty="0"/>
          </a:p>
        </p:txBody>
      </p:sp>
      <p:sp>
        <p:nvSpPr>
          <p:cNvPr id="5" name="Rectangle 4"/>
          <p:cNvSpPr/>
          <p:nvPr/>
        </p:nvSpPr>
        <p:spPr>
          <a:xfrm>
            <a:off x="1036320" y="4663907"/>
            <a:ext cx="10205422"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Chinese government takes proper steps so that more lives are saved.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03804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974" y="1159741"/>
            <a:ext cx="1056400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他以前没去过博物馆。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内江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我们城市将会有更多的学校。</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抚顺、本溪、辽阳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这些新书明天分发。</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206006" y="2057857"/>
            <a:ext cx="52636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 hasn't been to the/a museum before.</a:t>
            </a:r>
            <a:endParaRPr lang="zh-CN" altLang="en-US" dirty="0"/>
          </a:p>
        </p:txBody>
      </p:sp>
      <p:sp>
        <p:nvSpPr>
          <p:cNvPr id="4" name="Rectangle 3"/>
          <p:cNvSpPr/>
          <p:nvPr/>
        </p:nvSpPr>
        <p:spPr>
          <a:xfrm>
            <a:off x="2761512" y="3270791"/>
            <a:ext cx="550714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There will be more schools in our city.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563444" y="4813195"/>
            <a:ext cx="9161929"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The/These new books will be handed out/given out tomorrow.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61806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7581" y="994763"/>
            <a:ext cx="1066082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40.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这个暑假你打算做什么？</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丹东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不要扔掉这些旧书。</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如果他努力学习，他就会通过考试。</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81026" y="1840919"/>
            <a:ext cx="7914042"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 are you going to do this summer holiday/vacation?</a:t>
            </a:r>
            <a:endParaRPr lang="zh-CN" altLang="en-US" dirty="0"/>
          </a:p>
        </p:txBody>
      </p:sp>
      <p:sp>
        <p:nvSpPr>
          <p:cNvPr id="4" name="Rectangle 3"/>
          <p:cNvSpPr/>
          <p:nvPr/>
        </p:nvSpPr>
        <p:spPr>
          <a:xfrm>
            <a:off x="2963829" y="3148740"/>
            <a:ext cx="512403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Don't throw away these old books.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960242" y="4825893"/>
            <a:ext cx="538609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If he studies hard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 will pass the exam.</a:t>
            </a:r>
            <a:endParaRPr lang="zh-CN" altLang="en-US" dirty="0"/>
          </a:p>
        </p:txBody>
      </p:sp>
    </p:spTree>
    <p:extLst>
      <p:ext uri="{BB962C8B-B14F-4D97-AF65-F5344CB8AC3E}">
        <p14:creationId xmlns:p14="http://schemas.microsoft.com/office/powerpoint/2010/main" val="1434678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 中考专题复习训练卷（一）</Template>
  <TotalTime>755</TotalTime>
  <Words>14542</Words>
  <Application>Microsoft Office PowerPoint</Application>
  <PresentationFormat>Widescreen</PresentationFormat>
  <Paragraphs>1276</Paragraphs>
  <Slides>144</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144</vt:i4>
      </vt:variant>
    </vt:vector>
  </HeadingPairs>
  <TitlesOfParts>
    <vt:vector size="154" baseType="lpstr">
      <vt:lpstr>等线</vt:lpstr>
      <vt:lpstr>等线 Light</vt:lpstr>
      <vt:lpstr>楷体</vt:lpstr>
      <vt:lpstr>宋体</vt:lpstr>
      <vt:lpstr>微软雅黑</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49</cp:revision>
  <dcterms:created xsi:type="dcterms:W3CDTF">2021-11-26T06:40:00Z</dcterms:created>
  <dcterms:modified xsi:type="dcterms:W3CDTF">2021-12-01T09:59:27Z</dcterms:modified>
</cp:coreProperties>
</file>