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ti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 id="294" r:id="rId40"/>
    <p:sldId id="295" r:id="rId41"/>
    <p:sldId id="296" r:id="rId42"/>
    <p:sldId id="297" r:id="rId43"/>
    <p:sldId id="298" r:id="rId44"/>
    <p:sldId id="299" r:id="rId45"/>
    <p:sldId id="300" r:id="rId46"/>
    <p:sldId id="301" r:id="rId47"/>
    <p:sldId id="302" r:id="rId48"/>
    <p:sldId id="303" r:id="rId49"/>
    <p:sldId id="304" r:id="rId50"/>
    <p:sldId id="305" r:id="rId51"/>
    <p:sldId id="306" r:id="rId52"/>
    <p:sldId id="307" r:id="rId53"/>
    <p:sldId id="308" r:id="rId54"/>
    <p:sldId id="309" r:id="rId55"/>
    <p:sldId id="310" r:id="rId56"/>
    <p:sldId id="311" r:id="rId57"/>
    <p:sldId id="312" r:id="rId58"/>
    <p:sldId id="313" r:id="rId59"/>
    <p:sldId id="314" r:id="rId60"/>
    <p:sldId id="315" r:id="rId61"/>
    <p:sldId id="316" r:id="rId62"/>
    <p:sldId id="317" r:id="rId63"/>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015" autoAdjust="0"/>
    <p:restoredTop sz="94660"/>
  </p:normalViewPr>
  <p:slideViewPr>
    <p:cSldViewPr snapToGrid="0">
      <p:cViewPr varScale="1">
        <p:scale>
          <a:sx n="89" d="100"/>
          <a:sy n="89" d="100"/>
        </p:scale>
        <p:origin x="120" y="12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tableStyles" Target="tableStyle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标题幻灯片">
    <p:spTree>
      <p:nvGrpSpPr>
        <p:cNvPr id="1" name=""/>
        <p:cNvGrpSpPr/>
        <p:nvPr/>
      </p:nvGrpSpPr>
      <p:grpSpPr>
        <a:xfrm>
          <a:off x="0" y="0"/>
          <a:ext cx="0" cy="0"/>
          <a:chOff x="0" y="0"/>
          <a:chExt cx="0" cy="0"/>
        </a:xfrm>
      </p:grpSpPr>
      <p:sp>
        <p:nvSpPr>
          <p:cNvPr id="4" name="日期占位符 3">
            <a:extLst>
              <a:ext uri="{FF2B5EF4-FFF2-40B4-BE49-F238E27FC236}">
                <a16:creationId xmlns:a16="http://schemas.microsoft.com/office/drawing/2014/main" id="{FFC256B4-9378-4FC9-8499-EEEB8B3FDCFC}"/>
              </a:ext>
            </a:extLst>
          </p:cNvPr>
          <p:cNvSpPr>
            <a:spLocks noGrp="1"/>
          </p:cNvSpPr>
          <p:nvPr>
            <p:ph type="dt" sz="half" idx="10"/>
          </p:nvPr>
        </p:nvSpPr>
        <p:spPr/>
        <p:txBody>
          <a:bodyPr/>
          <a:lstStyle/>
          <a:p>
            <a:fld id="{A5E1C041-B727-4843-8ACB-20D75869559F}" type="datetimeFigureOut">
              <a:rPr lang="zh-CN" altLang="en-US" smtClean="0"/>
              <a:t>2021/12/7 Tuesday</a:t>
            </a:fld>
            <a:endParaRPr lang="zh-CN" altLang="en-US"/>
          </a:p>
        </p:txBody>
      </p:sp>
      <p:sp>
        <p:nvSpPr>
          <p:cNvPr id="5" name="页脚占位符 4">
            <a:extLst>
              <a:ext uri="{FF2B5EF4-FFF2-40B4-BE49-F238E27FC236}">
                <a16:creationId xmlns:a16="http://schemas.microsoft.com/office/drawing/2014/main" id="{E574CFCD-A736-4300-9F26-2F2DFD0237B9}"/>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E8022E72-08EE-4D4E-B771-AEB4C1EA1DC4}"/>
              </a:ext>
            </a:extLst>
          </p:cNvPr>
          <p:cNvSpPr>
            <a:spLocks noGrp="1"/>
          </p:cNvSpPr>
          <p:nvPr>
            <p:ph type="sldNum" sz="quarter" idx="12"/>
          </p:nvPr>
        </p:nvSpPr>
        <p:spPr/>
        <p:txBody>
          <a:bodyPr/>
          <a:lstStyle/>
          <a:p>
            <a:fld id="{407B2E7F-6DA7-4B17-9F98-C6042DD5CE9F}" type="slidenum">
              <a:rPr lang="zh-CN" altLang="en-US" smtClean="0"/>
              <a:t>‹#›</a:t>
            </a:fld>
            <a:endParaRPr lang="zh-CN" altLang="en-US"/>
          </a:p>
        </p:txBody>
      </p:sp>
    </p:spTree>
    <p:extLst>
      <p:ext uri="{BB962C8B-B14F-4D97-AF65-F5344CB8AC3E}">
        <p14:creationId xmlns:p14="http://schemas.microsoft.com/office/powerpoint/2010/main" val="413434968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BD506B03-E3B0-4AE4-A40B-8BA110F80A9F}"/>
              </a:ext>
            </a:extLst>
          </p:cNvPr>
          <p:cNvSpPr>
            <a:spLocks noGrp="1"/>
          </p:cNvSpPr>
          <p:nvPr>
            <p:ph type="title"/>
          </p:nvPr>
        </p:nvSpPr>
        <p:spPr>
          <a:xfrm>
            <a:off x="838200" y="365125"/>
            <a:ext cx="10515600" cy="1325563"/>
          </a:xfrm>
          <a:prstGeom prst="rect">
            <a:avLst/>
          </a:prstGeom>
        </p:spPr>
        <p:txBody>
          <a:bodyPr/>
          <a:lstStyle/>
          <a:p>
            <a:r>
              <a:rPr lang="en-US" altLang="zh-CN" smtClean="0"/>
              <a:t>Click to edit Master title style</a:t>
            </a:r>
            <a:endParaRPr lang="zh-CN" altLang="en-US"/>
          </a:p>
        </p:txBody>
      </p:sp>
      <p:sp>
        <p:nvSpPr>
          <p:cNvPr id="3" name="竖排文字占位符 2">
            <a:extLst>
              <a:ext uri="{FF2B5EF4-FFF2-40B4-BE49-F238E27FC236}">
                <a16:creationId xmlns:a16="http://schemas.microsoft.com/office/drawing/2014/main" id="{5A918795-58DE-425F-AE22-A2F596BBB06B}"/>
              </a:ext>
            </a:extLst>
          </p:cNvPr>
          <p:cNvSpPr>
            <a:spLocks noGrp="1"/>
          </p:cNvSpPr>
          <p:nvPr>
            <p:ph type="body" orient="vert" idx="1"/>
          </p:nvPr>
        </p:nvSpPr>
        <p:spPr>
          <a:xfrm>
            <a:off x="838200" y="1825625"/>
            <a:ext cx="10515600" cy="4351338"/>
          </a:xfrm>
          <a:prstGeom prst="rect">
            <a:avLst/>
          </a:prstGeom>
        </p:spPr>
        <p:txBody>
          <a:bodyPr vert="eaVert"/>
          <a:lstStyle/>
          <a:p>
            <a:pPr lvl="0"/>
            <a:r>
              <a:rPr lang="en-US" altLang="zh-CN" smtClean="0"/>
              <a:t>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zh-CN" altLang="en-US"/>
          </a:p>
        </p:txBody>
      </p:sp>
      <p:sp>
        <p:nvSpPr>
          <p:cNvPr id="4" name="日期占位符 3">
            <a:extLst>
              <a:ext uri="{FF2B5EF4-FFF2-40B4-BE49-F238E27FC236}">
                <a16:creationId xmlns:a16="http://schemas.microsoft.com/office/drawing/2014/main" id="{FF2A1B81-C530-4C56-B154-D00E422D684F}"/>
              </a:ext>
            </a:extLst>
          </p:cNvPr>
          <p:cNvSpPr>
            <a:spLocks noGrp="1"/>
          </p:cNvSpPr>
          <p:nvPr>
            <p:ph type="dt" sz="half" idx="10"/>
          </p:nvPr>
        </p:nvSpPr>
        <p:spPr/>
        <p:txBody>
          <a:bodyPr/>
          <a:lstStyle/>
          <a:p>
            <a:fld id="{A5E1C041-B727-4843-8ACB-20D75869559F}" type="datetimeFigureOut">
              <a:rPr lang="zh-CN" altLang="en-US" smtClean="0"/>
              <a:t>2021/12/7 Tuesday</a:t>
            </a:fld>
            <a:endParaRPr lang="zh-CN" altLang="en-US"/>
          </a:p>
        </p:txBody>
      </p:sp>
      <p:sp>
        <p:nvSpPr>
          <p:cNvPr id="5" name="页脚占位符 4">
            <a:extLst>
              <a:ext uri="{FF2B5EF4-FFF2-40B4-BE49-F238E27FC236}">
                <a16:creationId xmlns:a16="http://schemas.microsoft.com/office/drawing/2014/main" id="{25BCBEA0-2A65-41C7-9DC9-BBC259106E8D}"/>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29715C66-5980-44D4-99A8-D3F94E9C7141}"/>
              </a:ext>
            </a:extLst>
          </p:cNvPr>
          <p:cNvSpPr>
            <a:spLocks noGrp="1"/>
          </p:cNvSpPr>
          <p:nvPr>
            <p:ph type="sldNum" sz="quarter" idx="12"/>
          </p:nvPr>
        </p:nvSpPr>
        <p:spPr/>
        <p:txBody>
          <a:bodyPr/>
          <a:lstStyle/>
          <a:p>
            <a:fld id="{407B2E7F-6DA7-4B17-9F98-C6042DD5CE9F}" type="slidenum">
              <a:rPr lang="zh-CN" altLang="en-US" smtClean="0"/>
              <a:t>‹#›</a:t>
            </a:fld>
            <a:endParaRPr lang="zh-CN" altLang="en-US"/>
          </a:p>
        </p:txBody>
      </p:sp>
    </p:spTree>
    <p:extLst>
      <p:ext uri="{BB962C8B-B14F-4D97-AF65-F5344CB8AC3E}">
        <p14:creationId xmlns:p14="http://schemas.microsoft.com/office/powerpoint/2010/main" val="223825750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a:extLst>
              <a:ext uri="{FF2B5EF4-FFF2-40B4-BE49-F238E27FC236}">
                <a16:creationId xmlns:a16="http://schemas.microsoft.com/office/drawing/2014/main" id="{CD1EC73C-1EE3-4524-B27E-6E5EAEC7B19C}"/>
              </a:ext>
            </a:extLst>
          </p:cNvPr>
          <p:cNvSpPr>
            <a:spLocks noGrp="1"/>
          </p:cNvSpPr>
          <p:nvPr>
            <p:ph type="title" orient="vert"/>
          </p:nvPr>
        </p:nvSpPr>
        <p:spPr>
          <a:xfrm>
            <a:off x="8724900" y="365125"/>
            <a:ext cx="2628900" cy="5811838"/>
          </a:xfrm>
          <a:prstGeom prst="rect">
            <a:avLst/>
          </a:prstGeom>
        </p:spPr>
        <p:txBody>
          <a:bodyPr vert="eaVert"/>
          <a:lstStyle/>
          <a:p>
            <a:r>
              <a:rPr lang="en-US" altLang="zh-CN" smtClean="0"/>
              <a:t>Click to edit Master title style</a:t>
            </a:r>
            <a:endParaRPr lang="zh-CN" altLang="en-US"/>
          </a:p>
        </p:txBody>
      </p:sp>
      <p:sp>
        <p:nvSpPr>
          <p:cNvPr id="3" name="竖排文字占位符 2">
            <a:extLst>
              <a:ext uri="{FF2B5EF4-FFF2-40B4-BE49-F238E27FC236}">
                <a16:creationId xmlns:a16="http://schemas.microsoft.com/office/drawing/2014/main" id="{F9CC9C31-6FCD-4160-A217-55C793BE2C85}"/>
              </a:ext>
            </a:extLst>
          </p:cNvPr>
          <p:cNvSpPr>
            <a:spLocks noGrp="1"/>
          </p:cNvSpPr>
          <p:nvPr>
            <p:ph type="body" orient="vert" idx="1"/>
          </p:nvPr>
        </p:nvSpPr>
        <p:spPr>
          <a:xfrm>
            <a:off x="838200" y="365125"/>
            <a:ext cx="7734300" cy="5811838"/>
          </a:xfrm>
          <a:prstGeom prst="rect">
            <a:avLst/>
          </a:prstGeom>
        </p:spPr>
        <p:txBody>
          <a:bodyPr vert="eaVert"/>
          <a:lstStyle/>
          <a:p>
            <a:pPr lvl="0"/>
            <a:r>
              <a:rPr lang="en-US" altLang="zh-CN" smtClean="0"/>
              <a:t>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zh-CN" altLang="en-US"/>
          </a:p>
        </p:txBody>
      </p:sp>
      <p:sp>
        <p:nvSpPr>
          <p:cNvPr id="4" name="日期占位符 3">
            <a:extLst>
              <a:ext uri="{FF2B5EF4-FFF2-40B4-BE49-F238E27FC236}">
                <a16:creationId xmlns:a16="http://schemas.microsoft.com/office/drawing/2014/main" id="{4EFF71A8-BC68-4F64-87A9-A418ED78623A}"/>
              </a:ext>
            </a:extLst>
          </p:cNvPr>
          <p:cNvSpPr>
            <a:spLocks noGrp="1"/>
          </p:cNvSpPr>
          <p:nvPr>
            <p:ph type="dt" sz="half" idx="10"/>
          </p:nvPr>
        </p:nvSpPr>
        <p:spPr/>
        <p:txBody>
          <a:bodyPr/>
          <a:lstStyle/>
          <a:p>
            <a:fld id="{A5E1C041-B727-4843-8ACB-20D75869559F}" type="datetimeFigureOut">
              <a:rPr lang="zh-CN" altLang="en-US" smtClean="0"/>
              <a:t>2021/12/7 Tuesday</a:t>
            </a:fld>
            <a:endParaRPr lang="zh-CN" altLang="en-US"/>
          </a:p>
        </p:txBody>
      </p:sp>
      <p:sp>
        <p:nvSpPr>
          <p:cNvPr id="5" name="页脚占位符 4">
            <a:extLst>
              <a:ext uri="{FF2B5EF4-FFF2-40B4-BE49-F238E27FC236}">
                <a16:creationId xmlns:a16="http://schemas.microsoft.com/office/drawing/2014/main" id="{57D6018F-431A-41E5-B1B5-85079D7D9423}"/>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9359F199-611A-44B9-9E6A-FE1E68B10092}"/>
              </a:ext>
            </a:extLst>
          </p:cNvPr>
          <p:cNvSpPr>
            <a:spLocks noGrp="1"/>
          </p:cNvSpPr>
          <p:nvPr>
            <p:ph type="sldNum" sz="quarter" idx="12"/>
          </p:nvPr>
        </p:nvSpPr>
        <p:spPr/>
        <p:txBody>
          <a:bodyPr/>
          <a:lstStyle/>
          <a:p>
            <a:fld id="{407B2E7F-6DA7-4B17-9F98-C6042DD5CE9F}" type="slidenum">
              <a:rPr lang="zh-CN" altLang="en-US" smtClean="0"/>
              <a:t>‹#›</a:t>
            </a:fld>
            <a:endParaRPr lang="zh-CN" altLang="en-US"/>
          </a:p>
        </p:txBody>
      </p:sp>
    </p:spTree>
    <p:extLst>
      <p:ext uri="{BB962C8B-B14F-4D97-AF65-F5344CB8AC3E}">
        <p14:creationId xmlns:p14="http://schemas.microsoft.com/office/powerpoint/2010/main" val="61474098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cSld name="Title Slide">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A5E1C041-B727-4843-8ACB-20D75869559F}" type="datetimeFigureOut">
              <a:rPr lang="zh-CN" altLang="en-US" smtClean="0"/>
              <a:t>2021/12/7 Tuesday</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407B2E7F-6DA7-4B17-9F98-C6042DD5CE9F}" type="slidenum">
              <a:rPr lang="zh-CN" altLang="en-US" smtClean="0"/>
              <a:t>‹#›</a:t>
            </a:fld>
            <a:endParaRPr lang="zh-CN" altLang="en-US"/>
          </a:p>
        </p:txBody>
      </p:sp>
    </p:spTree>
    <p:extLst>
      <p:ext uri="{BB962C8B-B14F-4D97-AF65-F5344CB8AC3E}">
        <p14:creationId xmlns:p14="http://schemas.microsoft.com/office/powerpoint/2010/main" val="36758068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cSld name="1_Title Slide">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A5E1C041-B727-4843-8ACB-20D75869559F}" type="datetimeFigureOut">
              <a:rPr lang="zh-CN" altLang="en-US" smtClean="0"/>
              <a:t>2021/12/7 Tuesday</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407B2E7F-6DA7-4B17-9F98-C6042DD5CE9F}" type="slidenum">
              <a:rPr lang="zh-CN" altLang="en-US" smtClean="0"/>
              <a:t>‹#›</a:t>
            </a:fld>
            <a:endParaRPr lang="zh-CN" altLang="en-US"/>
          </a:p>
        </p:txBody>
      </p:sp>
    </p:spTree>
    <p:extLst>
      <p:ext uri="{BB962C8B-B14F-4D97-AF65-F5344CB8AC3E}">
        <p14:creationId xmlns:p14="http://schemas.microsoft.com/office/powerpoint/2010/main" val="209596574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cSld name="2_Title Slide">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A5E1C041-B727-4843-8ACB-20D75869559F}" type="datetimeFigureOut">
              <a:rPr lang="zh-CN" altLang="en-US" smtClean="0"/>
              <a:t>2021/12/7 Tuesday</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407B2E7F-6DA7-4B17-9F98-C6042DD5CE9F}" type="slidenum">
              <a:rPr lang="zh-CN" altLang="en-US" smtClean="0"/>
              <a:t>‹#›</a:t>
            </a:fld>
            <a:endParaRPr lang="zh-CN" altLang="en-US"/>
          </a:p>
        </p:txBody>
      </p:sp>
    </p:spTree>
    <p:extLst>
      <p:ext uri="{BB962C8B-B14F-4D97-AF65-F5344CB8AC3E}">
        <p14:creationId xmlns:p14="http://schemas.microsoft.com/office/powerpoint/2010/main" val="86121143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cSld name="3_Title Slide">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A5E1C041-B727-4843-8ACB-20D75869559F}" type="datetimeFigureOut">
              <a:rPr lang="zh-CN" altLang="en-US" smtClean="0"/>
              <a:t>2021/12/7 Tuesday</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407B2E7F-6DA7-4B17-9F98-C6042DD5CE9F}" type="slidenum">
              <a:rPr lang="zh-CN" altLang="en-US" smtClean="0"/>
              <a:t>‹#›</a:t>
            </a:fld>
            <a:endParaRPr lang="zh-CN" altLang="en-US"/>
          </a:p>
        </p:txBody>
      </p:sp>
    </p:spTree>
    <p:extLst>
      <p:ext uri="{BB962C8B-B14F-4D97-AF65-F5344CB8AC3E}">
        <p14:creationId xmlns:p14="http://schemas.microsoft.com/office/powerpoint/2010/main" val="357142305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cSld name="4_Title Slide">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A5E1C041-B727-4843-8ACB-20D75869559F}" type="datetimeFigureOut">
              <a:rPr lang="zh-CN" altLang="en-US" smtClean="0"/>
              <a:t>2021/12/7 Tuesday</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407B2E7F-6DA7-4B17-9F98-C6042DD5CE9F}" type="slidenum">
              <a:rPr lang="zh-CN" altLang="en-US" smtClean="0"/>
              <a:t>‹#›</a:t>
            </a:fld>
            <a:endParaRPr lang="zh-CN" altLang="en-US"/>
          </a:p>
        </p:txBody>
      </p:sp>
    </p:spTree>
    <p:extLst>
      <p:ext uri="{BB962C8B-B14F-4D97-AF65-F5344CB8AC3E}">
        <p14:creationId xmlns:p14="http://schemas.microsoft.com/office/powerpoint/2010/main" val="368853305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cSld name="5_Title Slide">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A5E1C041-B727-4843-8ACB-20D75869559F}" type="datetimeFigureOut">
              <a:rPr lang="zh-CN" altLang="en-US" smtClean="0"/>
              <a:t>2021/12/7 Tuesday</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407B2E7F-6DA7-4B17-9F98-C6042DD5CE9F}" type="slidenum">
              <a:rPr lang="zh-CN" altLang="en-US" smtClean="0"/>
              <a:t>‹#›</a:t>
            </a:fld>
            <a:endParaRPr lang="zh-CN" altLang="en-US"/>
          </a:p>
        </p:txBody>
      </p:sp>
    </p:spTree>
    <p:extLst>
      <p:ext uri="{BB962C8B-B14F-4D97-AF65-F5344CB8AC3E}">
        <p14:creationId xmlns:p14="http://schemas.microsoft.com/office/powerpoint/2010/main" val="190685223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cSld name="6_Title Slide">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A5E1C041-B727-4843-8ACB-20D75869559F}" type="datetimeFigureOut">
              <a:rPr lang="zh-CN" altLang="en-US" smtClean="0"/>
              <a:t>2021/12/7 Tuesday</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407B2E7F-6DA7-4B17-9F98-C6042DD5CE9F}" type="slidenum">
              <a:rPr lang="zh-CN" altLang="en-US" smtClean="0"/>
              <a:t>‹#›</a:t>
            </a:fld>
            <a:endParaRPr lang="zh-CN" altLang="en-US"/>
          </a:p>
        </p:txBody>
      </p:sp>
    </p:spTree>
    <p:extLst>
      <p:ext uri="{BB962C8B-B14F-4D97-AF65-F5344CB8AC3E}">
        <p14:creationId xmlns:p14="http://schemas.microsoft.com/office/powerpoint/2010/main" val="220474637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cSld name="7_Title Slide">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A5E1C041-B727-4843-8ACB-20D75869559F}" type="datetimeFigureOut">
              <a:rPr lang="zh-CN" altLang="en-US" smtClean="0"/>
              <a:t>2021/12/7 Tuesday</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407B2E7F-6DA7-4B17-9F98-C6042DD5CE9F}" type="slidenum">
              <a:rPr lang="zh-CN" altLang="en-US" smtClean="0"/>
              <a:t>‹#›</a:t>
            </a:fld>
            <a:endParaRPr lang="zh-CN" altLang="en-US"/>
          </a:p>
        </p:txBody>
      </p:sp>
    </p:spTree>
    <p:extLst>
      <p:ext uri="{BB962C8B-B14F-4D97-AF65-F5344CB8AC3E}">
        <p14:creationId xmlns:p14="http://schemas.microsoft.com/office/powerpoint/2010/main" val="68116700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标题和内容">
    <p:spTree>
      <p:nvGrpSpPr>
        <p:cNvPr id="1" name=""/>
        <p:cNvGrpSpPr/>
        <p:nvPr/>
      </p:nvGrpSpPr>
      <p:grpSpPr>
        <a:xfrm>
          <a:off x="0" y="0"/>
          <a:ext cx="0" cy="0"/>
          <a:chOff x="0" y="0"/>
          <a:chExt cx="0" cy="0"/>
        </a:xfrm>
      </p:grpSpPr>
      <p:sp>
        <p:nvSpPr>
          <p:cNvPr id="4" name="日期占位符 3">
            <a:extLst>
              <a:ext uri="{FF2B5EF4-FFF2-40B4-BE49-F238E27FC236}">
                <a16:creationId xmlns:a16="http://schemas.microsoft.com/office/drawing/2014/main" id="{C472630C-E46B-4112-A7C5-E14519A91A94}"/>
              </a:ext>
            </a:extLst>
          </p:cNvPr>
          <p:cNvSpPr>
            <a:spLocks noGrp="1"/>
          </p:cNvSpPr>
          <p:nvPr>
            <p:ph type="dt" sz="half" idx="10"/>
          </p:nvPr>
        </p:nvSpPr>
        <p:spPr/>
        <p:txBody>
          <a:bodyPr/>
          <a:lstStyle/>
          <a:p>
            <a:fld id="{A5E1C041-B727-4843-8ACB-20D75869559F}" type="datetimeFigureOut">
              <a:rPr lang="zh-CN" altLang="en-US" smtClean="0"/>
              <a:t>2021/12/7 Tuesday</a:t>
            </a:fld>
            <a:endParaRPr lang="zh-CN" altLang="en-US"/>
          </a:p>
        </p:txBody>
      </p:sp>
      <p:sp>
        <p:nvSpPr>
          <p:cNvPr id="5" name="页脚占位符 4">
            <a:extLst>
              <a:ext uri="{FF2B5EF4-FFF2-40B4-BE49-F238E27FC236}">
                <a16:creationId xmlns:a16="http://schemas.microsoft.com/office/drawing/2014/main" id="{D8F5AB2A-19EC-45C4-A31D-D208A6E20149}"/>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EAACB693-FB3F-4203-BD15-2FB759434FFA}"/>
              </a:ext>
            </a:extLst>
          </p:cNvPr>
          <p:cNvSpPr>
            <a:spLocks noGrp="1"/>
          </p:cNvSpPr>
          <p:nvPr>
            <p:ph type="sldNum" sz="quarter" idx="12"/>
          </p:nvPr>
        </p:nvSpPr>
        <p:spPr/>
        <p:txBody>
          <a:bodyPr/>
          <a:lstStyle/>
          <a:p>
            <a:fld id="{407B2E7F-6DA7-4B17-9F98-C6042DD5CE9F}" type="slidenum">
              <a:rPr lang="zh-CN" altLang="en-US" smtClean="0"/>
              <a:t>‹#›</a:t>
            </a:fld>
            <a:endParaRPr lang="zh-CN" altLang="en-US"/>
          </a:p>
        </p:txBody>
      </p:sp>
    </p:spTree>
    <p:extLst>
      <p:ext uri="{BB962C8B-B14F-4D97-AF65-F5344CB8AC3E}">
        <p14:creationId xmlns:p14="http://schemas.microsoft.com/office/powerpoint/2010/main" val="56474069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8_Title Slide">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A5E1C041-B727-4843-8ACB-20D75869559F}" type="datetimeFigureOut">
              <a:rPr lang="zh-CN" altLang="en-US" smtClean="0"/>
              <a:t>2021/12/7 Tuesday</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407B2E7F-6DA7-4B17-9F98-C6042DD5CE9F}" type="slidenum">
              <a:rPr lang="zh-CN" altLang="en-US" smtClean="0"/>
              <a:t>‹#›</a:t>
            </a:fld>
            <a:endParaRPr lang="zh-CN" altLang="en-US"/>
          </a:p>
        </p:txBody>
      </p:sp>
    </p:spTree>
    <p:extLst>
      <p:ext uri="{BB962C8B-B14F-4D97-AF65-F5344CB8AC3E}">
        <p14:creationId xmlns:p14="http://schemas.microsoft.com/office/powerpoint/2010/main" val="342765019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C9254792-73F7-451E-9011-CCBF31E8F671}"/>
              </a:ext>
            </a:extLst>
          </p:cNvPr>
          <p:cNvSpPr>
            <a:spLocks noGrp="1"/>
          </p:cNvSpPr>
          <p:nvPr>
            <p:ph type="title"/>
          </p:nvPr>
        </p:nvSpPr>
        <p:spPr>
          <a:xfrm>
            <a:off x="831850" y="1709738"/>
            <a:ext cx="10515600" cy="2852737"/>
          </a:xfrm>
          <a:prstGeom prst="rect">
            <a:avLst/>
          </a:prstGeom>
        </p:spPr>
        <p:txBody>
          <a:bodyPr anchor="b"/>
          <a:lstStyle>
            <a:lvl1pPr>
              <a:defRPr sz="6000"/>
            </a:lvl1pPr>
          </a:lstStyle>
          <a:p>
            <a:r>
              <a:rPr lang="en-US" altLang="zh-CN" smtClean="0"/>
              <a:t>Click to edit Master title style</a:t>
            </a:r>
            <a:endParaRPr lang="zh-CN" altLang="en-US"/>
          </a:p>
        </p:txBody>
      </p:sp>
      <p:sp>
        <p:nvSpPr>
          <p:cNvPr id="3" name="文本占位符 2">
            <a:extLst>
              <a:ext uri="{FF2B5EF4-FFF2-40B4-BE49-F238E27FC236}">
                <a16:creationId xmlns:a16="http://schemas.microsoft.com/office/drawing/2014/main" id="{15CAA316-6A5C-4366-B4A0-8F89D89C0C06}"/>
              </a:ext>
            </a:extLst>
          </p:cNvPr>
          <p:cNvSpPr>
            <a:spLocks noGrp="1"/>
          </p:cNvSpPr>
          <p:nvPr>
            <p:ph type="body" idx="1"/>
          </p:nvPr>
        </p:nvSpPr>
        <p:spPr>
          <a:xfrm>
            <a:off x="831850" y="4589463"/>
            <a:ext cx="10515600" cy="1500187"/>
          </a:xfrm>
          <a:prstGeom prst="rect">
            <a:avLst/>
          </a:prstGeo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ltLang="zh-CN" smtClean="0"/>
              <a:t>Edit Master text styles</a:t>
            </a:r>
          </a:p>
        </p:txBody>
      </p:sp>
      <p:sp>
        <p:nvSpPr>
          <p:cNvPr id="4" name="日期占位符 3">
            <a:extLst>
              <a:ext uri="{FF2B5EF4-FFF2-40B4-BE49-F238E27FC236}">
                <a16:creationId xmlns:a16="http://schemas.microsoft.com/office/drawing/2014/main" id="{58C7CE38-BA70-4B37-958D-297FAF52B6D0}"/>
              </a:ext>
            </a:extLst>
          </p:cNvPr>
          <p:cNvSpPr>
            <a:spLocks noGrp="1"/>
          </p:cNvSpPr>
          <p:nvPr>
            <p:ph type="dt" sz="half" idx="10"/>
          </p:nvPr>
        </p:nvSpPr>
        <p:spPr/>
        <p:txBody>
          <a:bodyPr/>
          <a:lstStyle/>
          <a:p>
            <a:fld id="{A5E1C041-B727-4843-8ACB-20D75869559F}" type="datetimeFigureOut">
              <a:rPr lang="zh-CN" altLang="en-US" smtClean="0"/>
              <a:t>2021/12/7 Tuesday</a:t>
            </a:fld>
            <a:endParaRPr lang="zh-CN" altLang="en-US"/>
          </a:p>
        </p:txBody>
      </p:sp>
      <p:sp>
        <p:nvSpPr>
          <p:cNvPr id="5" name="页脚占位符 4">
            <a:extLst>
              <a:ext uri="{FF2B5EF4-FFF2-40B4-BE49-F238E27FC236}">
                <a16:creationId xmlns:a16="http://schemas.microsoft.com/office/drawing/2014/main" id="{6FB2070F-B7EA-4A4B-98B6-93C583C66A5C}"/>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87B68502-07E7-482E-9DB9-59F00D4B475B}"/>
              </a:ext>
            </a:extLst>
          </p:cNvPr>
          <p:cNvSpPr>
            <a:spLocks noGrp="1"/>
          </p:cNvSpPr>
          <p:nvPr>
            <p:ph type="sldNum" sz="quarter" idx="12"/>
          </p:nvPr>
        </p:nvSpPr>
        <p:spPr/>
        <p:txBody>
          <a:bodyPr/>
          <a:lstStyle/>
          <a:p>
            <a:fld id="{407B2E7F-6DA7-4B17-9F98-C6042DD5CE9F}" type="slidenum">
              <a:rPr lang="zh-CN" altLang="en-US" smtClean="0"/>
              <a:t>‹#›</a:t>
            </a:fld>
            <a:endParaRPr lang="zh-CN" altLang="en-US"/>
          </a:p>
        </p:txBody>
      </p:sp>
    </p:spTree>
    <p:extLst>
      <p:ext uri="{BB962C8B-B14F-4D97-AF65-F5344CB8AC3E}">
        <p14:creationId xmlns:p14="http://schemas.microsoft.com/office/powerpoint/2010/main" val="67209249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872A4572-680B-4344-B050-789897DBA683}"/>
              </a:ext>
            </a:extLst>
          </p:cNvPr>
          <p:cNvSpPr>
            <a:spLocks noGrp="1"/>
          </p:cNvSpPr>
          <p:nvPr>
            <p:ph type="title"/>
          </p:nvPr>
        </p:nvSpPr>
        <p:spPr>
          <a:xfrm>
            <a:off x="838200" y="365125"/>
            <a:ext cx="10515600" cy="1325563"/>
          </a:xfrm>
          <a:prstGeom prst="rect">
            <a:avLst/>
          </a:prstGeom>
        </p:spPr>
        <p:txBody>
          <a:bodyPr/>
          <a:lstStyle/>
          <a:p>
            <a:r>
              <a:rPr lang="en-US" altLang="zh-CN" smtClean="0"/>
              <a:t>Click to edit Master title style</a:t>
            </a:r>
            <a:endParaRPr lang="zh-CN" altLang="en-US"/>
          </a:p>
        </p:txBody>
      </p:sp>
      <p:sp>
        <p:nvSpPr>
          <p:cNvPr id="3" name="内容占位符 2">
            <a:extLst>
              <a:ext uri="{FF2B5EF4-FFF2-40B4-BE49-F238E27FC236}">
                <a16:creationId xmlns:a16="http://schemas.microsoft.com/office/drawing/2014/main" id="{1ECCE60E-205C-4A41-A25C-F796CF2B75B5}"/>
              </a:ext>
            </a:extLst>
          </p:cNvPr>
          <p:cNvSpPr>
            <a:spLocks noGrp="1"/>
          </p:cNvSpPr>
          <p:nvPr>
            <p:ph sz="half" idx="1"/>
          </p:nvPr>
        </p:nvSpPr>
        <p:spPr>
          <a:xfrm>
            <a:off x="838200" y="1825625"/>
            <a:ext cx="5181600" cy="4351338"/>
          </a:xfrm>
          <a:prstGeom prst="rect">
            <a:avLst/>
          </a:prstGeom>
        </p:spPr>
        <p:txBody>
          <a:bodyPr/>
          <a:lstStyle/>
          <a:p>
            <a:pPr lvl="0"/>
            <a:r>
              <a:rPr lang="en-US" altLang="zh-CN" smtClean="0"/>
              <a:t>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zh-CN" altLang="en-US"/>
          </a:p>
        </p:txBody>
      </p:sp>
      <p:sp>
        <p:nvSpPr>
          <p:cNvPr id="4" name="内容占位符 3">
            <a:extLst>
              <a:ext uri="{FF2B5EF4-FFF2-40B4-BE49-F238E27FC236}">
                <a16:creationId xmlns:a16="http://schemas.microsoft.com/office/drawing/2014/main" id="{FFA00F5B-2585-49F5-B915-B0EAF9FFEFD5}"/>
              </a:ext>
            </a:extLst>
          </p:cNvPr>
          <p:cNvSpPr>
            <a:spLocks noGrp="1"/>
          </p:cNvSpPr>
          <p:nvPr>
            <p:ph sz="half" idx="2"/>
          </p:nvPr>
        </p:nvSpPr>
        <p:spPr>
          <a:xfrm>
            <a:off x="6172200" y="1825625"/>
            <a:ext cx="5181600" cy="4351338"/>
          </a:xfrm>
          <a:prstGeom prst="rect">
            <a:avLst/>
          </a:prstGeom>
        </p:spPr>
        <p:txBody>
          <a:bodyPr/>
          <a:lstStyle/>
          <a:p>
            <a:pPr lvl="0"/>
            <a:r>
              <a:rPr lang="en-US" altLang="zh-CN" smtClean="0"/>
              <a:t>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zh-CN" altLang="en-US"/>
          </a:p>
        </p:txBody>
      </p:sp>
      <p:sp>
        <p:nvSpPr>
          <p:cNvPr id="5" name="日期占位符 4">
            <a:extLst>
              <a:ext uri="{FF2B5EF4-FFF2-40B4-BE49-F238E27FC236}">
                <a16:creationId xmlns:a16="http://schemas.microsoft.com/office/drawing/2014/main" id="{E0D81C70-9AF9-4C68-ACB4-F5EA211601CF}"/>
              </a:ext>
            </a:extLst>
          </p:cNvPr>
          <p:cNvSpPr>
            <a:spLocks noGrp="1"/>
          </p:cNvSpPr>
          <p:nvPr>
            <p:ph type="dt" sz="half" idx="10"/>
          </p:nvPr>
        </p:nvSpPr>
        <p:spPr/>
        <p:txBody>
          <a:bodyPr/>
          <a:lstStyle/>
          <a:p>
            <a:fld id="{A5E1C041-B727-4843-8ACB-20D75869559F}" type="datetimeFigureOut">
              <a:rPr lang="zh-CN" altLang="en-US" smtClean="0"/>
              <a:t>2021/12/7 Tuesday</a:t>
            </a:fld>
            <a:endParaRPr lang="zh-CN" altLang="en-US"/>
          </a:p>
        </p:txBody>
      </p:sp>
      <p:sp>
        <p:nvSpPr>
          <p:cNvPr id="6" name="页脚占位符 5">
            <a:extLst>
              <a:ext uri="{FF2B5EF4-FFF2-40B4-BE49-F238E27FC236}">
                <a16:creationId xmlns:a16="http://schemas.microsoft.com/office/drawing/2014/main" id="{707E235C-BFBF-4D84-B5BC-7A26E2723285}"/>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id="{63FCBB72-C0EC-43C9-8445-1CB98E90DA14}"/>
              </a:ext>
            </a:extLst>
          </p:cNvPr>
          <p:cNvSpPr>
            <a:spLocks noGrp="1"/>
          </p:cNvSpPr>
          <p:nvPr>
            <p:ph type="sldNum" sz="quarter" idx="12"/>
          </p:nvPr>
        </p:nvSpPr>
        <p:spPr/>
        <p:txBody>
          <a:bodyPr/>
          <a:lstStyle/>
          <a:p>
            <a:fld id="{407B2E7F-6DA7-4B17-9F98-C6042DD5CE9F}" type="slidenum">
              <a:rPr lang="zh-CN" altLang="en-US" smtClean="0"/>
              <a:t>‹#›</a:t>
            </a:fld>
            <a:endParaRPr lang="zh-CN" altLang="en-US"/>
          </a:p>
        </p:txBody>
      </p:sp>
    </p:spTree>
    <p:extLst>
      <p:ext uri="{BB962C8B-B14F-4D97-AF65-F5344CB8AC3E}">
        <p14:creationId xmlns:p14="http://schemas.microsoft.com/office/powerpoint/2010/main" val="227863548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84A85097-4E31-4659-9E00-FCAB6B02DC84}"/>
              </a:ext>
            </a:extLst>
          </p:cNvPr>
          <p:cNvSpPr>
            <a:spLocks noGrp="1"/>
          </p:cNvSpPr>
          <p:nvPr>
            <p:ph type="title"/>
          </p:nvPr>
        </p:nvSpPr>
        <p:spPr>
          <a:xfrm>
            <a:off x="839788" y="365125"/>
            <a:ext cx="10515600" cy="1325563"/>
          </a:xfrm>
          <a:prstGeom prst="rect">
            <a:avLst/>
          </a:prstGeom>
        </p:spPr>
        <p:txBody>
          <a:bodyPr/>
          <a:lstStyle/>
          <a:p>
            <a:r>
              <a:rPr lang="en-US" altLang="zh-CN" smtClean="0"/>
              <a:t>Click to edit Master title style</a:t>
            </a:r>
            <a:endParaRPr lang="zh-CN" altLang="en-US"/>
          </a:p>
        </p:txBody>
      </p:sp>
      <p:sp>
        <p:nvSpPr>
          <p:cNvPr id="3" name="文本占位符 2">
            <a:extLst>
              <a:ext uri="{FF2B5EF4-FFF2-40B4-BE49-F238E27FC236}">
                <a16:creationId xmlns:a16="http://schemas.microsoft.com/office/drawing/2014/main" id="{4B6122FD-B497-4C44-A374-5CF8A8F717F4}"/>
              </a:ext>
            </a:extLst>
          </p:cNvPr>
          <p:cNvSpPr>
            <a:spLocks noGrp="1"/>
          </p:cNvSpPr>
          <p:nvPr>
            <p:ph type="body" idx="1"/>
          </p:nvPr>
        </p:nvSpPr>
        <p:spPr>
          <a:xfrm>
            <a:off x="839788" y="1681163"/>
            <a:ext cx="5157787"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ltLang="zh-CN" smtClean="0"/>
              <a:t>Edit Master text styles</a:t>
            </a:r>
          </a:p>
        </p:txBody>
      </p:sp>
      <p:sp>
        <p:nvSpPr>
          <p:cNvPr id="4" name="内容占位符 3">
            <a:extLst>
              <a:ext uri="{FF2B5EF4-FFF2-40B4-BE49-F238E27FC236}">
                <a16:creationId xmlns:a16="http://schemas.microsoft.com/office/drawing/2014/main" id="{9371E2F4-163D-4838-9531-11DA6C32613F}"/>
              </a:ext>
            </a:extLst>
          </p:cNvPr>
          <p:cNvSpPr>
            <a:spLocks noGrp="1"/>
          </p:cNvSpPr>
          <p:nvPr>
            <p:ph sz="half" idx="2"/>
          </p:nvPr>
        </p:nvSpPr>
        <p:spPr>
          <a:xfrm>
            <a:off x="839788" y="2505075"/>
            <a:ext cx="5157787" cy="3684588"/>
          </a:xfrm>
          <a:prstGeom prst="rect">
            <a:avLst/>
          </a:prstGeom>
        </p:spPr>
        <p:txBody>
          <a:bodyPr/>
          <a:lstStyle/>
          <a:p>
            <a:pPr lvl="0"/>
            <a:r>
              <a:rPr lang="en-US" altLang="zh-CN" smtClean="0"/>
              <a:t>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zh-CN" altLang="en-US"/>
          </a:p>
        </p:txBody>
      </p:sp>
      <p:sp>
        <p:nvSpPr>
          <p:cNvPr id="5" name="文本占位符 4">
            <a:extLst>
              <a:ext uri="{FF2B5EF4-FFF2-40B4-BE49-F238E27FC236}">
                <a16:creationId xmlns:a16="http://schemas.microsoft.com/office/drawing/2014/main" id="{C873D1A1-3AEE-4270-BC01-C0CEB2D02F40}"/>
              </a:ext>
            </a:extLst>
          </p:cNvPr>
          <p:cNvSpPr>
            <a:spLocks noGrp="1"/>
          </p:cNvSpPr>
          <p:nvPr>
            <p:ph type="body" sz="quarter" idx="3"/>
          </p:nvPr>
        </p:nvSpPr>
        <p:spPr>
          <a:xfrm>
            <a:off x="6172200" y="1681163"/>
            <a:ext cx="5183188"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ltLang="zh-CN" smtClean="0"/>
              <a:t>Edit Master text styles</a:t>
            </a:r>
          </a:p>
        </p:txBody>
      </p:sp>
      <p:sp>
        <p:nvSpPr>
          <p:cNvPr id="6" name="内容占位符 5">
            <a:extLst>
              <a:ext uri="{FF2B5EF4-FFF2-40B4-BE49-F238E27FC236}">
                <a16:creationId xmlns:a16="http://schemas.microsoft.com/office/drawing/2014/main" id="{52EEA1B2-8C46-4454-A407-063F841ADFD4}"/>
              </a:ext>
            </a:extLst>
          </p:cNvPr>
          <p:cNvSpPr>
            <a:spLocks noGrp="1"/>
          </p:cNvSpPr>
          <p:nvPr>
            <p:ph sz="quarter" idx="4"/>
          </p:nvPr>
        </p:nvSpPr>
        <p:spPr>
          <a:xfrm>
            <a:off x="6172200" y="2505075"/>
            <a:ext cx="5183188" cy="3684588"/>
          </a:xfrm>
          <a:prstGeom prst="rect">
            <a:avLst/>
          </a:prstGeom>
        </p:spPr>
        <p:txBody>
          <a:bodyPr/>
          <a:lstStyle/>
          <a:p>
            <a:pPr lvl="0"/>
            <a:r>
              <a:rPr lang="en-US" altLang="zh-CN" smtClean="0"/>
              <a:t>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zh-CN" altLang="en-US"/>
          </a:p>
        </p:txBody>
      </p:sp>
      <p:sp>
        <p:nvSpPr>
          <p:cNvPr id="7" name="日期占位符 6">
            <a:extLst>
              <a:ext uri="{FF2B5EF4-FFF2-40B4-BE49-F238E27FC236}">
                <a16:creationId xmlns:a16="http://schemas.microsoft.com/office/drawing/2014/main" id="{724C31D2-9334-40B4-B5CA-05B6C68A9440}"/>
              </a:ext>
            </a:extLst>
          </p:cNvPr>
          <p:cNvSpPr>
            <a:spLocks noGrp="1"/>
          </p:cNvSpPr>
          <p:nvPr>
            <p:ph type="dt" sz="half" idx="10"/>
          </p:nvPr>
        </p:nvSpPr>
        <p:spPr/>
        <p:txBody>
          <a:bodyPr/>
          <a:lstStyle/>
          <a:p>
            <a:fld id="{A5E1C041-B727-4843-8ACB-20D75869559F}" type="datetimeFigureOut">
              <a:rPr lang="zh-CN" altLang="en-US" smtClean="0"/>
              <a:t>2021/12/7 Tuesday</a:t>
            </a:fld>
            <a:endParaRPr lang="zh-CN" altLang="en-US"/>
          </a:p>
        </p:txBody>
      </p:sp>
      <p:sp>
        <p:nvSpPr>
          <p:cNvPr id="8" name="页脚占位符 7">
            <a:extLst>
              <a:ext uri="{FF2B5EF4-FFF2-40B4-BE49-F238E27FC236}">
                <a16:creationId xmlns:a16="http://schemas.microsoft.com/office/drawing/2014/main" id="{DDC566D5-A51B-4955-AFC9-D18B6A630D96}"/>
              </a:ext>
            </a:extLst>
          </p:cNvPr>
          <p:cNvSpPr>
            <a:spLocks noGrp="1"/>
          </p:cNvSpPr>
          <p:nvPr>
            <p:ph type="ftr" sz="quarter" idx="11"/>
          </p:nvPr>
        </p:nvSpPr>
        <p:spPr/>
        <p:txBody>
          <a:bodyPr/>
          <a:lstStyle/>
          <a:p>
            <a:endParaRPr lang="zh-CN" altLang="en-US"/>
          </a:p>
        </p:txBody>
      </p:sp>
      <p:sp>
        <p:nvSpPr>
          <p:cNvPr id="9" name="灯片编号占位符 8">
            <a:extLst>
              <a:ext uri="{FF2B5EF4-FFF2-40B4-BE49-F238E27FC236}">
                <a16:creationId xmlns:a16="http://schemas.microsoft.com/office/drawing/2014/main" id="{C0F55FD7-BF93-404D-81A6-2CF5AE487A60}"/>
              </a:ext>
            </a:extLst>
          </p:cNvPr>
          <p:cNvSpPr>
            <a:spLocks noGrp="1"/>
          </p:cNvSpPr>
          <p:nvPr>
            <p:ph type="sldNum" sz="quarter" idx="12"/>
          </p:nvPr>
        </p:nvSpPr>
        <p:spPr/>
        <p:txBody>
          <a:bodyPr/>
          <a:lstStyle/>
          <a:p>
            <a:fld id="{407B2E7F-6DA7-4B17-9F98-C6042DD5CE9F}" type="slidenum">
              <a:rPr lang="zh-CN" altLang="en-US" smtClean="0"/>
              <a:t>‹#›</a:t>
            </a:fld>
            <a:endParaRPr lang="zh-CN" altLang="en-US"/>
          </a:p>
        </p:txBody>
      </p:sp>
    </p:spTree>
    <p:extLst>
      <p:ext uri="{BB962C8B-B14F-4D97-AF65-F5344CB8AC3E}">
        <p14:creationId xmlns:p14="http://schemas.microsoft.com/office/powerpoint/2010/main" val="208162478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93323306-1BB6-477B-9B09-E8EA6058D0FD}"/>
              </a:ext>
            </a:extLst>
          </p:cNvPr>
          <p:cNvSpPr>
            <a:spLocks noGrp="1"/>
          </p:cNvSpPr>
          <p:nvPr>
            <p:ph type="title"/>
          </p:nvPr>
        </p:nvSpPr>
        <p:spPr>
          <a:xfrm>
            <a:off x="838200" y="365125"/>
            <a:ext cx="10515600" cy="1325563"/>
          </a:xfrm>
          <a:prstGeom prst="rect">
            <a:avLst/>
          </a:prstGeom>
        </p:spPr>
        <p:txBody>
          <a:bodyPr/>
          <a:lstStyle/>
          <a:p>
            <a:r>
              <a:rPr lang="en-US" altLang="zh-CN" smtClean="0"/>
              <a:t>Click to edit Master title style</a:t>
            </a:r>
            <a:endParaRPr lang="zh-CN" altLang="en-US"/>
          </a:p>
        </p:txBody>
      </p:sp>
      <p:sp>
        <p:nvSpPr>
          <p:cNvPr id="3" name="日期占位符 2">
            <a:extLst>
              <a:ext uri="{FF2B5EF4-FFF2-40B4-BE49-F238E27FC236}">
                <a16:creationId xmlns:a16="http://schemas.microsoft.com/office/drawing/2014/main" id="{6B96D535-A119-46FB-9843-D96EC260B625}"/>
              </a:ext>
            </a:extLst>
          </p:cNvPr>
          <p:cNvSpPr>
            <a:spLocks noGrp="1"/>
          </p:cNvSpPr>
          <p:nvPr>
            <p:ph type="dt" sz="half" idx="10"/>
          </p:nvPr>
        </p:nvSpPr>
        <p:spPr/>
        <p:txBody>
          <a:bodyPr/>
          <a:lstStyle/>
          <a:p>
            <a:fld id="{A5E1C041-B727-4843-8ACB-20D75869559F}" type="datetimeFigureOut">
              <a:rPr lang="zh-CN" altLang="en-US" smtClean="0"/>
              <a:t>2021/12/7 Tuesday</a:t>
            </a:fld>
            <a:endParaRPr lang="zh-CN" altLang="en-US"/>
          </a:p>
        </p:txBody>
      </p:sp>
      <p:sp>
        <p:nvSpPr>
          <p:cNvPr id="4" name="页脚占位符 3">
            <a:extLst>
              <a:ext uri="{FF2B5EF4-FFF2-40B4-BE49-F238E27FC236}">
                <a16:creationId xmlns:a16="http://schemas.microsoft.com/office/drawing/2014/main" id="{DFDA60D4-11C0-4B81-8B1A-F1A736F14155}"/>
              </a:ext>
            </a:extLst>
          </p:cNvPr>
          <p:cNvSpPr>
            <a:spLocks noGrp="1"/>
          </p:cNvSpPr>
          <p:nvPr>
            <p:ph type="ftr" sz="quarter" idx="11"/>
          </p:nvPr>
        </p:nvSpPr>
        <p:spPr/>
        <p:txBody>
          <a:bodyPr/>
          <a:lstStyle/>
          <a:p>
            <a:endParaRPr lang="zh-CN" altLang="en-US"/>
          </a:p>
        </p:txBody>
      </p:sp>
      <p:sp>
        <p:nvSpPr>
          <p:cNvPr id="5" name="灯片编号占位符 4">
            <a:extLst>
              <a:ext uri="{FF2B5EF4-FFF2-40B4-BE49-F238E27FC236}">
                <a16:creationId xmlns:a16="http://schemas.microsoft.com/office/drawing/2014/main" id="{A0B6DFE8-A02F-4B9E-BD54-E8C4985CEE1E}"/>
              </a:ext>
            </a:extLst>
          </p:cNvPr>
          <p:cNvSpPr>
            <a:spLocks noGrp="1"/>
          </p:cNvSpPr>
          <p:nvPr>
            <p:ph type="sldNum" sz="quarter" idx="12"/>
          </p:nvPr>
        </p:nvSpPr>
        <p:spPr/>
        <p:txBody>
          <a:bodyPr/>
          <a:lstStyle/>
          <a:p>
            <a:fld id="{407B2E7F-6DA7-4B17-9F98-C6042DD5CE9F}" type="slidenum">
              <a:rPr lang="zh-CN" altLang="en-US" smtClean="0"/>
              <a:t>‹#›</a:t>
            </a:fld>
            <a:endParaRPr lang="zh-CN" altLang="en-US"/>
          </a:p>
        </p:txBody>
      </p:sp>
    </p:spTree>
    <p:extLst>
      <p:ext uri="{BB962C8B-B14F-4D97-AF65-F5344CB8AC3E}">
        <p14:creationId xmlns:p14="http://schemas.microsoft.com/office/powerpoint/2010/main" val="220764020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a:extLst>
              <a:ext uri="{FF2B5EF4-FFF2-40B4-BE49-F238E27FC236}">
                <a16:creationId xmlns:a16="http://schemas.microsoft.com/office/drawing/2014/main" id="{637053D3-C54E-47F5-82AA-B0357B08D81C}"/>
              </a:ext>
            </a:extLst>
          </p:cNvPr>
          <p:cNvSpPr>
            <a:spLocks noGrp="1"/>
          </p:cNvSpPr>
          <p:nvPr>
            <p:ph type="dt" sz="half" idx="10"/>
          </p:nvPr>
        </p:nvSpPr>
        <p:spPr/>
        <p:txBody>
          <a:bodyPr/>
          <a:lstStyle/>
          <a:p>
            <a:fld id="{A5E1C041-B727-4843-8ACB-20D75869559F}" type="datetimeFigureOut">
              <a:rPr lang="zh-CN" altLang="en-US" smtClean="0"/>
              <a:t>2021/12/7 Tuesday</a:t>
            </a:fld>
            <a:endParaRPr lang="zh-CN" altLang="en-US"/>
          </a:p>
        </p:txBody>
      </p:sp>
      <p:sp>
        <p:nvSpPr>
          <p:cNvPr id="3" name="页脚占位符 2">
            <a:extLst>
              <a:ext uri="{FF2B5EF4-FFF2-40B4-BE49-F238E27FC236}">
                <a16:creationId xmlns:a16="http://schemas.microsoft.com/office/drawing/2014/main" id="{95974125-C541-4022-9426-DBE4C0574162}"/>
              </a:ext>
            </a:extLst>
          </p:cNvPr>
          <p:cNvSpPr>
            <a:spLocks noGrp="1"/>
          </p:cNvSpPr>
          <p:nvPr>
            <p:ph type="ftr" sz="quarter" idx="11"/>
          </p:nvPr>
        </p:nvSpPr>
        <p:spPr/>
        <p:txBody>
          <a:bodyPr/>
          <a:lstStyle/>
          <a:p>
            <a:endParaRPr lang="zh-CN" altLang="en-US"/>
          </a:p>
        </p:txBody>
      </p:sp>
      <p:sp>
        <p:nvSpPr>
          <p:cNvPr id="4" name="灯片编号占位符 3">
            <a:extLst>
              <a:ext uri="{FF2B5EF4-FFF2-40B4-BE49-F238E27FC236}">
                <a16:creationId xmlns:a16="http://schemas.microsoft.com/office/drawing/2014/main" id="{64DF78FE-7338-4CF9-804F-4538F9DC551D}"/>
              </a:ext>
            </a:extLst>
          </p:cNvPr>
          <p:cNvSpPr>
            <a:spLocks noGrp="1"/>
          </p:cNvSpPr>
          <p:nvPr>
            <p:ph type="sldNum" sz="quarter" idx="12"/>
          </p:nvPr>
        </p:nvSpPr>
        <p:spPr/>
        <p:txBody>
          <a:bodyPr/>
          <a:lstStyle/>
          <a:p>
            <a:fld id="{407B2E7F-6DA7-4B17-9F98-C6042DD5CE9F}" type="slidenum">
              <a:rPr lang="zh-CN" altLang="en-US" smtClean="0"/>
              <a:t>‹#›</a:t>
            </a:fld>
            <a:endParaRPr lang="zh-CN" altLang="en-US"/>
          </a:p>
        </p:txBody>
      </p:sp>
    </p:spTree>
    <p:extLst>
      <p:ext uri="{BB962C8B-B14F-4D97-AF65-F5344CB8AC3E}">
        <p14:creationId xmlns:p14="http://schemas.microsoft.com/office/powerpoint/2010/main" val="415691286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58FA1652-AB55-4CC9-8974-DC3A7E49534A}"/>
              </a:ext>
            </a:extLst>
          </p:cNvPr>
          <p:cNvSpPr>
            <a:spLocks noGrp="1"/>
          </p:cNvSpPr>
          <p:nvPr>
            <p:ph type="title"/>
          </p:nvPr>
        </p:nvSpPr>
        <p:spPr>
          <a:xfrm>
            <a:off x="839788" y="457200"/>
            <a:ext cx="3932237" cy="1600200"/>
          </a:xfrm>
          <a:prstGeom prst="rect">
            <a:avLst/>
          </a:prstGeom>
        </p:spPr>
        <p:txBody>
          <a:bodyPr anchor="b"/>
          <a:lstStyle>
            <a:lvl1pPr>
              <a:defRPr sz="3200"/>
            </a:lvl1pPr>
          </a:lstStyle>
          <a:p>
            <a:r>
              <a:rPr lang="en-US" altLang="zh-CN" smtClean="0"/>
              <a:t>Click to edit Master title style</a:t>
            </a:r>
            <a:endParaRPr lang="zh-CN" altLang="en-US"/>
          </a:p>
        </p:txBody>
      </p:sp>
      <p:sp>
        <p:nvSpPr>
          <p:cNvPr id="3" name="内容占位符 2">
            <a:extLst>
              <a:ext uri="{FF2B5EF4-FFF2-40B4-BE49-F238E27FC236}">
                <a16:creationId xmlns:a16="http://schemas.microsoft.com/office/drawing/2014/main" id="{1D177C7D-4BD5-4568-8EC8-CAD6ADE3AB38}"/>
              </a:ext>
            </a:extLst>
          </p:cNvPr>
          <p:cNvSpPr>
            <a:spLocks noGrp="1"/>
          </p:cNvSpPr>
          <p:nvPr>
            <p:ph idx="1"/>
          </p:nvPr>
        </p:nvSpPr>
        <p:spPr>
          <a:xfrm>
            <a:off x="5183188" y="987425"/>
            <a:ext cx="6172200" cy="487362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ltLang="zh-CN" smtClean="0"/>
              <a:t>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zh-CN" altLang="en-US"/>
          </a:p>
        </p:txBody>
      </p:sp>
      <p:sp>
        <p:nvSpPr>
          <p:cNvPr id="4" name="文本占位符 3">
            <a:extLst>
              <a:ext uri="{FF2B5EF4-FFF2-40B4-BE49-F238E27FC236}">
                <a16:creationId xmlns:a16="http://schemas.microsoft.com/office/drawing/2014/main" id="{C80E2A01-2B3B-4EA1-9162-FFE413F60323}"/>
              </a:ext>
            </a:extLst>
          </p:cNvPr>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ltLang="zh-CN" smtClean="0"/>
              <a:t>Edit Master text styles</a:t>
            </a:r>
          </a:p>
        </p:txBody>
      </p:sp>
      <p:sp>
        <p:nvSpPr>
          <p:cNvPr id="5" name="日期占位符 4">
            <a:extLst>
              <a:ext uri="{FF2B5EF4-FFF2-40B4-BE49-F238E27FC236}">
                <a16:creationId xmlns:a16="http://schemas.microsoft.com/office/drawing/2014/main" id="{DDD438C0-75AA-443E-BE9A-811156927330}"/>
              </a:ext>
            </a:extLst>
          </p:cNvPr>
          <p:cNvSpPr>
            <a:spLocks noGrp="1"/>
          </p:cNvSpPr>
          <p:nvPr>
            <p:ph type="dt" sz="half" idx="10"/>
          </p:nvPr>
        </p:nvSpPr>
        <p:spPr/>
        <p:txBody>
          <a:bodyPr/>
          <a:lstStyle/>
          <a:p>
            <a:fld id="{A5E1C041-B727-4843-8ACB-20D75869559F}" type="datetimeFigureOut">
              <a:rPr lang="zh-CN" altLang="en-US" smtClean="0"/>
              <a:t>2021/12/7 Tuesday</a:t>
            </a:fld>
            <a:endParaRPr lang="zh-CN" altLang="en-US"/>
          </a:p>
        </p:txBody>
      </p:sp>
      <p:sp>
        <p:nvSpPr>
          <p:cNvPr id="6" name="页脚占位符 5">
            <a:extLst>
              <a:ext uri="{FF2B5EF4-FFF2-40B4-BE49-F238E27FC236}">
                <a16:creationId xmlns:a16="http://schemas.microsoft.com/office/drawing/2014/main" id="{31122F52-7642-4C74-B8C6-0DFEC8EBE65F}"/>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id="{68CF6BA4-F2B6-463F-BF6F-BBE5BB2EBA72}"/>
              </a:ext>
            </a:extLst>
          </p:cNvPr>
          <p:cNvSpPr>
            <a:spLocks noGrp="1"/>
          </p:cNvSpPr>
          <p:nvPr>
            <p:ph type="sldNum" sz="quarter" idx="12"/>
          </p:nvPr>
        </p:nvSpPr>
        <p:spPr/>
        <p:txBody>
          <a:bodyPr/>
          <a:lstStyle/>
          <a:p>
            <a:fld id="{407B2E7F-6DA7-4B17-9F98-C6042DD5CE9F}" type="slidenum">
              <a:rPr lang="zh-CN" altLang="en-US" smtClean="0"/>
              <a:t>‹#›</a:t>
            </a:fld>
            <a:endParaRPr lang="zh-CN" altLang="en-US"/>
          </a:p>
        </p:txBody>
      </p:sp>
    </p:spTree>
    <p:extLst>
      <p:ext uri="{BB962C8B-B14F-4D97-AF65-F5344CB8AC3E}">
        <p14:creationId xmlns:p14="http://schemas.microsoft.com/office/powerpoint/2010/main" val="241362852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C9281394-E17E-4D73-A283-4C33A2696CBE}"/>
              </a:ext>
            </a:extLst>
          </p:cNvPr>
          <p:cNvSpPr>
            <a:spLocks noGrp="1"/>
          </p:cNvSpPr>
          <p:nvPr>
            <p:ph type="title"/>
          </p:nvPr>
        </p:nvSpPr>
        <p:spPr>
          <a:xfrm>
            <a:off x="839788" y="457200"/>
            <a:ext cx="3932237" cy="1600200"/>
          </a:xfrm>
          <a:prstGeom prst="rect">
            <a:avLst/>
          </a:prstGeom>
        </p:spPr>
        <p:txBody>
          <a:bodyPr anchor="b"/>
          <a:lstStyle>
            <a:lvl1pPr>
              <a:defRPr sz="3200"/>
            </a:lvl1pPr>
          </a:lstStyle>
          <a:p>
            <a:r>
              <a:rPr lang="en-US" altLang="zh-CN" smtClean="0"/>
              <a:t>Click to edit Master title style</a:t>
            </a:r>
            <a:endParaRPr lang="zh-CN" altLang="en-US"/>
          </a:p>
        </p:txBody>
      </p:sp>
      <p:sp>
        <p:nvSpPr>
          <p:cNvPr id="3" name="图片占位符 2">
            <a:extLst>
              <a:ext uri="{FF2B5EF4-FFF2-40B4-BE49-F238E27FC236}">
                <a16:creationId xmlns:a16="http://schemas.microsoft.com/office/drawing/2014/main" id="{28F36907-1FF5-49AC-8019-FDFFB4D7907F}"/>
              </a:ext>
            </a:extLst>
          </p:cNvPr>
          <p:cNvSpPr>
            <a:spLocks noGrp="1"/>
          </p:cNvSpPr>
          <p:nvPr>
            <p:ph type="pic" idx="1"/>
          </p:nvPr>
        </p:nvSpPr>
        <p:spPr>
          <a:xfrm>
            <a:off x="5183188" y="987425"/>
            <a:ext cx="6172200" cy="4873625"/>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ltLang="zh-CN" smtClean="0"/>
              <a:t>Click icon to add picture</a:t>
            </a:r>
            <a:endParaRPr lang="zh-CN" altLang="en-US"/>
          </a:p>
        </p:txBody>
      </p:sp>
      <p:sp>
        <p:nvSpPr>
          <p:cNvPr id="4" name="文本占位符 3">
            <a:extLst>
              <a:ext uri="{FF2B5EF4-FFF2-40B4-BE49-F238E27FC236}">
                <a16:creationId xmlns:a16="http://schemas.microsoft.com/office/drawing/2014/main" id="{86280D29-5260-46D4-A164-D88374EF2C96}"/>
              </a:ext>
            </a:extLst>
          </p:cNvPr>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ltLang="zh-CN" smtClean="0"/>
              <a:t>Edit Master text styles</a:t>
            </a:r>
          </a:p>
        </p:txBody>
      </p:sp>
      <p:sp>
        <p:nvSpPr>
          <p:cNvPr id="5" name="日期占位符 4">
            <a:extLst>
              <a:ext uri="{FF2B5EF4-FFF2-40B4-BE49-F238E27FC236}">
                <a16:creationId xmlns:a16="http://schemas.microsoft.com/office/drawing/2014/main" id="{86905D77-23F8-4769-B62F-3C612FDC85E4}"/>
              </a:ext>
            </a:extLst>
          </p:cNvPr>
          <p:cNvSpPr>
            <a:spLocks noGrp="1"/>
          </p:cNvSpPr>
          <p:nvPr>
            <p:ph type="dt" sz="half" idx="10"/>
          </p:nvPr>
        </p:nvSpPr>
        <p:spPr/>
        <p:txBody>
          <a:bodyPr/>
          <a:lstStyle/>
          <a:p>
            <a:fld id="{A5E1C041-B727-4843-8ACB-20D75869559F}" type="datetimeFigureOut">
              <a:rPr lang="zh-CN" altLang="en-US" smtClean="0"/>
              <a:t>2021/12/7 Tuesday</a:t>
            </a:fld>
            <a:endParaRPr lang="zh-CN" altLang="en-US"/>
          </a:p>
        </p:txBody>
      </p:sp>
      <p:sp>
        <p:nvSpPr>
          <p:cNvPr id="6" name="页脚占位符 5">
            <a:extLst>
              <a:ext uri="{FF2B5EF4-FFF2-40B4-BE49-F238E27FC236}">
                <a16:creationId xmlns:a16="http://schemas.microsoft.com/office/drawing/2014/main" id="{A9E9D873-9061-47E8-99F3-3B647B17235F}"/>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id="{9B42744A-5686-4310-B5A2-94274130E5D5}"/>
              </a:ext>
            </a:extLst>
          </p:cNvPr>
          <p:cNvSpPr>
            <a:spLocks noGrp="1"/>
          </p:cNvSpPr>
          <p:nvPr>
            <p:ph type="sldNum" sz="quarter" idx="12"/>
          </p:nvPr>
        </p:nvSpPr>
        <p:spPr/>
        <p:txBody>
          <a:bodyPr/>
          <a:lstStyle/>
          <a:p>
            <a:fld id="{407B2E7F-6DA7-4B17-9F98-C6042DD5CE9F}" type="slidenum">
              <a:rPr lang="zh-CN" altLang="en-US" smtClean="0"/>
              <a:t>‹#›</a:t>
            </a:fld>
            <a:endParaRPr lang="zh-CN" altLang="en-US"/>
          </a:p>
        </p:txBody>
      </p:sp>
    </p:spTree>
    <p:extLst>
      <p:ext uri="{BB962C8B-B14F-4D97-AF65-F5344CB8AC3E}">
        <p14:creationId xmlns:p14="http://schemas.microsoft.com/office/powerpoint/2010/main" val="386140634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theme" Target="../theme/theme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1.ti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22">
            <a:lum/>
          </a:blip>
          <a:srcRect/>
          <a:stretch>
            <a:fillRect/>
          </a:stretch>
        </a:blipFill>
        <a:effectLst/>
      </p:bgPr>
    </p:bg>
    <p:spTree>
      <p:nvGrpSpPr>
        <p:cNvPr id="1" name=""/>
        <p:cNvGrpSpPr/>
        <p:nvPr/>
      </p:nvGrpSpPr>
      <p:grpSpPr>
        <a:xfrm>
          <a:off x="0" y="0"/>
          <a:ext cx="0" cy="0"/>
          <a:chOff x="0" y="0"/>
          <a:chExt cx="0" cy="0"/>
        </a:xfrm>
      </p:grpSpPr>
      <p:sp>
        <p:nvSpPr>
          <p:cNvPr id="4" name="日期占位符 3">
            <a:extLst>
              <a:ext uri="{FF2B5EF4-FFF2-40B4-BE49-F238E27FC236}">
                <a16:creationId xmlns:a16="http://schemas.microsoft.com/office/drawing/2014/main" id="{4E40B813-E034-4320-AC62-8680F0C030DC}"/>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5E1C041-B727-4843-8ACB-20D75869559F}" type="datetimeFigureOut">
              <a:rPr lang="zh-CN" altLang="en-US" smtClean="0"/>
              <a:t>2021/12/7 Tuesday</a:t>
            </a:fld>
            <a:endParaRPr lang="zh-CN" altLang="en-US"/>
          </a:p>
        </p:txBody>
      </p:sp>
      <p:sp>
        <p:nvSpPr>
          <p:cNvPr id="5" name="页脚占位符 4">
            <a:extLst>
              <a:ext uri="{FF2B5EF4-FFF2-40B4-BE49-F238E27FC236}">
                <a16:creationId xmlns:a16="http://schemas.microsoft.com/office/drawing/2014/main" id="{412878CA-E463-497D-BAF3-BB2D776CCBF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a:extLst>
              <a:ext uri="{FF2B5EF4-FFF2-40B4-BE49-F238E27FC236}">
                <a16:creationId xmlns:a16="http://schemas.microsoft.com/office/drawing/2014/main" id="{4458B79B-CDD3-49A5-8855-2095E6A151D9}"/>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07B2E7F-6DA7-4B17-9F98-C6042DD5CE9F}" type="slidenum">
              <a:rPr lang="zh-CN" altLang="en-US" smtClean="0"/>
              <a:t>‹#›</a:t>
            </a:fld>
            <a:endParaRPr lang="zh-CN" altLang="en-US"/>
          </a:p>
        </p:txBody>
      </p:sp>
      <p:sp>
        <p:nvSpPr>
          <p:cNvPr id="7" name="文本框 6">
            <a:extLst>
              <a:ext uri="{FF2B5EF4-FFF2-40B4-BE49-F238E27FC236}">
                <a16:creationId xmlns:a16="http://schemas.microsoft.com/office/drawing/2014/main" id="{2DACCFE7-396C-4775-BA19-B702CC6BD01D}"/>
              </a:ext>
            </a:extLst>
          </p:cNvPr>
          <p:cNvSpPr txBox="1"/>
          <p:nvPr/>
        </p:nvSpPr>
        <p:spPr>
          <a:xfrm>
            <a:off x="7568774" y="0"/>
            <a:ext cx="4114799" cy="400110"/>
          </a:xfrm>
          <a:prstGeom prst="rect">
            <a:avLst/>
          </a:prstGeom>
          <a:noFill/>
        </p:spPr>
        <p:txBody>
          <a:bodyPr wrap="square" rtlCol="0">
            <a:spAutoFit/>
          </a:bodyPr>
          <a:lstStyle/>
          <a:p>
            <a:r>
              <a:rPr lang="zh-CN" altLang="en-US" sz="2000" b="1" i="0" dirty="0" smtClean="0">
                <a:latin typeface="楷体" panose="02010609060101010101" pitchFamily="49" charset="-122"/>
                <a:ea typeface="楷体" panose="02010609060101010101" pitchFamily="49" charset="-122"/>
              </a:rPr>
              <a:t>实验班提优训练 九年级下</a:t>
            </a:r>
            <a:r>
              <a:rPr lang="zh-CN" altLang="en-US" sz="2000" b="1" i="0" baseline="0" dirty="0" smtClean="0">
                <a:latin typeface="楷体" panose="02010609060101010101" pitchFamily="49" charset="-122"/>
                <a:ea typeface="楷体" panose="02010609060101010101" pitchFamily="49" charset="-122"/>
              </a:rPr>
              <a:t> </a:t>
            </a:r>
            <a:r>
              <a:rPr lang="en-US" altLang="zh-CN" sz="2000" b="1" i="0" baseline="0" dirty="0" smtClean="0">
                <a:latin typeface="楷体" panose="02010609060101010101" pitchFamily="49" charset="-122"/>
                <a:ea typeface="楷体" panose="02010609060101010101" pitchFamily="49" charset="-122"/>
              </a:rPr>
              <a:t>RJXMB</a:t>
            </a:r>
            <a:endParaRPr lang="zh-CN" altLang="en-US" sz="2000" b="1" i="0" dirty="0">
              <a:latin typeface="Calibri" panose="020F0502020204030204" pitchFamily="34" charset="0"/>
              <a:ea typeface="楷体" panose="02010609060101010101" pitchFamily="49" charset="-122"/>
            </a:endParaRPr>
          </a:p>
        </p:txBody>
      </p:sp>
    </p:spTree>
    <p:extLst>
      <p:ext uri="{BB962C8B-B14F-4D97-AF65-F5344CB8AC3E}">
        <p14:creationId xmlns:p14="http://schemas.microsoft.com/office/powerpoint/2010/main" val="98841295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 id="2147483678" r:id="rId18"/>
    <p:sldLayoutId id="2147483679" r:id="rId19"/>
    <p:sldLayoutId id="2147483680" r:id="rId20"/>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2.xml.rels><?xml version="1.0" encoding="UTF-8" standalone="yes"?>
<Relationships xmlns="http://schemas.openxmlformats.org/package/2006/relationships"><Relationship Id="rId3" Type="http://schemas.openxmlformats.org/officeDocument/2006/relationships/image" Target="T003.TIF" TargetMode="External"/><Relationship Id="rId2" Type="http://schemas.openxmlformats.org/officeDocument/2006/relationships/image" Target="../media/image2.png"/><Relationship Id="rId1" Type="http://schemas.openxmlformats.org/officeDocument/2006/relationships/slideLayout" Target="../slideLayouts/slideLayout20.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3.xml.rels><?xml version="1.0" encoding="UTF-8" standalone="yes"?>
<Relationships xmlns="http://schemas.openxmlformats.org/package/2006/relationships"><Relationship Id="rId8" Type="http://schemas.openxmlformats.org/officeDocument/2006/relationships/image" Target="E07.TIF" TargetMode="External"/><Relationship Id="rId3" Type="http://schemas.openxmlformats.org/officeDocument/2006/relationships/image" Target="E04.TIF" TargetMode="External"/><Relationship Id="rId7" Type="http://schemas.openxmlformats.org/officeDocument/2006/relationships/image" Target="../media/image9.png"/><Relationship Id="rId2" Type="http://schemas.openxmlformats.org/officeDocument/2006/relationships/image" Target="../media/image6.png"/><Relationship Id="rId1" Type="http://schemas.openxmlformats.org/officeDocument/2006/relationships/slideLayout" Target="../slideLayouts/slideLayout20.xml"/><Relationship Id="rId6" Type="http://schemas.openxmlformats.org/officeDocument/2006/relationships/image" Target="E06.TIF" TargetMode="External"/><Relationship Id="rId11" Type="http://schemas.openxmlformats.org/officeDocument/2006/relationships/image" Target="E09.TIF" TargetMode="External"/><Relationship Id="rId5" Type="http://schemas.openxmlformats.org/officeDocument/2006/relationships/image" Target="../media/image8.png"/><Relationship Id="rId10" Type="http://schemas.openxmlformats.org/officeDocument/2006/relationships/image" Target="../media/image11.png"/><Relationship Id="rId4" Type="http://schemas.openxmlformats.org/officeDocument/2006/relationships/image" Target="../media/image7.png"/><Relationship Id="rId9" Type="http://schemas.openxmlformats.org/officeDocument/2006/relationships/image" Target="../media/image10.pn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4.xml.rels><?xml version="1.0" encoding="UTF-8" standalone="yes"?>
<Relationships xmlns="http://schemas.openxmlformats.org/package/2006/relationships"><Relationship Id="rId3" Type="http://schemas.openxmlformats.org/officeDocument/2006/relationships/image" Target="../media/image13.png"/><Relationship Id="rId7" Type="http://schemas.openxmlformats.org/officeDocument/2006/relationships/image" Target="../media/image17.png"/><Relationship Id="rId2" Type="http://schemas.openxmlformats.org/officeDocument/2006/relationships/image" Target="../media/image12.png"/><Relationship Id="rId1" Type="http://schemas.openxmlformats.org/officeDocument/2006/relationships/slideLayout" Target="../slideLayouts/slideLayout20.xml"/><Relationship Id="rId6" Type="http://schemas.openxmlformats.org/officeDocument/2006/relationships/image" Target="../media/image16.png"/><Relationship Id="rId5" Type="http://schemas.openxmlformats.org/officeDocument/2006/relationships/image" Target="../media/image15.png"/><Relationship Id="rId4" Type="http://schemas.openxmlformats.org/officeDocument/2006/relationships/image" Target="../media/image14.png"/></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54.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0.xml"/></Relationships>
</file>

<file path=ppt/slides/_rels/slide55.xml.rels><?xml version="1.0" encoding="UTF-8" standalone="yes"?>
<Relationships xmlns="http://schemas.openxmlformats.org/package/2006/relationships"><Relationship Id="rId3" Type="http://schemas.openxmlformats.org/officeDocument/2006/relationships/image" Target="RT45.TIF" TargetMode="External"/><Relationship Id="rId2" Type="http://schemas.openxmlformats.org/officeDocument/2006/relationships/image" Target="../media/image19.png"/><Relationship Id="rId1" Type="http://schemas.openxmlformats.org/officeDocument/2006/relationships/slideLayout" Target="../slideLayouts/slideLayout20.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3117249" y="1270763"/>
            <a:ext cx="5892959" cy="1203215"/>
          </a:xfrm>
          <a:prstGeom prst="rect">
            <a:avLst/>
          </a:prstGeom>
        </p:spPr>
        <p:txBody>
          <a:bodyPr wrap="none">
            <a:spAutoFit/>
          </a:bodyPr>
          <a:lstStyle/>
          <a:p>
            <a:pPr indent="609600" algn="ctr">
              <a:lnSpc>
                <a:spcPct val="200000"/>
              </a:lnSpc>
              <a:spcAft>
                <a:spcPts val="0"/>
              </a:spcAft>
            </a:pPr>
            <a:r>
              <a:rPr lang="zh-CN" altLang="zh-CN" sz="4400" b="1" kern="100" dirty="0">
                <a:latin typeface="Calibri" panose="020F0502020204030204" pitchFamily="34" charset="0"/>
                <a:ea typeface="宋体" panose="02010600030101010101" pitchFamily="2" charset="-122"/>
                <a:cs typeface="Times New Roman" panose="02020603050405020304" pitchFamily="18" charset="0"/>
              </a:rPr>
              <a:t>期中综合提优测试卷</a:t>
            </a:r>
            <a:endParaRPr lang="zh-CN" altLang="zh-CN" sz="4400" b="1"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6" name="Rectangle 5"/>
          <p:cNvSpPr/>
          <p:nvPr/>
        </p:nvSpPr>
        <p:spPr>
          <a:xfrm>
            <a:off x="3631812" y="2830622"/>
            <a:ext cx="4863832" cy="721608"/>
          </a:xfrm>
          <a:prstGeom prst="rect">
            <a:avLst/>
          </a:prstGeom>
        </p:spPr>
        <p:txBody>
          <a:bodyPr wrap="none">
            <a:spAutoFit/>
          </a:bodyPr>
          <a:lstStyle/>
          <a:p>
            <a:pPr indent="609600" algn="just">
              <a:lnSpc>
                <a:spcPct val="200000"/>
              </a:lnSpc>
              <a:spcAft>
                <a:spcPts val="0"/>
              </a:spcAft>
            </a:pPr>
            <a:r>
              <a:rPr lang="en-US" altLang="zh-CN" sz="2400" b="1"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b="1" kern="100" dirty="0">
                <a:latin typeface="Calibri" panose="020F0502020204030204" pitchFamily="34" charset="0"/>
                <a:ea typeface="宋体" panose="02010600030101010101" pitchFamily="2" charset="-122"/>
                <a:cs typeface="Times New Roman" panose="02020603050405020304" pitchFamily="18" charset="0"/>
              </a:rPr>
              <a:t>时间：</a:t>
            </a:r>
            <a:r>
              <a:rPr lang="en-US" altLang="zh-CN" sz="2400" b="1" kern="100" dirty="0">
                <a:latin typeface="Calibri" panose="020F0502020204030204" pitchFamily="34" charset="0"/>
                <a:ea typeface="宋体" panose="02010600030101010101" pitchFamily="2" charset="-122"/>
                <a:cs typeface="Times New Roman" panose="02020603050405020304" pitchFamily="18" charset="0"/>
              </a:rPr>
              <a:t>90</a:t>
            </a:r>
            <a:r>
              <a:rPr lang="zh-CN" altLang="zh-CN" sz="2400" b="1" kern="100" dirty="0">
                <a:latin typeface="Calibri" panose="020F0502020204030204" pitchFamily="34" charset="0"/>
                <a:ea typeface="宋体" panose="02010600030101010101" pitchFamily="2" charset="-122"/>
                <a:cs typeface="Times New Roman" panose="02020603050405020304" pitchFamily="18" charset="0"/>
              </a:rPr>
              <a:t>分钟　满分：</a:t>
            </a:r>
            <a:r>
              <a:rPr lang="en-US" altLang="zh-CN" sz="2400" b="1" kern="100" dirty="0">
                <a:latin typeface="Calibri" panose="020F0502020204030204" pitchFamily="34" charset="0"/>
                <a:ea typeface="宋体" panose="02010600030101010101" pitchFamily="2" charset="-122"/>
                <a:cs typeface="Times New Roman" panose="02020603050405020304" pitchFamily="18" charset="0"/>
              </a:rPr>
              <a:t>100</a:t>
            </a:r>
            <a:r>
              <a:rPr lang="zh-CN" altLang="zh-CN" sz="2400" b="1" kern="100" dirty="0">
                <a:latin typeface="Calibri" panose="020F0502020204030204" pitchFamily="34" charset="0"/>
                <a:ea typeface="宋体" panose="02010600030101010101" pitchFamily="2" charset="-122"/>
                <a:cs typeface="Times New Roman" panose="02020603050405020304" pitchFamily="18" charset="0"/>
              </a:rPr>
              <a:t>分</a:t>
            </a:r>
            <a:r>
              <a:rPr lang="en-US" altLang="zh-CN" sz="2400" b="1"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b="1"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134193870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258645" y="1453728"/>
            <a:ext cx="9800216" cy="3046988"/>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 (2020·</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连云港</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)Many Chinese people had to ________(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取消</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their trips in February because of COVID­19.</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4. My </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g</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________(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目标</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in life is to help others.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5. After you finish the paper</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you should ________(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检查</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it carefully.</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7695190" y="1702855"/>
            <a:ext cx="97558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cancel</a:t>
            </a:r>
            <a:endParaRPr lang="zh-CN" altLang="en-US" dirty="0"/>
          </a:p>
        </p:txBody>
      </p:sp>
      <p:sp>
        <p:nvSpPr>
          <p:cNvPr id="4" name="Rectangle 3"/>
          <p:cNvSpPr/>
          <p:nvPr/>
        </p:nvSpPr>
        <p:spPr>
          <a:xfrm>
            <a:off x="3085495" y="3144380"/>
            <a:ext cx="70673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goal</a:t>
            </a:r>
            <a:endParaRPr lang="zh-CN" altLang="en-US" dirty="0"/>
          </a:p>
        </p:txBody>
      </p:sp>
      <p:sp>
        <p:nvSpPr>
          <p:cNvPr id="5" name="Rectangle 4"/>
          <p:cNvSpPr/>
          <p:nvPr/>
        </p:nvSpPr>
        <p:spPr>
          <a:xfrm>
            <a:off x="6353220" y="3606045"/>
            <a:ext cx="2683940" cy="830997"/>
          </a:xfrm>
          <a:prstGeom prst="rect">
            <a:avLst/>
          </a:prstGeom>
        </p:spPr>
        <p:txBody>
          <a:bodyPr wrap="none">
            <a:spAutoFit/>
          </a:bodyPr>
          <a:lstStyle/>
          <a:p>
            <a:pPr indent="609600" algn="just">
              <a:lnSpc>
                <a:spcPct val="200000"/>
              </a:lnSpc>
              <a:spcAft>
                <a:spcPts val="0"/>
              </a:spcAft>
            </a:pP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examine/check</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28103296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808185"/>
            <a:ext cx="3289683" cy="830997"/>
          </a:xfrm>
          <a:prstGeom prst="rect">
            <a:avLst/>
          </a:prstGeom>
        </p:spPr>
        <p:txBody>
          <a:bodyPr wrap="none">
            <a:spAutoFit/>
          </a:bodyPr>
          <a:lstStyle/>
          <a:p>
            <a:pPr indent="609600" algn="just">
              <a:lnSpc>
                <a:spcPct val="200000"/>
              </a:lnSpc>
              <a:spcAft>
                <a:spcPts val="0"/>
              </a:spcAft>
            </a:pPr>
            <a:r>
              <a:rPr lang="zh-CN" altLang="zh-CN" sz="2400" kern="100" dirty="0">
                <a:latin typeface="宋体" panose="02010600030101010101" pitchFamily="2" charset="-122"/>
                <a:ea typeface="微软雅黑" panose="020B0503020204020204" pitchFamily="34" charset="-122"/>
                <a:cs typeface="微软雅黑" panose="020B0503020204020204" pitchFamily="34" charset="-122"/>
              </a:rPr>
              <a:t>Ⅱ</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单项选择</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(10</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分</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1172584" y="1909120"/>
            <a:ext cx="9832490" cy="3785652"/>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辽阳</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)Kate is so shy that she doesn't have ________ to sing in public.</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　　　　　　　　　　　　　　　　　　　　　　　</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power  B. courage  C. energy  D. time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铁岭</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)His grandfather did his best to keep the tree ________ but it died in the end.</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alive  B. asleep  C. absent  D. awake</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4" name="Rectangle 3"/>
          <p:cNvSpPr/>
          <p:nvPr/>
        </p:nvSpPr>
        <p:spPr>
          <a:xfrm>
            <a:off x="1469152" y="2154676"/>
            <a:ext cx="35137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a:t>
            </a:r>
            <a:endParaRPr lang="zh-CN" altLang="en-US" dirty="0"/>
          </a:p>
        </p:txBody>
      </p:sp>
      <p:sp>
        <p:nvSpPr>
          <p:cNvPr id="5" name="Rectangle 4"/>
          <p:cNvSpPr/>
          <p:nvPr/>
        </p:nvSpPr>
        <p:spPr>
          <a:xfrm>
            <a:off x="1457930" y="3571113"/>
            <a:ext cx="36260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a:t>
            </a:r>
            <a:endParaRPr lang="zh-CN" altLang="en-US" dirty="0"/>
          </a:p>
        </p:txBody>
      </p:sp>
    </p:spTree>
    <p:extLst>
      <p:ext uri="{BB962C8B-B14F-4D97-AF65-F5344CB8AC3E}">
        <p14:creationId xmlns:p14="http://schemas.microsoft.com/office/powerpoint/2010/main" val="19203348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613648" y="1217101"/>
            <a:ext cx="9326879" cy="4524315"/>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河北</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 bread is really delicious.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—Thank you. I ________ it myself.</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make  B. made  C. will make  D. am making</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4. —I wore sports shoes to the ball yesterday evening by mistake!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—Oh</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dear</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you must be very ________ at the ball!</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embarrassed  B.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satisfied</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tired  D. surprised</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1929224" y="1455429"/>
            <a:ext cx="35137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a:t>
            </a:r>
            <a:endParaRPr lang="zh-CN" altLang="en-US" dirty="0"/>
          </a:p>
        </p:txBody>
      </p:sp>
      <p:sp>
        <p:nvSpPr>
          <p:cNvPr id="4" name="Rectangle 3"/>
          <p:cNvSpPr/>
          <p:nvPr/>
        </p:nvSpPr>
        <p:spPr>
          <a:xfrm>
            <a:off x="1918002" y="3598422"/>
            <a:ext cx="36260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a:t>
            </a:r>
            <a:endParaRPr lang="zh-CN" altLang="en-US" dirty="0"/>
          </a:p>
        </p:txBody>
      </p:sp>
    </p:spTree>
    <p:extLst>
      <p:ext uri="{BB962C8B-B14F-4D97-AF65-F5344CB8AC3E}">
        <p14:creationId xmlns:p14="http://schemas.microsoft.com/office/powerpoint/2010/main" val="9566435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484556" y="1062880"/>
            <a:ext cx="9466729" cy="4524315"/>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5. —Let's go to the cinema on Friday after school</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Alice.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—But I feel like ________ something different.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done  B. to do  C. doing  D. do</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6. (2020·</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海南</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)Joey and Marina have lived a happy life since they________.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got hurt  B. got lost  C. got married</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4329782" y="2057858"/>
            <a:ext cx="34817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a:t>
            </a:r>
            <a:endParaRPr lang="zh-CN" altLang="en-US" dirty="0"/>
          </a:p>
        </p:txBody>
      </p:sp>
      <p:sp>
        <p:nvSpPr>
          <p:cNvPr id="4" name="Rectangle 3"/>
          <p:cNvSpPr/>
          <p:nvPr/>
        </p:nvSpPr>
        <p:spPr>
          <a:xfrm>
            <a:off x="2393406" y="4252417"/>
            <a:ext cx="34817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a:t>
            </a:r>
            <a:endParaRPr lang="zh-CN" altLang="en-US" dirty="0"/>
          </a:p>
        </p:txBody>
      </p:sp>
    </p:spTree>
    <p:extLst>
      <p:ext uri="{BB962C8B-B14F-4D97-AF65-F5344CB8AC3E}">
        <p14:creationId xmlns:p14="http://schemas.microsoft.com/office/powerpoint/2010/main" val="22065566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097279" y="915887"/>
            <a:ext cx="10445675" cy="4524315"/>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7. (2020·</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滨州</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)—Tom</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it smells so terrible here.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—Sorry</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mum</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 will ________ my socks and wash them right away.</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put of  B. take off  C. turn off  D. cut off</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8. (2020·</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内江</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)Our hometown is becoming more and more beautiful.________ visitors come here on weekends.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Hundred  B. Hundreds  C. Hundred of  D. Hundreds of</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4780001" y="1864220"/>
            <a:ext cx="35137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a:t>
            </a:r>
            <a:endParaRPr lang="zh-CN" altLang="en-US" dirty="0"/>
          </a:p>
        </p:txBody>
      </p:sp>
      <p:sp>
        <p:nvSpPr>
          <p:cNvPr id="4" name="Rectangle 3"/>
          <p:cNvSpPr/>
          <p:nvPr/>
        </p:nvSpPr>
        <p:spPr>
          <a:xfrm>
            <a:off x="2832403" y="4112568"/>
            <a:ext cx="37382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D</a:t>
            </a:r>
            <a:endParaRPr lang="zh-CN" altLang="en-US" dirty="0"/>
          </a:p>
        </p:txBody>
      </p:sp>
    </p:spTree>
    <p:extLst>
      <p:ext uri="{BB962C8B-B14F-4D97-AF65-F5344CB8AC3E}">
        <p14:creationId xmlns:p14="http://schemas.microsoft.com/office/powerpoint/2010/main" val="38484090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237130" y="1109524"/>
            <a:ext cx="10015368" cy="4524315"/>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9. —What a big storm yesterday</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—Yes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we were having an English class in the classroom and suddenly all the lights 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cut off  B. went off  C. put off  D. took off</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10. —How many English words ________ you ________ by the end of last term</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—Sorry</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 don't know.</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had</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learnt  B. have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learnt  C. did</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learn  D. are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learnt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1466646" y="1326337"/>
            <a:ext cx="35137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a:t>
            </a:r>
            <a:endParaRPr lang="zh-CN" altLang="en-US" dirty="0"/>
          </a:p>
        </p:txBody>
      </p:sp>
      <p:sp>
        <p:nvSpPr>
          <p:cNvPr id="4" name="Rectangle 3"/>
          <p:cNvSpPr/>
          <p:nvPr/>
        </p:nvSpPr>
        <p:spPr>
          <a:xfrm>
            <a:off x="1455424" y="3585443"/>
            <a:ext cx="36260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a:t>
            </a:r>
            <a:endParaRPr lang="zh-CN" altLang="en-US" dirty="0"/>
          </a:p>
        </p:txBody>
      </p:sp>
    </p:spTree>
    <p:extLst>
      <p:ext uri="{BB962C8B-B14F-4D97-AF65-F5344CB8AC3E}">
        <p14:creationId xmlns:p14="http://schemas.microsoft.com/office/powerpoint/2010/main" val="35344944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664762"/>
            <a:ext cx="7247068" cy="830997"/>
          </a:xfrm>
          <a:prstGeom prst="rect">
            <a:avLst/>
          </a:prstGeom>
        </p:spPr>
        <p:txBody>
          <a:bodyPr wrap="square">
            <a:spAutoFit/>
          </a:bodyPr>
          <a:lstStyle/>
          <a:p>
            <a:pPr indent="609600" algn="just">
              <a:lnSpc>
                <a:spcPct val="200000"/>
              </a:lnSpc>
              <a:spcAft>
                <a:spcPts val="0"/>
              </a:spcAft>
            </a:pPr>
            <a:r>
              <a:rPr lang="zh-CN" altLang="zh-CN" sz="2400" kern="100" dirty="0">
                <a:latin typeface="宋体" panose="02010600030101010101" pitchFamily="2" charset="-122"/>
                <a:ea typeface="微软雅黑" panose="020B0503020204020204" pitchFamily="34" charset="-122"/>
                <a:cs typeface="微软雅黑" panose="020B0503020204020204" pitchFamily="34" charset="-122"/>
              </a:rPr>
              <a:t>Ⅲ</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浙江瑞安一模</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完形填空</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共</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15</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分</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1828800" y="1495759"/>
            <a:ext cx="8810513" cy="4524315"/>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“Hey</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Brenda</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is it OK if I sit here maybe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“Sorry. Our table is full.”</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 was in the fourth grade. I was new at school. And each day I ate lunch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1</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I would often sit at the end of a long table of people. I tried to look busy</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taking long</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slow bites of my favorite food.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2</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I hoped time could move more quickly.</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219986858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23944" y="510752"/>
            <a:ext cx="10897496" cy="6001643"/>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This experience hurt. It hurt not to belong to a group. I wanted to tell my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3</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I wanted to ask her what was wrong with me. I wanted to tell her how much I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4</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it. But I couldn't do that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because my mom loved me and I knew she would try to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5</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my problem. She would try to call other moms and make me friends. She would do this out of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6</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However</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it would make me feel worse. So I ignored the problem.</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 ate lunch on my own for months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7</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one day I came home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went straight to my room and burst into tears. The pain of my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8</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could no longer be contained. My mom came in and sat beside me.</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171366887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90457" y="478480"/>
            <a:ext cx="11639773" cy="6001643"/>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She gently asked</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“Honey</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what's been going on</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9</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I said</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“Mommy</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 eat lunch alone.”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Those five words broke my mom's heart. I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10</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see the pain in her eyes.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My mom said to me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“Baby</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 know it hurts. When I came to this country from India</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 didn't know anyone.”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“But you have lots of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11</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“Now I do</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honey</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but I didn't know anyone when I came. And when I got my first job</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 also sat at a lunch table by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12</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for a while. It made me feel sad. Is that how you feel</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234531693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613647" y="876428"/>
            <a:ext cx="9778701" cy="4524315"/>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“Yeah</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it makes me sad.”</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“Yes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that's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13</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we sometimes go through in all our life. But do you know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14</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I learned? Most hard things we face in life don't last forever. Be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15</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and sincere and you will make many friends in no time.”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On hearing the words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 felt much better. I made up my mind to face the challenges more confidently and blend into my classmates.</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154139890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247677" y="517728"/>
            <a:ext cx="2836033" cy="830997"/>
          </a:xfrm>
          <a:prstGeom prst="rect">
            <a:avLst/>
          </a:prstGeom>
        </p:spPr>
        <p:txBody>
          <a:bodyPr wrap="none">
            <a:spAutoFit/>
          </a:bodyPr>
          <a:lstStyle/>
          <a:p>
            <a:pPr indent="609600" algn="ctr">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听力部分</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(20</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分</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pic>
        <p:nvPicPr>
          <p:cNvPr id="1026" name="Picture 2" descr="T003.TIF"/>
          <p:cNvPicPr>
            <a:picLocks noChangeAspect="1" noChangeArrowheads="1"/>
          </p:cNvPicPr>
          <p:nvPr/>
        </p:nvPicPr>
        <p:blipFill>
          <a:blip r:embed="rId2" r:link="rId3" cstate="print">
            <a:extLst>
              <a:ext uri="{28A0092B-C50C-407E-A947-70E740481C1C}">
                <a14:useLocalDpi xmlns:a14="http://schemas.microsoft.com/office/drawing/2010/main" val="0"/>
              </a:ext>
            </a:extLst>
          </a:blip>
          <a:srcRect/>
          <a:stretch>
            <a:fillRect/>
          </a:stretch>
        </p:blipFill>
        <p:spPr bwMode="auto">
          <a:xfrm>
            <a:off x="9654371" y="1348725"/>
            <a:ext cx="1166227" cy="9775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Rectangle 2"/>
          <p:cNvSpPr/>
          <p:nvPr/>
        </p:nvSpPr>
        <p:spPr>
          <a:xfrm>
            <a:off x="172122" y="1466164"/>
            <a:ext cx="9226476" cy="1569660"/>
          </a:xfrm>
          <a:prstGeom prst="rect">
            <a:avLst/>
          </a:prstGeom>
        </p:spPr>
        <p:txBody>
          <a:bodyPr wrap="square">
            <a:spAutoFit/>
          </a:bodyPr>
          <a:lstStyle/>
          <a:p>
            <a:pPr indent="609600"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第一节：听小对话，请从题中所给的</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三个选项中选择</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符合对话内容的图片</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(5</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分</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4" name="Rectangle 3"/>
          <p:cNvSpPr/>
          <p:nvPr/>
        </p:nvSpPr>
        <p:spPr>
          <a:xfrm>
            <a:off x="1385326" y="3035824"/>
            <a:ext cx="8269045" cy="830997"/>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 What animal are the speakers talking about?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pic>
        <p:nvPicPr>
          <p:cNvPr id="5" name="Picture 4"/>
          <p:cNvPicPr>
            <a:picLocks noChangeAspect="1"/>
          </p:cNvPicPr>
          <p:nvPr/>
        </p:nvPicPr>
        <p:blipFill>
          <a:blip r:embed="rId4"/>
          <a:stretch>
            <a:fillRect/>
          </a:stretch>
        </p:blipFill>
        <p:spPr>
          <a:xfrm>
            <a:off x="2535486" y="4093533"/>
            <a:ext cx="1218931" cy="1023902"/>
          </a:xfrm>
          <a:prstGeom prst="rect">
            <a:avLst/>
          </a:prstGeom>
        </p:spPr>
      </p:pic>
      <p:sp>
        <p:nvSpPr>
          <p:cNvPr id="6" name="Rectangle 5"/>
          <p:cNvSpPr/>
          <p:nvPr/>
        </p:nvSpPr>
        <p:spPr>
          <a:xfrm>
            <a:off x="1948789" y="4391922"/>
            <a:ext cx="441339" cy="461665"/>
          </a:xfrm>
          <a:prstGeom prst="rect">
            <a:avLst/>
          </a:prstGeom>
        </p:spPr>
        <p:txBody>
          <a:bodyPr wrap="none">
            <a:spAutoFit/>
          </a:bodyPr>
          <a:lstStyle/>
          <a:p>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a:t>
            </a:r>
            <a:endParaRPr lang="zh-CN" altLang="en-US" dirty="0"/>
          </a:p>
        </p:txBody>
      </p:sp>
      <p:pic>
        <p:nvPicPr>
          <p:cNvPr id="7" name="Picture 6"/>
          <p:cNvPicPr>
            <a:picLocks noChangeAspect="1"/>
          </p:cNvPicPr>
          <p:nvPr/>
        </p:nvPicPr>
        <p:blipFill>
          <a:blip r:embed="rId5"/>
          <a:stretch>
            <a:fillRect/>
          </a:stretch>
        </p:blipFill>
        <p:spPr>
          <a:xfrm>
            <a:off x="5476817" y="4154874"/>
            <a:ext cx="1343531" cy="1197847"/>
          </a:xfrm>
          <a:prstGeom prst="rect">
            <a:avLst/>
          </a:prstGeom>
        </p:spPr>
      </p:pic>
      <p:sp>
        <p:nvSpPr>
          <p:cNvPr id="8" name="Rectangle 7"/>
          <p:cNvSpPr/>
          <p:nvPr/>
        </p:nvSpPr>
        <p:spPr>
          <a:xfrm>
            <a:off x="4870621" y="4345514"/>
            <a:ext cx="428322" cy="461665"/>
          </a:xfrm>
          <a:prstGeom prst="rect">
            <a:avLst/>
          </a:prstGeom>
        </p:spPr>
        <p:txBody>
          <a:bodyPr wrap="none">
            <a:spAutoFit/>
          </a:bodyPr>
          <a:lstStyle/>
          <a:p>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a:t>
            </a:r>
            <a:endParaRPr lang="zh-CN" altLang="en-US" dirty="0"/>
          </a:p>
        </p:txBody>
      </p:sp>
      <p:sp>
        <p:nvSpPr>
          <p:cNvPr id="9" name="Rectangle 8"/>
          <p:cNvSpPr/>
          <p:nvPr/>
        </p:nvSpPr>
        <p:spPr>
          <a:xfrm>
            <a:off x="7491615" y="4345514"/>
            <a:ext cx="801823" cy="461665"/>
          </a:xfrm>
          <a:prstGeom prst="rect">
            <a:avLst/>
          </a:prstGeom>
        </p:spPr>
        <p:txBody>
          <a:bodyPr wrap="none">
            <a:spAutoFit/>
          </a:bodyPr>
          <a:lstStyle/>
          <a:p>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a:t>
            </a:r>
            <a:endParaRPr lang="zh-CN" altLang="en-US" dirty="0"/>
          </a:p>
        </p:txBody>
      </p:sp>
      <p:pic>
        <p:nvPicPr>
          <p:cNvPr id="11" name="Picture 10"/>
          <p:cNvPicPr>
            <a:picLocks noChangeAspect="1"/>
          </p:cNvPicPr>
          <p:nvPr/>
        </p:nvPicPr>
        <p:blipFill>
          <a:blip r:embed="rId6"/>
          <a:stretch>
            <a:fillRect/>
          </a:stretch>
        </p:blipFill>
        <p:spPr>
          <a:xfrm>
            <a:off x="8206748" y="4187029"/>
            <a:ext cx="1515913" cy="836910"/>
          </a:xfrm>
          <a:prstGeom prst="rect">
            <a:avLst/>
          </a:prstGeom>
        </p:spPr>
      </p:pic>
      <p:sp>
        <p:nvSpPr>
          <p:cNvPr id="12" name="Rectangle 11"/>
          <p:cNvSpPr/>
          <p:nvPr/>
        </p:nvSpPr>
        <p:spPr>
          <a:xfrm>
            <a:off x="1597411" y="3263442"/>
            <a:ext cx="35137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a:t>
            </a:r>
            <a:endParaRPr lang="zh-CN" altLang="en-US" dirty="0"/>
          </a:p>
        </p:txBody>
      </p:sp>
    </p:spTree>
    <p:extLst>
      <p:ext uri="{BB962C8B-B14F-4D97-AF65-F5344CB8AC3E}">
        <p14:creationId xmlns:p14="http://schemas.microsoft.com/office/powerpoint/2010/main" val="33033511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076226" y="1360481"/>
            <a:ext cx="9004149" cy="3785652"/>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 A. late  B. alone  C. fast  D. out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 A. And  B. Or  C. But  D. So</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 A. teacher  B. classmate  C. dad  D. mom</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4. A. suffered from  B. paid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for 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took care of  D. talked about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5. A. solve  B. divide  C. record  D. discuss</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2359530" y="1638309"/>
            <a:ext cx="35137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a:t>
            </a:r>
            <a:endParaRPr lang="zh-CN" altLang="en-US" dirty="0"/>
          </a:p>
        </p:txBody>
      </p:sp>
      <p:sp>
        <p:nvSpPr>
          <p:cNvPr id="4" name="Rectangle 3"/>
          <p:cNvSpPr/>
          <p:nvPr/>
        </p:nvSpPr>
        <p:spPr>
          <a:xfrm>
            <a:off x="2362736" y="2377802"/>
            <a:ext cx="34817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a:t>
            </a:r>
            <a:endParaRPr lang="zh-CN" altLang="en-US" dirty="0"/>
          </a:p>
        </p:txBody>
      </p:sp>
      <p:sp>
        <p:nvSpPr>
          <p:cNvPr id="5" name="Rectangle 4"/>
          <p:cNvSpPr/>
          <p:nvPr/>
        </p:nvSpPr>
        <p:spPr>
          <a:xfrm>
            <a:off x="2337088" y="3080760"/>
            <a:ext cx="37382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D</a:t>
            </a:r>
            <a:endParaRPr lang="zh-CN" altLang="en-US" dirty="0"/>
          </a:p>
        </p:txBody>
      </p:sp>
      <p:sp>
        <p:nvSpPr>
          <p:cNvPr id="6" name="Rectangle 5"/>
          <p:cNvSpPr/>
          <p:nvPr/>
        </p:nvSpPr>
        <p:spPr>
          <a:xfrm>
            <a:off x="2342698" y="3783718"/>
            <a:ext cx="36260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a:t>
            </a:r>
            <a:endParaRPr lang="zh-CN" altLang="en-US" dirty="0"/>
          </a:p>
        </p:txBody>
      </p:sp>
      <p:sp>
        <p:nvSpPr>
          <p:cNvPr id="7" name="Rectangle 6"/>
          <p:cNvSpPr/>
          <p:nvPr/>
        </p:nvSpPr>
        <p:spPr>
          <a:xfrm>
            <a:off x="2342698" y="4464925"/>
            <a:ext cx="36260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a:t>
            </a:r>
            <a:endParaRPr lang="zh-CN" altLang="en-US" dirty="0"/>
          </a:p>
        </p:txBody>
      </p:sp>
    </p:spTree>
    <p:extLst>
      <p:ext uri="{BB962C8B-B14F-4D97-AF65-F5344CB8AC3E}">
        <p14:creationId xmlns:p14="http://schemas.microsoft.com/office/powerpoint/2010/main" val="1983169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413298" y="1335393"/>
            <a:ext cx="8430409" cy="3785652"/>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6. A. shame  B. love  C. pride  D. danger</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7. A. until  B. before  C. after  D. since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8. A. illness  B.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rudeness</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laziness  D. loneliness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9. A. Suddenly  B. Finally  C. Actually  D. Recently</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10. A. must  B. need  C. could  D. should</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2682259" y="1530733"/>
            <a:ext cx="35137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a:t>
            </a:r>
            <a:endParaRPr lang="zh-CN" altLang="en-US" dirty="0"/>
          </a:p>
        </p:txBody>
      </p:sp>
      <p:sp>
        <p:nvSpPr>
          <p:cNvPr id="5" name="Rectangle 4"/>
          <p:cNvSpPr/>
          <p:nvPr/>
        </p:nvSpPr>
        <p:spPr>
          <a:xfrm>
            <a:off x="2602109" y="2305283"/>
            <a:ext cx="431528" cy="461665"/>
          </a:xfrm>
          <a:prstGeom prst="rect">
            <a:avLst/>
          </a:prstGeom>
        </p:spPr>
        <p:txBody>
          <a:bodyPr wrap="none">
            <a:spAutoFit/>
          </a:bodyPr>
          <a:lstStyle/>
          <a:p>
            <a:r>
              <a:rPr lang="zh-CN" altLang="zh-CN" sz="2400" kern="100" dirty="0">
                <a:solidFill>
                  <a:srgbClr val="FF0000"/>
                </a:solidFill>
                <a:latin typeface="Calibri" panose="020F0502020204030204" pitchFamily="34" charset="0"/>
                <a:ea typeface="Calibri" panose="020F0502020204030204" pitchFamily="34" charset="0"/>
                <a:cs typeface="Times New Roman" panose="02020603050405020304" pitchFamily="18" charset="0"/>
              </a:rPr>
              <a:t> </a:t>
            </a:r>
            <a:r>
              <a:rPr lang="en-US" altLang="zh-CN" sz="2400" kern="100" dirty="0">
                <a:solidFill>
                  <a:srgbClr val="FF0000"/>
                </a:solidFill>
                <a:latin typeface="Calibri" panose="020F0502020204030204" pitchFamily="34" charset="0"/>
                <a:ea typeface="Calibri" panose="020F0502020204030204" pitchFamily="34" charset="0"/>
                <a:cs typeface="Times New Roman" panose="02020603050405020304" pitchFamily="18" charset="0"/>
              </a:rPr>
              <a:t>A</a:t>
            </a:r>
            <a:endParaRPr lang="zh-CN" altLang="en-US" dirty="0">
              <a:latin typeface="Calibri" panose="020F0502020204030204" pitchFamily="34" charset="0"/>
            </a:endParaRPr>
          </a:p>
        </p:txBody>
      </p:sp>
      <p:sp>
        <p:nvSpPr>
          <p:cNvPr id="6" name="Rectangle 5"/>
          <p:cNvSpPr/>
          <p:nvPr/>
        </p:nvSpPr>
        <p:spPr>
          <a:xfrm>
            <a:off x="2682259" y="3079833"/>
            <a:ext cx="37382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D</a:t>
            </a:r>
            <a:endParaRPr lang="zh-CN" altLang="en-US" dirty="0"/>
          </a:p>
        </p:txBody>
      </p:sp>
      <p:sp>
        <p:nvSpPr>
          <p:cNvPr id="7" name="Rectangle 6"/>
          <p:cNvSpPr/>
          <p:nvPr/>
        </p:nvSpPr>
        <p:spPr>
          <a:xfrm>
            <a:off x="2682259" y="3759278"/>
            <a:ext cx="35137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a:t>
            </a:r>
            <a:endParaRPr lang="zh-CN" altLang="en-US" dirty="0"/>
          </a:p>
        </p:txBody>
      </p:sp>
      <p:sp>
        <p:nvSpPr>
          <p:cNvPr id="8" name="Rectangle 7"/>
          <p:cNvSpPr/>
          <p:nvPr/>
        </p:nvSpPr>
        <p:spPr>
          <a:xfrm>
            <a:off x="2643787" y="4471921"/>
            <a:ext cx="34817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a:t>
            </a:r>
            <a:endParaRPr lang="zh-CN" altLang="en-US" dirty="0"/>
          </a:p>
        </p:txBody>
      </p:sp>
    </p:spTree>
    <p:extLst>
      <p:ext uri="{BB962C8B-B14F-4D97-AF65-F5344CB8AC3E}">
        <p14:creationId xmlns:p14="http://schemas.microsoft.com/office/powerpoint/2010/main" val="22186643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P spid="6" grpId="0"/>
      <p:bldP spid="7" grpId="0"/>
      <p:bldP spid="8"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31632" y="1342579"/>
            <a:ext cx="8021619" cy="3785652"/>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11. A. spirit  B. knowledge  C. money  D. friends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12. A. myself  B. herself  C. himself  D. yourself</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13. A. everything  B. something  C. anything  D. nothing</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14. A. where  B. when  C. how  D. what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15. A. proud  B. silent  C. patient  D. careful</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2789372" y="1530733"/>
            <a:ext cx="37382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D</a:t>
            </a:r>
            <a:endParaRPr lang="zh-CN" altLang="en-US" dirty="0"/>
          </a:p>
        </p:txBody>
      </p:sp>
      <p:sp>
        <p:nvSpPr>
          <p:cNvPr id="4" name="Rectangle 3"/>
          <p:cNvSpPr/>
          <p:nvPr/>
        </p:nvSpPr>
        <p:spPr>
          <a:xfrm>
            <a:off x="2789372" y="2348314"/>
            <a:ext cx="36260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a:t>
            </a:r>
            <a:endParaRPr lang="zh-CN" altLang="en-US" dirty="0"/>
          </a:p>
        </p:txBody>
      </p:sp>
      <p:sp>
        <p:nvSpPr>
          <p:cNvPr id="5" name="Rectangle 4"/>
          <p:cNvSpPr/>
          <p:nvPr/>
        </p:nvSpPr>
        <p:spPr>
          <a:xfrm>
            <a:off x="2789372" y="3098649"/>
            <a:ext cx="35137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a:t>
            </a:r>
            <a:endParaRPr lang="zh-CN" altLang="en-US" dirty="0"/>
          </a:p>
        </p:txBody>
      </p:sp>
      <p:sp>
        <p:nvSpPr>
          <p:cNvPr id="6" name="Rectangle 5"/>
          <p:cNvSpPr/>
          <p:nvPr/>
        </p:nvSpPr>
        <p:spPr>
          <a:xfrm>
            <a:off x="2778152" y="3800171"/>
            <a:ext cx="37382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D</a:t>
            </a:r>
            <a:endParaRPr lang="zh-CN" altLang="en-US" dirty="0"/>
          </a:p>
        </p:txBody>
      </p:sp>
      <p:sp>
        <p:nvSpPr>
          <p:cNvPr id="7" name="Rectangle 6"/>
          <p:cNvSpPr/>
          <p:nvPr/>
        </p:nvSpPr>
        <p:spPr>
          <a:xfrm>
            <a:off x="2815020" y="4449990"/>
            <a:ext cx="34817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a:t>
            </a:r>
            <a:endParaRPr lang="zh-CN" altLang="en-US" dirty="0"/>
          </a:p>
        </p:txBody>
      </p:sp>
    </p:spTree>
    <p:extLst>
      <p:ext uri="{BB962C8B-B14F-4D97-AF65-F5344CB8AC3E}">
        <p14:creationId xmlns:p14="http://schemas.microsoft.com/office/powerpoint/2010/main" val="21426283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30979" y="679092"/>
            <a:ext cx="3289683" cy="830997"/>
          </a:xfrm>
          <a:prstGeom prst="rect">
            <a:avLst/>
          </a:prstGeom>
        </p:spPr>
        <p:txBody>
          <a:bodyPr wrap="none">
            <a:spAutoFit/>
          </a:bodyPr>
          <a:lstStyle/>
          <a:p>
            <a:pPr indent="609600" algn="just">
              <a:lnSpc>
                <a:spcPct val="200000"/>
              </a:lnSpc>
              <a:spcAft>
                <a:spcPts val="0"/>
              </a:spcAft>
            </a:pPr>
            <a:r>
              <a:rPr lang="zh-CN" altLang="zh-CN" sz="2400" kern="100" dirty="0">
                <a:latin typeface="宋体" panose="02010600030101010101" pitchFamily="2" charset="-122"/>
                <a:ea typeface="微软雅黑" panose="020B0503020204020204" pitchFamily="34" charset="-122"/>
                <a:cs typeface="微软雅黑" panose="020B0503020204020204" pitchFamily="34" charset="-122"/>
              </a:rPr>
              <a:t>Ⅳ</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阅读理解</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(15</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分</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4698629" y="1094590"/>
            <a:ext cx="2558073" cy="830997"/>
          </a:xfrm>
          <a:prstGeom prst="rect">
            <a:avLst/>
          </a:prstGeom>
        </p:spPr>
        <p:txBody>
          <a:bodyPr wrap="none">
            <a:spAutoFit/>
          </a:bodyPr>
          <a:lstStyle/>
          <a:p>
            <a:pPr indent="612140" algn="ctr">
              <a:lnSpc>
                <a:spcPct val="200000"/>
              </a:lnSpc>
              <a:spcAft>
                <a:spcPts val="0"/>
              </a:spcAft>
            </a:pPr>
            <a:r>
              <a:rPr lang="en-US" altLang="zh-CN" sz="2400" b="1" kern="100" dirty="0">
                <a:latin typeface="Calibri" panose="020F0502020204030204" pitchFamily="34" charset="0"/>
                <a:ea typeface="宋体" panose="02010600030101010101" pitchFamily="2" charset="-122"/>
                <a:cs typeface="Times New Roman" panose="02020603050405020304" pitchFamily="18" charset="0"/>
              </a:rPr>
              <a:t>A</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(2021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贵港</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4" name="Rectangle 3"/>
          <p:cNvSpPr/>
          <p:nvPr/>
        </p:nvSpPr>
        <p:spPr>
          <a:xfrm>
            <a:off x="1344706" y="2063341"/>
            <a:ext cx="9821732" cy="3785652"/>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247 graduate students of </a:t>
            </a:r>
            <a:r>
              <a:rPr lang="en-US" altLang="zh-CN" sz="2400" kern="100" dirty="0" err="1">
                <a:latin typeface="Calibri" panose="020F0502020204030204" pitchFamily="34" charset="0"/>
                <a:ea typeface="宋体" panose="02010600030101010101" pitchFamily="2" charset="-122"/>
                <a:cs typeface="Times New Roman" panose="02020603050405020304" pitchFamily="18" charset="0"/>
              </a:rPr>
              <a:t>Fudan</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University have volunteered to teach the children in </a:t>
            </a:r>
            <a:r>
              <a:rPr lang="en-US" altLang="zh-CN" sz="2400" kern="100" dirty="0" err="1">
                <a:latin typeface="Calibri" panose="020F0502020204030204" pitchFamily="34" charset="0"/>
                <a:ea typeface="宋体" panose="02010600030101010101" pitchFamily="2" charset="-122"/>
                <a:cs typeface="Times New Roman" panose="02020603050405020304" pitchFamily="18" charset="0"/>
              </a:rPr>
              <a:t>Xihaigu</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region(</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地区</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of Ningxia for the past 22 years. The region used to be poor because of its terrible natural environment. “We expect to make a difference to the children's life by sharing our knowledge in different fields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one of the volunteers says.</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325497306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075765" y="1206343"/>
            <a:ext cx="10219763" cy="4524315"/>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 students have different abilities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so the volunteers have used different teaching methods to help them develop good study habits. “Local children had never learned English before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so we started with basic knowledge like English letters and pronunciation</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says Li </a:t>
            </a:r>
            <a:r>
              <a:rPr lang="en-US" altLang="zh-CN" sz="2400" kern="100" dirty="0" err="1">
                <a:latin typeface="Calibri" panose="020F0502020204030204" pitchFamily="34" charset="0"/>
                <a:ea typeface="宋体" panose="02010600030101010101" pitchFamily="2" charset="-122"/>
                <a:cs typeface="Times New Roman" panose="02020603050405020304" pitchFamily="18" charset="0"/>
              </a:rPr>
              <a:t>Lianshuo</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a:t>
            </a:r>
            <a:r>
              <a:rPr lang="en-US" altLang="zh-CN" sz="2400" kern="100" dirty="0" err="1">
                <a:latin typeface="Calibri" panose="020F0502020204030204" pitchFamily="34" charset="0"/>
                <a:ea typeface="宋体" panose="02010600030101010101" pitchFamily="2" charset="-122"/>
                <a:cs typeface="Times New Roman" panose="02020603050405020304" pitchFamily="18" charset="0"/>
              </a:rPr>
              <a:t>Fudan</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volunteer. The volunteers help the students remember English words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read articles and deal with their study problems.</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189672110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151069" y="1177642"/>
            <a:ext cx="10015368" cy="4524315"/>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“We visit the students' homes in our free time. We communicate with their parents so that we could help the parents understand the importance of children's education</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because the parents didn't care much about </a:t>
            </a:r>
            <a:r>
              <a:rPr lang="en-US" altLang="zh-CN" sz="2400" b="1" kern="100" dirty="0">
                <a:latin typeface="Calibri" panose="020F0502020204030204" pitchFamily="34" charset="0"/>
                <a:ea typeface="宋体" panose="02010600030101010101" pitchFamily="2" charset="-122"/>
                <a:cs typeface="Times New Roman" panose="02020603050405020304" pitchFamily="18" charset="0"/>
              </a:rPr>
              <a:t>it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years ago</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explains Yang </a:t>
            </a:r>
            <a:r>
              <a:rPr lang="en-US" altLang="zh-CN" sz="2400" kern="100" dirty="0" err="1">
                <a:latin typeface="Calibri" panose="020F0502020204030204" pitchFamily="34" charset="0"/>
                <a:ea typeface="宋体" panose="02010600030101010101" pitchFamily="2" charset="-122"/>
                <a:cs typeface="Times New Roman" panose="02020603050405020304" pitchFamily="18" charset="0"/>
              </a:rPr>
              <a:t>Chenhaotong</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who was the leader of the volunteer team in 2019. According to Yang</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 parents give their children a lot of support in their studies now.</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241534869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258645" y="758136"/>
            <a:ext cx="10144461" cy="5262979"/>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 volunteers have helped the local children with their studies. They have also set up football clubs and held many ball games to make the children's life colorful. </a:t>
            </a:r>
            <a:r>
              <a:rPr lang="en-US" altLang="zh-CN" sz="2400" kern="100" dirty="0" err="1">
                <a:latin typeface="Calibri" panose="020F0502020204030204" pitchFamily="34" charset="0"/>
                <a:ea typeface="宋体" panose="02010600030101010101" pitchFamily="2" charset="-122"/>
                <a:cs typeface="Times New Roman" panose="02020603050405020304" pitchFamily="18" charset="0"/>
              </a:rPr>
              <a:t>Fudan</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University has also given away more than 10 million yuan to the region to build playgrounds(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操场</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and other buildings over the past 22 years.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“Thanks to my volunteer teacher</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my life has changed a lot. I will study hard and become an excellent person like her</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Li </a:t>
            </a:r>
            <a:r>
              <a:rPr lang="en-US" altLang="zh-CN" sz="2400" kern="100" dirty="0" err="1">
                <a:latin typeface="Calibri" panose="020F0502020204030204" pitchFamily="34" charset="0"/>
                <a:ea typeface="宋体" panose="02010600030101010101" pitchFamily="2" charset="-122"/>
                <a:cs typeface="Times New Roman" panose="02020603050405020304" pitchFamily="18" charset="0"/>
              </a:rPr>
              <a:t>Sumei</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local student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says excitedly.</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196685084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832386" y="1217100"/>
            <a:ext cx="8107680" cy="3785652"/>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 What do the volunteers expect to do in </a:t>
            </a:r>
            <a:r>
              <a:rPr lang="en-US" altLang="zh-CN" sz="2400" kern="100" dirty="0" err="1">
                <a:latin typeface="Calibri" panose="020F0502020204030204" pitchFamily="34" charset="0"/>
                <a:ea typeface="宋体" panose="02010600030101010101" pitchFamily="2" charset="-122"/>
                <a:cs typeface="Times New Roman" panose="02020603050405020304" pitchFamily="18" charset="0"/>
              </a:rPr>
              <a:t>Xihaigu</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region?</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To make a difference to the children's life.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 To make the volunteers' life more interesting.</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To change the bad natural environment in the region.</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D. To make people know more about </a:t>
            </a:r>
            <a:r>
              <a:rPr lang="en-US" altLang="zh-CN" sz="2400" kern="100" dirty="0" err="1">
                <a:latin typeface="Calibri" panose="020F0502020204030204" pitchFamily="34" charset="0"/>
                <a:ea typeface="宋体" panose="02010600030101010101" pitchFamily="2" charset="-122"/>
                <a:cs typeface="Times New Roman" panose="02020603050405020304" pitchFamily="18" charset="0"/>
              </a:rPr>
              <a:t>Fudan</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University.</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2138766" y="1466187"/>
            <a:ext cx="36260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a:t>
            </a:r>
            <a:endParaRPr lang="zh-CN" altLang="en-US" dirty="0"/>
          </a:p>
        </p:txBody>
      </p:sp>
    </p:spTree>
    <p:extLst>
      <p:ext uri="{BB962C8B-B14F-4D97-AF65-F5344CB8AC3E}">
        <p14:creationId xmlns:p14="http://schemas.microsoft.com/office/powerpoint/2010/main" val="4028481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538343" y="1141797"/>
            <a:ext cx="9509759" cy="4524315"/>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 Why did the volunteers teach the children the English basic knowledge first?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Because the children had different hobbies.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 Because the children were not clever enough.</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Because the children thought English was difficult.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D. Because the children had never learned English before.</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1711416" y="1401640"/>
            <a:ext cx="44275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 D</a:t>
            </a:r>
            <a:endParaRPr lang="zh-CN" altLang="en-US" dirty="0"/>
          </a:p>
        </p:txBody>
      </p:sp>
    </p:spTree>
    <p:extLst>
      <p:ext uri="{BB962C8B-B14F-4D97-AF65-F5344CB8AC3E}">
        <p14:creationId xmlns:p14="http://schemas.microsoft.com/office/powerpoint/2010/main" val="13271622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323190" y="514324"/>
            <a:ext cx="9961581" cy="6001643"/>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 What does the underlined word “it” mean in Paragraph(</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段落</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3?</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Children's ability.  B. Children's life.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Children's education.  D. Children's health.</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4. How did the volunteers make the children's life colorful?</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By having English spelling competitions.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 By having the English corner once a week.</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By inviting the parents to the School Day once a year.</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D. By setting up football clubs and holding many ball games.</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1565067" y="777698"/>
            <a:ext cx="34817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a:t>
            </a:r>
            <a:endParaRPr lang="zh-CN" altLang="en-US" dirty="0"/>
          </a:p>
        </p:txBody>
      </p:sp>
      <p:sp>
        <p:nvSpPr>
          <p:cNvPr id="4" name="Rectangle 3"/>
          <p:cNvSpPr/>
          <p:nvPr/>
        </p:nvSpPr>
        <p:spPr>
          <a:xfrm>
            <a:off x="1539419" y="2907711"/>
            <a:ext cx="37382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D</a:t>
            </a:r>
            <a:endParaRPr lang="zh-CN" altLang="en-US" dirty="0"/>
          </a:p>
        </p:txBody>
      </p:sp>
    </p:spTree>
    <p:extLst>
      <p:ext uri="{BB962C8B-B14F-4D97-AF65-F5344CB8AC3E}">
        <p14:creationId xmlns:p14="http://schemas.microsoft.com/office/powerpoint/2010/main" val="29351771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586744" y="883488"/>
            <a:ext cx="8116654" cy="1569660"/>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 How is the weather now</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a:t>
            </a:r>
            <a:endParaRPr lang="en-US" altLang="zh-CN" sz="1050" kern="100" dirty="0" smtClean="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                                     B.                                 C.   </a:t>
            </a:r>
          </a:p>
        </p:txBody>
      </p:sp>
      <p:pic>
        <p:nvPicPr>
          <p:cNvPr id="2055" name="Picture 7" descr="E04.TIF"/>
          <p:cNvPicPr>
            <a:picLocks noChangeAspect="1" noChangeArrowheads="1"/>
          </p:cNvPicPr>
          <p:nvPr/>
        </p:nvPicPr>
        <p:blipFill>
          <a:blip r:embed="rId2" r:link="rId3" cstate="print">
            <a:extLst>
              <a:ext uri="{28A0092B-C50C-407E-A947-70E740481C1C}">
                <a14:useLocalDpi xmlns:a14="http://schemas.microsoft.com/office/drawing/2010/main" val="0"/>
              </a:ext>
            </a:extLst>
          </a:blip>
          <a:srcRect/>
          <a:stretch>
            <a:fillRect/>
          </a:stretch>
        </p:blipFill>
        <p:spPr bwMode="auto">
          <a:xfrm>
            <a:off x="2758720" y="1668318"/>
            <a:ext cx="963425" cy="8853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5"/>
          <p:cNvPicPr>
            <a:picLocks noChangeAspect="1"/>
          </p:cNvPicPr>
          <p:nvPr/>
        </p:nvPicPr>
        <p:blipFill>
          <a:blip r:embed="rId4"/>
          <a:stretch>
            <a:fillRect/>
          </a:stretch>
        </p:blipFill>
        <p:spPr>
          <a:xfrm>
            <a:off x="5444177" y="1779768"/>
            <a:ext cx="902835" cy="773859"/>
          </a:xfrm>
          <a:prstGeom prst="rect">
            <a:avLst/>
          </a:prstGeom>
        </p:spPr>
      </p:pic>
      <p:pic>
        <p:nvPicPr>
          <p:cNvPr id="2056" name="Picture 8" descr="E06.TIF"/>
          <p:cNvPicPr>
            <a:picLocks noChangeAspect="1" noChangeArrowheads="1"/>
          </p:cNvPicPr>
          <p:nvPr/>
        </p:nvPicPr>
        <p:blipFill>
          <a:blip r:embed="rId5" r:link="rId6">
            <a:extLst>
              <a:ext uri="{28A0092B-C50C-407E-A947-70E740481C1C}">
                <a14:useLocalDpi xmlns:a14="http://schemas.microsoft.com/office/drawing/2010/main" val="0"/>
              </a:ext>
            </a:extLst>
          </a:blip>
          <a:srcRect/>
          <a:stretch>
            <a:fillRect/>
          </a:stretch>
        </p:blipFill>
        <p:spPr bwMode="auto">
          <a:xfrm>
            <a:off x="8069044" y="1779768"/>
            <a:ext cx="956622" cy="8237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Rectangle 6"/>
          <p:cNvSpPr/>
          <p:nvPr/>
        </p:nvSpPr>
        <p:spPr>
          <a:xfrm>
            <a:off x="1586744" y="2665077"/>
            <a:ext cx="7933774" cy="1569660"/>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 What will the speakers most probably buy</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a:t>
            </a:r>
            <a:endParaRPr lang="en-US" altLang="zh-CN" sz="1050" kern="100" dirty="0" smtClean="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                                      B.                                 C. </a:t>
            </a:r>
          </a:p>
        </p:txBody>
      </p:sp>
      <p:pic>
        <p:nvPicPr>
          <p:cNvPr id="2057" name="Picture 9" descr="E07.TIF"/>
          <p:cNvPicPr>
            <a:picLocks noChangeAspect="1" noChangeArrowheads="1"/>
          </p:cNvPicPr>
          <p:nvPr/>
        </p:nvPicPr>
        <p:blipFill>
          <a:blip r:embed="rId7" r:link="rId8" cstate="print">
            <a:extLst>
              <a:ext uri="{28A0092B-C50C-407E-A947-70E740481C1C}">
                <a14:useLocalDpi xmlns:a14="http://schemas.microsoft.com/office/drawing/2010/main" val="0"/>
              </a:ext>
            </a:extLst>
          </a:blip>
          <a:srcRect/>
          <a:stretch>
            <a:fillRect/>
          </a:stretch>
        </p:blipFill>
        <p:spPr bwMode="auto">
          <a:xfrm>
            <a:off x="2758720" y="3510337"/>
            <a:ext cx="737515" cy="835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7"/>
          <p:cNvPicPr>
            <a:picLocks noChangeAspect="1"/>
          </p:cNvPicPr>
          <p:nvPr/>
        </p:nvPicPr>
        <p:blipFill>
          <a:blip r:embed="rId9"/>
          <a:stretch>
            <a:fillRect/>
          </a:stretch>
        </p:blipFill>
        <p:spPr>
          <a:xfrm>
            <a:off x="5454935" y="3630678"/>
            <a:ext cx="1217622" cy="715509"/>
          </a:xfrm>
          <a:prstGeom prst="rect">
            <a:avLst/>
          </a:prstGeom>
        </p:spPr>
      </p:pic>
      <p:pic>
        <p:nvPicPr>
          <p:cNvPr id="2058" name="Picture 10" descr="E09.TIF"/>
          <p:cNvPicPr>
            <a:picLocks noChangeAspect="1" noChangeArrowheads="1"/>
          </p:cNvPicPr>
          <p:nvPr/>
        </p:nvPicPr>
        <p:blipFill>
          <a:blip r:embed="rId10" r:link="rId11" cstate="print">
            <a:extLst>
              <a:ext uri="{28A0092B-C50C-407E-A947-70E740481C1C}">
                <a14:useLocalDpi xmlns:a14="http://schemas.microsoft.com/office/drawing/2010/main" val="0"/>
              </a:ext>
            </a:extLst>
          </a:blip>
          <a:srcRect/>
          <a:stretch>
            <a:fillRect/>
          </a:stretch>
        </p:blipFill>
        <p:spPr bwMode="auto">
          <a:xfrm>
            <a:off x="8202513" y="3473117"/>
            <a:ext cx="689684" cy="8231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Rectangle 8"/>
          <p:cNvSpPr/>
          <p:nvPr/>
        </p:nvSpPr>
        <p:spPr>
          <a:xfrm>
            <a:off x="1855523" y="1100427"/>
            <a:ext cx="34817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a:t>
            </a:r>
            <a:endParaRPr lang="zh-CN" altLang="en-US" dirty="0"/>
          </a:p>
        </p:txBody>
      </p:sp>
      <p:sp>
        <p:nvSpPr>
          <p:cNvPr id="10" name="Rectangle 9"/>
          <p:cNvSpPr/>
          <p:nvPr/>
        </p:nvSpPr>
        <p:spPr>
          <a:xfrm>
            <a:off x="1813845" y="2886196"/>
            <a:ext cx="43152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 A</a:t>
            </a:r>
            <a:endParaRPr lang="zh-CN" altLang="en-US" dirty="0"/>
          </a:p>
        </p:txBody>
      </p:sp>
    </p:spTree>
    <p:extLst>
      <p:ext uri="{BB962C8B-B14F-4D97-AF65-F5344CB8AC3E}">
        <p14:creationId xmlns:p14="http://schemas.microsoft.com/office/powerpoint/2010/main" val="9922979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617694" y="1224202"/>
            <a:ext cx="7914042" cy="3785652"/>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5. What's the best title of the passage?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Making the Poor Region Rich</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 Volunteering in </a:t>
            </a:r>
            <a:r>
              <a:rPr lang="en-US" altLang="zh-CN" sz="2400" kern="100" dirty="0" err="1">
                <a:latin typeface="Calibri" panose="020F0502020204030204" pitchFamily="34" charset="0"/>
                <a:ea typeface="宋体" panose="02010600030101010101" pitchFamily="2" charset="-122"/>
                <a:cs typeface="Times New Roman" panose="02020603050405020304" pitchFamily="18" charset="0"/>
              </a:rPr>
              <a:t>Xihaigu</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Region</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How to Change Parents' Minds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D. How to Be Excellent Volunteers</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2875897" y="1476945"/>
            <a:ext cx="35137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a:t>
            </a:r>
            <a:endParaRPr lang="zh-CN" altLang="en-US" dirty="0"/>
          </a:p>
        </p:txBody>
      </p:sp>
    </p:spTree>
    <p:extLst>
      <p:ext uri="{BB962C8B-B14F-4D97-AF65-F5344CB8AC3E}">
        <p14:creationId xmlns:p14="http://schemas.microsoft.com/office/powerpoint/2010/main" val="27476135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502837" y="312304"/>
            <a:ext cx="2476319" cy="830997"/>
          </a:xfrm>
          <a:prstGeom prst="rect">
            <a:avLst/>
          </a:prstGeom>
        </p:spPr>
        <p:txBody>
          <a:bodyPr wrap="none">
            <a:spAutoFit/>
          </a:bodyPr>
          <a:lstStyle/>
          <a:p>
            <a:pPr indent="612140" algn="ctr">
              <a:lnSpc>
                <a:spcPct val="200000"/>
              </a:lnSpc>
              <a:spcAft>
                <a:spcPts val="0"/>
              </a:spcAft>
            </a:pPr>
            <a:r>
              <a:rPr lang="en-US" altLang="zh-CN" sz="2400" b="1" kern="100" dirty="0">
                <a:latin typeface="Calibri" panose="020F0502020204030204" pitchFamily="34" charset="0"/>
                <a:ea typeface="宋体" panose="02010600030101010101" pitchFamily="2" charset="-122"/>
                <a:cs typeface="Times New Roman" panose="02020603050405020304" pitchFamily="18" charset="0"/>
              </a:rPr>
              <a:t>B</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滨州</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3872076" y="854356"/>
            <a:ext cx="3565720" cy="830997"/>
          </a:xfrm>
          <a:prstGeom prst="rect">
            <a:avLst/>
          </a:prstGeom>
        </p:spPr>
        <p:txBody>
          <a:bodyPr wrap="none">
            <a:spAutoFit/>
          </a:bodyPr>
          <a:lstStyle/>
          <a:p>
            <a:pPr indent="612140" algn="ctr">
              <a:lnSpc>
                <a:spcPct val="200000"/>
              </a:lnSpc>
              <a:spcAft>
                <a:spcPts val="0"/>
              </a:spcAft>
            </a:pPr>
            <a:r>
              <a:rPr lang="en-US" altLang="zh-CN" sz="2400" b="1" kern="100" dirty="0">
                <a:latin typeface="Calibri" panose="020F0502020204030204" pitchFamily="34" charset="0"/>
                <a:ea typeface="宋体" panose="02010600030101010101" pitchFamily="2" charset="-122"/>
                <a:cs typeface="Times New Roman" panose="02020603050405020304" pitchFamily="18" charset="0"/>
              </a:rPr>
              <a:t>Playing for Friendship</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4" name="Rectangle 3"/>
          <p:cNvSpPr/>
          <p:nvPr/>
        </p:nvSpPr>
        <p:spPr>
          <a:xfrm>
            <a:off x="1043492" y="1396408"/>
            <a:ext cx="10714616" cy="5262979"/>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Ping pong</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or table tennis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might seem like an ordinary game to play with friends or family. But it holds a special place in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China-­</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US relations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as it has helped both countries get along for the last 50 years. This has been called “ping pong diplomacy(</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乒乓外交</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Judy Hoarfrost was just 15 years old when she was sent from the US to China as part of a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nine-­</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member table tennis team. The year was 1971 and for the past 20 years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relations between China and the US had been unfriendly.</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2679479006"/>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796066" y="948244"/>
            <a:ext cx="10553251" cy="5078313"/>
          </a:xfrm>
          <a:prstGeom prst="rect">
            <a:avLst/>
          </a:prstGeom>
        </p:spPr>
        <p:txBody>
          <a:bodyPr wrap="square">
            <a:spAutoFit/>
          </a:bodyPr>
          <a:lstStyle/>
          <a:p>
            <a:pPr indent="609600" algn="just">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But as the team toured around China</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things started warming up. Hoarfrost even got to meet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then-­</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Premier Zhou </a:t>
            </a:r>
            <a:r>
              <a:rPr lang="en-US" altLang="zh-CN" sz="2400" kern="100" dirty="0" err="1">
                <a:latin typeface="Calibri" panose="020F0502020204030204" pitchFamily="34" charset="0"/>
                <a:ea typeface="宋体" panose="02010600030101010101" pitchFamily="2" charset="-122"/>
                <a:cs typeface="Times New Roman" panose="02020603050405020304" pitchFamily="18" charset="0"/>
              </a:rPr>
              <a:t>Enlai</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“The most unforgettable moment was Zhou shaking hands with me and looking into my eyes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”Hoarfrost told China Daily. “You have opened a new page in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China-­</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US relationships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Zhou told the team.</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In the years that followed the historic visit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ties between the two countries started to blossom. US president Richard Nixon would make a landmark(</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里程碑</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visit to China in 1972</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which also saw Chinese table tennis players make their own visit to the US. According to China Daily</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diplomatic relations between the US and China were fully established(</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建立</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in 1979.</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173088597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13188" y="794023"/>
            <a:ext cx="10886738" cy="5262979"/>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Players from both countries believed strongly in the idea of “friendship first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competition second”. To this day</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many of them remain friends. Hoarfrost thinks we should remember ping pong diplomacy in order “to understand the importance of people</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­-to­-people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exchanges in </a:t>
            </a:r>
            <a:r>
              <a:rPr lang="en-US" altLang="zh-CN" sz="2400" b="1" kern="100" dirty="0">
                <a:latin typeface="Calibri" panose="020F0502020204030204" pitchFamily="34" charset="0"/>
                <a:ea typeface="宋体" panose="02010600030101010101" pitchFamily="2" charset="-122"/>
                <a:cs typeface="Times New Roman" panose="02020603050405020304" pitchFamily="18" charset="0"/>
              </a:rPr>
              <a:t>establishing bonds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human bonds between peoples.”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Seeing tension(</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紧张局面</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between two of the world's biggest powers in recent years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Hoarfrost said China and the US should work together. “We have so much in common</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and we need to build on what we have in common</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she added.</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1086209621"/>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10116" y="1278033"/>
            <a:ext cx="8129195" cy="3785652"/>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6. What do we know about Hoarfrost?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She has played table tennis for 15 years.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 She doesn't know what “ping pong diplomacy” is.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She formed her own table tennis team 20 years ago.</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D. She was part of efforts to improve China</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­-US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relations.</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2757099" y="1498460"/>
            <a:ext cx="37382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D</a:t>
            </a:r>
            <a:endParaRPr lang="zh-CN" altLang="en-US" dirty="0"/>
          </a:p>
        </p:txBody>
      </p:sp>
    </p:spTree>
    <p:extLst>
      <p:ext uri="{BB962C8B-B14F-4D97-AF65-F5344CB8AC3E}">
        <p14:creationId xmlns:p14="http://schemas.microsoft.com/office/powerpoint/2010/main" val="35512154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434814" y="1360480"/>
            <a:ext cx="8161468" cy="3785652"/>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7. What is Paragraph 3 about?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The team's tour around China.</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 Zhou </a:t>
            </a:r>
            <a:r>
              <a:rPr lang="en-US" altLang="zh-CN" sz="2400" kern="100" dirty="0" err="1">
                <a:latin typeface="Calibri" panose="020F0502020204030204" pitchFamily="34" charset="0"/>
                <a:ea typeface="宋体" panose="02010600030101010101" pitchFamily="2" charset="-122"/>
                <a:cs typeface="Times New Roman" panose="02020603050405020304" pitchFamily="18" charset="0"/>
              </a:rPr>
              <a:t>Enlai's</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memories of the team.</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Hoarfrost's meeting with Zhou </a:t>
            </a:r>
            <a:r>
              <a:rPr lang="en-US" altLang="zh-CN" sz="2400" kern="100" dirty="0" err="1">
                <a:latin typeface="Calibri" panose="020F0502020204030204" pitchFamily="34" charset="0"/>
                <a:ea typeface="宋体" panose="02010600030101010101" pitchFamily="2" charset="-122"/>
                <a:cs typeface="Times New Roman" panose="02020603050405020304" pitchFamily="18" charset="0"/>
              </a:rPr>
              <a:t>Enlai</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D. The relationship between China and the Us.</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2716135" y="1627551"/>
            <a:ext cx="34817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a:t>
            </a:r>
            <a:endParaRPr lang="zh-CN" altLang="en-US" dirty="0"/>
          </a:p>
        </p:txBody>
      </p:sp>
    </p:spTree>
    <p:extLst>
      <p:ext uri="{BB962C8B-B14F-4D97-AF65-F5344CB8AC3E}">
        <p14:creationId xmlns:p14="http://schemas.microsoft.com/office/powerpoint/2010/main" val="39525835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635162" y="654132"/>
            <a:ext cx="9391426" cy="6001643"/>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8. When were China US diplomatic relations fully established?</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In 1971.  B. In 1972.  C. In 1979.  D. In 1991.</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9. What does the underlined phrase “establishing bonds” in Paragraph 5 mean?</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Developing a relationship.</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 Holding a competition.</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Understanding different countries.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D. Understanding the spirit of sportsmanship.</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1850316" y="925158"/>
            <a:ext cx="342622" cy="475569"/>
          </a:xfrm>
          <a:prstGeom prst="rect">
            <a:avLst/>
          </a:prstGeom>
        </p:spPr>
        <p:txBody>
          <a:bodyPr wrap="squar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a:t>
            </a:r>
            <a:endParaRPr lang="zh-CN" altLang="en-US" dirty="0"/>
          </a:p>
        </p:txBody>
      </p:sp>
      <p:sp>
        <p:nvSpPr>
          <p:cNvPr id="5" name="Rectangle 4"/>
          <p:cNvSpPr/>
          <p:nvPr/>
        </p:nvSpPr>
        <p:spPr>
          <a:xfrm>
            <a:off x="1830338" y="2326798"/>
            <a:ext cx="36260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a:t>
            </a:r>
            <a:endParaRPr lang="zh-CN" altLang="en-US" dirty="0"/>
          </a:p>
        </p:txBody>
      </p:sp>
    </p:spTree>
    <p:extLst>
      <p:ext uri="{BB962C8B-B14F-4D97-AF65-F5344CB8AC3E}">
        <p14:creationId xmlns:p14="http://schemas.microsoft.com/office/powerpoint/2010/main" val="5871716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549102" y="1209915"/>
            <a:ext cx="9993854" cy="3785652"/>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10. According to the passage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what might Hoarfrost agree with?</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It's normal for countries to face tension.</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 China and the US should improve their relations.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Playing table tennis can help people go abroad more easily.</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D. China and the US should have another table tennis exchange.</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1875436" y="1455429"/>
            <a:ext cx="35137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a:t>
            </a:r>
            <a:endParaRPr lang="zh-CN" altLang="en-US" dirty="0"/>
          </a:p>
        </p:txBody>
      </p:sp>
    </p:spTree>
    <p:extLst>
      <p:ext uri="{BB962C8B-B14F-4D97-AF65-F5344CB8AC3E}">
        <p14:creationId xmlns:p14="http://schemas.microsoft.com/office/powerpoint/2010/main" val="14080206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174160" y="367121"/>
            <a:ext cx="2466701" cy="830997"/>
          </a:xfrm>
          <a:prstGeom prst="rect">
            <a:avLst/>
          </a:prstGeom>
        </p:spPr>
        <p:txBody>
          <a:bodyPr wrap="none">
            <a:spAutoFit/>
          </a:bodyPr>
          <a:lstStyle/>
          <a:p>
            <a:pPr indent="612140" algn="ctr">
              <a:lnSpc>
                <a:spcPct val="200000"/>
              </a:lnSpc>
              <a:spcAft>
                <a:spcPts val="0"/>
              </a:spcAft>
            </a:pPr>
            <a:r>
              <a:rPr lang="en-US" altLang="zh-CN" sz="2400" b="1" kern="100" dirty="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武汉</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1204856" y="1643793"/>
            <a:ext cx="9789459" cy="3785652"/>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When I was very young</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people in our village lived by planting fruit trees. My grandmother always took me to the orchard(</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果园</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on the hill. At that time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they had to carry water from the river at the foot of the hill to halfway up the hill. Even though we worked so hard</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 production level of fruit was still low because it was short of water there.</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1954340783"/>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871369" y="1105953"/>
            <a:ext cx="10520979" cy="4524315"/>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One day</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two young men led a group of workers to our village. They learned about the difficulties we faced</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and later</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canals(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渠</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and other projects began to be built in my village. “Who are they</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I asked. “They are good men from our government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my grandma replied.</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Shortly afterwards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 moved to another city for my junior high school. The only reason I ever came back to my hometown was my grandmother.</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253432697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798557" y="1173945"/>
            <a:ext cx="9185001" cy="1569660"/>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4. What present will the boy give his father</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a:t>
            </a:r>
            <a:endParaRPr lang="en-US" altLang="zh-CN" sz="1050" kern="100" dirty="0" smtClean="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                                          B.                                     C. </a:t>
            </a:r>
          </a:p>
        </p:txBody>
      </p:sp>
      <p:pic>
        <p:nvPicPr>
          <p:cNvPr id="3" name="Picture 2"/>
          <p:cNvPicPr>
            <a:picLocks noChangeAspect="1"/>
          </p:cNvPicPr>
          <p:nvPr/>
        </p:nvPicPr>
        <p:blipFill>
          <a:blip r:embed="rId2"/>
          <a:stretch>
            <a:fillRect/>
          </a:stretch>
        </p:blipFill>
        <p:spPr>
          <a:xfrm>
            <a:off x="3078535" y="2138949"/>
            <a:ext cx="1590283" cy="745444"/>
          </a:xfrm>
          <a:prstGeom prst="rect">
            <a:avLst/>
          </a:prstGeom>
        </p:spPr>
      </p:pic>
      <p:pic>
        <p:nvPicPr>
          <p:cNvPr id="4" name="Picture 3"/>
          <p:cNvPicPr>
            <a:picLocks noChangeAspect="1"/>
          </p:cNvPicPr>
          <p:nvPr/>
        </p:nvPicPr>
        <p:blipFill>
          <a:blip r:embed="rId3"/>
          <a:stretch>
            <a:fillRect/>
          </a:stretch>
        </p:blipFill>
        <p:spPr>
          <a:xfrm>
            <a:off x="6253482" y="2041019"/>
            <a:ext cx="814292" cy="843374"/>
          </a:xfrm>
          <a:prstGeom prst="rect">
            <a:avLst/>
          </a:prstGeom>
        </p:spPr>
      </p:pic>
      <p:pic>
        <p:nvPicPr>
          <p:cNvPr id="5" name="Picture 4"/>
          <p:cNvPicPr>
            <a:picLocks noChangeAspect="1"/>
          </p:cNvPicPr>
          <p:nvPr/>
        </p:nvPicPr>
        <p:blipFill>
          <a:blip r:embed="rId4"/>
          <a:stretch>
            <a:fillRect/>
          </a:stretch>
        </p:blipFill>
        <p:spPr>
          <a:xfrm>
            <a:off x="8828504" y="2041019"/>
            <a:ext cx="939439" cy="909135"/>
          </a:xfrm>
          <a:prstGeom prst="rect">
            <a:avLst/>
          </a:prstGeom>
        </p:spPr>
      </p:pic>
      <p:sp>
        <p:nvSpPr>
          <p:cNvPr id="6" name="Rectangle 5"/>
          <p:cNvSpPr/>
          <p:nvPr/>
        </p:nvSpPr>
        <p:spPr>
          <a:xfrm>
            <a:off x="1793275" y="2869240"/>
            <a:ext cx="8598611" cy="1569660"/>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5. Where are the two speakers</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a:t>
            </a:r>
            <a:endParaRPr lang="en-US" altLang="zh-CN" sz="1050" kern="100" dirty="0" smtClean="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                                          B.                                      C. </a:t>
            </a:r>
          </a:p>
        </p:txBody>
      </p:sp>
      <p:pic>
        <p:nvPicPr>
          <p:cNvPr id="8" name="Picture 7"/>
          <p:cNvPicPr>
            <a:picLocks noChangeAspect="1"/>
          </p:cNvPicPr>
          <p:nvPr/>
        </p:nvPicPr>
        <p:blipFill>
          <a:blip r:embed="rId5"/>
          <a:stretch>
            <a:fillRect/>
          </a:stretch>
        </p:blipFill>
        <p:spPr>
          <a:xfrm>
            <a:off x="3078535" y="3849397"/>
            <a:ext cx="1353616" cy="750519"/>
          </a:xfrm>
          <a:prstGeom prst="rect">
            <a:avLst/>
          </a:prstGeom>
        </p:spPr>
      </p:pic>
      <p:pic>
        <p:nvPicPr>
          <p:cNvPr id="9" name="Picture 8"/>
          <p:cNvPicPr>
            <a:picLocks noChangeAspect="1"/>
          </p:cNvPicPr>
          <p:nvPr/>
        </p:nvPicPr>
        <p:blipFill>
          <a:blip r:embed="rId6"/>
          <a:stretch>
            <a:fillRect/>
          </a:stretch>
        </p:blipFill>
        <p:spPr>
          <a:xfrm>
            <a:off x="5972535" y="3849397"/>
            <a:ext cx="1385695" cy="722972"/>
          </a:xfrm>
          <a:prstGeom prst="rect">
            <a:avLst/>
          </a:prstGeom>
        </p:spPr>
      </p:pic>
      <p:pic>
        <p:nvPicPr>
          <p:cNvPr id="10" name="Picture 9"/>
          <p:cNvPicPr>
            <a:picLocks noChangeAspect="1"/>
          </p:cNvPicPr>
          <p:nvPr/>
        </p:nvPicPr>
        <p:blipFill>
          <a:blip r:embed="rId7"/>
          <a:stretch>
            <a:fillRect/>
          </a:stretch>
        </p:blipFill>
        <p:spPr>
          <a:xfrm>
            <a:off x="8742442" y="3618837"/>
            <a:ext cx="1133077" cy="981079"/>
          </a:xfrm>
          <a:prstGeom prst="rect">
            <a:avLst/>
          </a:prstGeom>
        </p:spPr>
      </p:pic>
      <p:sp>
        <p:nvSpPr>
          <p:cNvPr id="11" name="Rectangle 10"/>
          <p:cNvSpPr/>
          <p:nvPr/>
        </p:nvSpPr>
        <p:spPr>
          <a:xfrm>
            <a:off x="1998917" y="1358611"/>
            <a:ext cx="36260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a:t>
            </a:r>
            <a:endParaRPr lang="zh-CN" altLang="en-US" dirty="0"/>
          </a:p>
        </p:txBody>
      </p:sp>
      <p:sp>
        <p:nvSpPr>
          <p:cNvPr id="12" name="Rectangle 11"/>
          <p:cNvSpPr/>
          <p:nvPr/>
        </p:nvSpPr>
        <p:spPr>
          <a:xfrm>
            <a:off x="1998917" y="3098213"/>
            <a:ext cx="659155"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a:t>
            </a:r>
            <a:r>
              <a:rPr lang="zh-CN"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　</a:t>
            </a:r>
            <a:endParaRPr lang="zh-CN" altLang="en-US" dirty="0"/>
          </a:p>
        </p:txBody>
      </p:sp>
    </p:spTree>
    <p:extLst>
      <p:ext uri="{BB962C8B-B14F-4D97-AF65-F5344CB8AC3E}">
        <p14:creationId xmlns:p14="http://schemas.microsoft.com/office/powerpoint/2010/main" val="30408917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065007" y="779650"/>
            <a:ext cx="10327340" cy="5262979"/>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One day</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my family and I made time to return. We were surprised because everything had changed. The canal ran past every orchard so villagers didn't have to go up and down the hill anymore. The river was now so clean that fish swam happily in it. When we arrived home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my grandma took out some fresh pears and apples. She told us that after the water conservation project(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水利工程</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was completed</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policy(</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政策</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was made to encourage more people to increase the fruit production with clean water in the river.</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3536815569"/>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305722" y="1468057"/>
            <a:ext cx="8398136" cy="3046988"/>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Thank those good men who have </a:t>
            </a:r>
            <a:r>
              <a:rPr lang="en-US" altLang="zh-CN" sz="2400" b="1" kern="100" dirty="0">
                <a:latin typeface="Calibri" panose="020F0502020204030204" pitchFamily="34" charset="0"/>
                <a:ea typeface="宋体" panose="02010600030101010101" pitchFamily="2" charset="-122"/>
                <a:cs typeface="Times New Roman" panose="02020603050405020304" pitchFamily="18" charset="0"/>
              </a:rPr>
              <a:t>devoted themselves to</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the development of our countryside.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Nowadays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people work hard to live in a big city. However</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we should not forget our hometowns where we are from.</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446527846"/>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122842" y="1281605"/>
            <a:ext cx="8473440" cy="3785652"/>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11. What troubled the villagers most was that 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they had too much work</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 it was not convenient to go up the hill</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they could only grow fruit trees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D. there wasn't enough water in the orchard</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2326794" y="1487703"/>
            <a:ext cx="37382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D</a:t>
            </a:r>
            <a:endParaRPr lang="zh-CN" altLang="en-US" dirty="0"/>
          </a:p>
        </p:txBody>
      </p:sp>
    </p:spTree>
    <p:extLst>
      <p:ext uri="{BB962C8B-B14F-4D97-AF65-F5344CB8AC3E}">
        <p14:creationId xmlns:p14="http://schemas.microsoft.com/office/powerpoint/2010/main" val="40537366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617231" y="1704725"/>
            <a:ext cx="8849960" cy="3046988"/>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12. The good men came and offered help probably because of 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the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villagers‘ suggestions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 the government's support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a school's practical activity  D. a company's engineering plan</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2122862" y="2617255"/>
            <a:ext cx="35137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a:t>
            </a:r>
            <a:endParaRPr lang="zh-CN" altLang="en-US" dirty="0"/>
          </a:p>
        </p:txBody>
      </p:sp>
    </p:spTree>
    <p:extLst>
      <p:ext uri="{BB962C8B-B14F-4D97-AF65-F5344CB8AC3E}">
        <p14:creationId xmlns:p14="http://schemas.microsoft.com/office/powerpoint/2010/main" val="39442355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241176" y="1389223"/>
            <a:ext cx="8441167" cy="3785652"/>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13. We can infer from the passage that 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the grandmother doesn't like to live in the city</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 the village is a place of interest for tourists now</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there will be more fruit production in the village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D. more people like to work in the countryside nowadays</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8084201" y="1616794"/>
            <a:ext cx="34817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a:t>
            </a:r>
            <a:endParaRPr lang="zh-CN" altLang="en-US" dirty="0"/>
          </a:p>
        </p:txBody>
      </p:sp>
    </p:spTree>
    <p:extLst>
      <p:ext uri="{BB962C8B-B14F-4D97-AF65-F5344CB8AC3E}">
        <p14:creationId xmlns:p14="http://schemas.microsoft.com/office/powerpoint/2010/main" val="39508236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069054" y="1722669"/>
            <a:ext cx="8344348" cy="3046988"/>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14. The underlined phrase </a:t>
            </a:r>
            <a:r>
              <a:rPr lang="en-US" altLang="zh-CN" sz="2400" b="1" kern="100" dirty="0">
                <a:latin typeface="Calibri" panose="020F0502020204030204" pitchFamily="34" charset="0"/>
                <a:ea typeface="宋体" panose="02010600030101010101" pitchFamily="2" charset="-122"/>
                <a:cs typeface="Times New Roman" panose="02020603050405020304" pitchFamily="18" charset="0"/>
              </a:rPr>
              <a:t>devoted themselves to</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is closest in meaning to 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prepared much for  B. donated money to</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drawn public attention to  D. put much effort into</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4209382" y="2617255"/>
            <a:ext cx="37382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D</a:t>
            </a:r>
            <a:endParaRPr lang="zh-CN" altLang="en-US" dirty="0"/>
          </a:p>
        </p:txBody>
      </p:sp>
    </p:spTree>
    <p:extLst>
      <p:ext uri="{BB962C8B-B14F-4D97-AF65-F5344CB8AC3E}">
        <p14:creationId xmlns:p14="http://schemas.microsoft.com/office/powerpoint/2010/main" val="25544999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779060" y="1371239"/>
            <a:ext cx="7677374" cy="3785652"/>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15. What can be the best title for the passage?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How is a village improved?  </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 Who are the good men?</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Why do people come back?  </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D. What does a hometown mean?</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3106954" y="1616794"/>
            <a:ext cx="36260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a:t>
            </a:r>
            <a:endParaRPr lang="zh-CN" altLang="en-US" dirty="0"/>
          </a:p>
        </p:txBody>
      </p:sp>
    </p:spTree>
    <p:extLst>
      <p:ext uri="{BB962C8B-B14F-4D97-AF65-F5344CB8AC3E}">
        <p14:creationId xmlns:p14="http://schemas.microsoft.com/office/powerpoint/2010/main" val="9593720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27422" y="743640"/>
            <a:ext cx="6173485" cy="830997"/>
          </a:xfrm>
          <a:prstGeom prst="rect">
            <a:avLst/>
          </a:prstGeom>
        </p:spPr>
        <p:txBody>
          <a:bodyPr wrap="none">
            <a:spAutoFit/>
          </a:bodyPr>
          <a:lstStyle/>
          <a:p>
            <a:pPr indent="609600" algn="just">
              <a:lnSpc>
                <a:spcPct val="200000"/>
              </a:lnSpc>
              <a:spcAft>
                <a:spcPts val="0"/>
              </a:spcAft>
            </a:pPr>
            <a:r>
              <a:rPr lang="zh-CN" altLang="zh-CN" sz="2400" kern="100" dirty="0">
                <a:latin typeface="宋体" panose="02010600030101010101" pitchFamily="2" charset="-122"/>
                <a:ea typeface="微软雅黑" panose="020B0503020204020204" pitchFamily="34" charset="-122"/>
                <a:cs typeface="微软雅黑" panose="020B0503020204020204" pitchFamily="34" charset="-122"/>
              </a:rPr>
              <a:t>Ⅴ</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浙江杭州模拟三</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补全短文</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(5</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分</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3639292" y="1464400"/>
            <a:ext cx="4310987" cy="830997"/>
          </a:xfrm>
          <a:prstGeom prst="rect">
            <a:avLst/>
          </a:prstGeom>
        </p:spPr>
        <p:txBody>
          <a:bodyPr wrap="none">
            <a:spAutoFit/>
          </a:bodyPr>
          <a:lstStyle/>
          <a:p>
            <a:pPr indent="612140" algn="ctr">
              <a:lnSpc>
                <a:spcPct val="200000"/>
              </a:lnSpc>
              <a:spcAft>
                <a:spcPts val="0"/>
              </a:spcAft>
            </a:pPr>
            <a:r>
              <a:rPr lang="en-US" altLang="zh-CN" sz="2400" b="1" kern="100" dirty="0">
                <a:latin typeface="Calibri" panose="020F0502020204030204" pitchFamily="34" charset="0"/>
                <a:ea typeface="宋体" panose="02010600030101010101" pitchFamily="2" charset="-122"/>
                <a:cs typeface="Times New Roman" panose="02020603050405020304" pitchFamily="18" charset="0"/>
              </a:rPr>
              <a:t>Ways to Cheer Someone up</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5" name="Rectangle 4"/>
          <p:cNvSpPr/>
          <p:nvPr/>
        </p:nvSpPr>
        <p:spPr>
          <a:xfrm>
            <a:off x="1724808" y="2672870"/>
            <a:ext cx="8570259" cy="1569660"/>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Everybody gets sad from time to time. If you want to know how to cheer someone up</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here are some easy steps to help you.</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797587159"/>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161827" y="833439"/>
            <a:ext cx="10101430" cy="5262979"/>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1</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Those people aren't really looking for an answer. Most of the time they just want to be heard. Do you know why they're sad? Pull up a chair</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offer a smile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and give them a shoulder to cry on.</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2</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After figuring out just what the problem is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take a little bit of time to think over how to deal with it. Let them know you have an idea of what they could do. If you don't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be honest to yourself and them. Take them to a person who has a better fix for the problem than you do.</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2433255898"/>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935918" y="815581"/>
            <a:ext cx="10564008" cy="5569089"/>
          </a:xfrm>
          <a:prstGeom prst="rect">
            <a:avLst/>
          </a:prstGeom>
        </p:spPr>
        <p:txBody>
          <a:bodyPr wrap="square">
            <a:spAutoFit/>
          </a:bodyPr>
          <a:lstStyle/>
          <a:p>
            <a:pPr indent="609600" algn="just">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3</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Jokes and funny stories are always ice­breakers after you've talked about a problem for a long time. Don't be afraid to make fun of yourself. Talk about a time when you embarrassed yourself or did something stupid. Your friend will appreciate the humor.</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4</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Can you remember the time when someone gave you a gift? How warm did you feel inside when it happened? In fact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 gesture of giving the gift is more important than the gift itself. It can brighten their whole day.</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5</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The environment has a great influence on our feelings. If you need to get someone out of his or her sadness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get them out! Having a different set of environment will encourage new and better ways of thinking.</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342646103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09100" y="775912"/>
            <a:ext cx="5758308" cy="830997"/>
          </a:xfrm>
          <a:prstGeom prst="rect">
            <a:avLst/>
          </a:prstGeom>
        </p:spPr>
        <p:txBody>
          <a:bodyPr wrap="none">
            <a:spAutoFit/>
          </a:bodyPr>
          <a:lstStyle/>
          <a:p>
            <a:pPr indent="609600"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第二节：听较长对话，回答问题</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(5</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分</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853439" y="1606909"/>
            <a:ext cx="8129195" cy="830997"/>
          </a:xfrm>
          <a:prstGeom prst="rect">
            <a:avLst/>
          </a:prstGeom>
        </p:spPr>
        <p:txBody>
          <a:bodyPr wrap="square">
            <a:spAutoFit/>
          </a:bodyPr>
          <a:lstStyle/>
          <a:p>
            <a:pPr indent="609600"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听下面一段较长的对话，回答第</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6</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和第</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7</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两个小题。</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4" name="Rectangle 3"/>
          <p:cNvSpPr/>
          <p:nvPr/>
        </p:nvSpPr>
        <p:spPr>
          <a:xfrm>
            <a:off x="2359511" y="2437906"/>
            <a:ext cx="7440706" cy="3046988"/>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6. Who is John going to pick up?</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His cousin.  B. His sister.  C. His friend.</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7. How is John going to the airport?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By bus.  B. By car.  C. By subway.</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5" name="Rectangle 4"/>
          <p:cNvSpPr/>
          <p:nvPr/>
        </p:nvSpPr>
        <p:spPr>
          <a:xfrm>
            <a:off x="2617714" y="2668737"/>
            <a:ext cx="35137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a:t>
            </a:r>
            <a:endParaRPr lang="zh-CN" altLang="en-US" dirty="0"/>
          </a:p>
        </p:txBody>
      </p:sp>
      <p:sp>
        <p:nvSpPr>
          <p:cNvPr id="6" name="Rectangle 5"/>
          <p:cNvSpPr/>
          <p:nvPr/>
        </p:nvSpPr>
        <p:spPr>
          <a:xfrm>
            <a:off x="2617714" y="4166356"/>
            <a:ext cx="35137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a:t>
            </a:r>
            <a:endParaRPr lang="zh-CN" altLang="en-US" dirty="0"/>
          </a:p>
        </p:txBody>
      </p:sp>
    </p:spTree>
    <p:extLst>
      <p:ext uri="{BB962C8B-B14F-4D97-AF65-F5344CB8AC3E}">
        <p14:creationId xmlns:p14="http://schemas.microsoft.com/office/powerpoint/2010/main" val="16141196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875877" y="1166843"/>
            <a:ext cx="7602071" cy="4524315"/>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Make them laugh.</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 Give them a gift.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Listen to them.</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D. Change their environment.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E. Show interests in what your friend did.</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F. Give them advice if they ask for it.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253609106"/>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914400" y="2794777"/>
            <a:ext cx="10596283" cy="830997"/>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 ________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 ________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 ________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4. ________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5. ________</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2361133" y="2979442"/>
            <a:ext cx="34817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a:t>
            </a:r>
            <a:endParaRPr lang="zh-CN" altLang="en-US" dirty="0"/>
          </a:p>
        </p:txBody>
      </p:sp>
      <p:sp>
        <p:nvSpPr>
          <p:cNvPr id="4" name="Rectangle 3"/>
          <p:cNvSpPr/>
          <p:nvPr/>
        </p:nvSpPr>
        <p:spPr>
          <a:xfrm>
            <a:off x="4072062" y="2979441"/>
            <a:ext cx="32573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F</a:t>
            </a:r>
            <a:endParaRPr lang="zh-CN" altLang="en-US" dirty="0"/>
          </a:p>
        </p:txBody>
      </p:sp>
      <p:sp>
        <p:nvSpPr>
          <p:cNvPr id="5" name="Rectangle 4"/>
          <p:cNvSpPr/>
          <p:nvPr/>
        </p:nvSpPr>
        <p:spPr>
          <a:xfrm>
            <a:off x="5920866" y="3005450"/>
            <a:ext cx="36260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a:t>
            </a:r>
            <a:endParaRPr lang="zh-CN" altLang="en-US" dirty="0"/>
          </a:p>
        </p:txBody>
      </p:sp>
      <p:sp>
        <p:nvSpPr>
          <p:cNvPr id="6" name="Rectangle 5"/>
          <p:cNvSpPr/>
          <p:nvPr/>
        </p:nvSpPr>
        <p:spPr>
          <a:xfrm>
            <a:off x="7715771" y="3005449"/>
            <a:ext cx="35137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a:t>
            </a:r>
            <a:endParaRPr lang="zh-CN" altLang="en-US" dirty="0"/>
          </a:p>
        </p:txBody>
      </p:sp>
      <p:sp>
        <p:nvSpPr>
          <p:cNvPr id="7" name="Rectangle 6"/>
          <p:cNvSpPr/>
          <p:nvPr/>
        </p:nvSpPr>
        <p:spPr>
          <a:xfrm>
            <a:off x="9495027" y="3009943"/>
            <a:ext cx="37382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D</a:t>
            </a:r>
            <a:endParaRPr lang="zh-CN" altLang="en-US" dirty="0"/>
          </a:p>
        </p:txBody>
      </p:sp>
    </p:spTree>
    <p:extLst>
      <p:ext uri="{BB962C8B-B14F-4D97-AF65-F5344CB8AC3E}">
        <p14:creationId xmlns:p14="http://schemas.microsoft.com/office/powerpoint/2010/main" val="15068739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42751" y="808184"/>
            <a:ext cx="3905236" cy="830997"/>
          </a:xfrm>
          <a:prstGeom prst="rect">
            <a:avLst/>
          </a:prstGeom>
        </p:spPr>
        <p:txBody>
          <a:bodyPr wrap="none">
            <a:spAutoFit/>
          </a:bodyPr>
          <a:lstStyle/>
          <a:p>
            <a:pPr indent="609600" algn="just">
              <a:lnSpc>
                <a:spcPct val="200000"/>
              </a:lnSpc>
              <a:spcAft>
                <a:spcPts val="0"/>
              </a:spcAft>
            </a:pPr>
            <a:r>
              <a:rPr lang="zh-CN" altLang="zh-CN" sz="2400" kern="100" dirty="0">
                <a:latin typeface="宋体" panose="02010600030101010101" pitchFamily="2" charset="-122"/>
                <a:ea typeface="微软雅黑" panose="020B0503020204020204" pitchFamily="34" charset="-122"/>
                <a:cs typeface="微软雅黑" panose="020B0503020204020204" pitchFamily="34" charset="-122"/>
              </a:rPr>
              <a:t>Ⅵ</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完成下列句子</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(10</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分</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1032735" y="1815916"/>
            <a:ext cx="10477948" cy="3785652"/>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黄冈</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)2019</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年亚洲文明对话大会上个月在北京举行。</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(take)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Asian Dialogue Conference 2019________ ________ in Beijing last month.</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 (2020·</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黄冈</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对全世界来说，齐心协力抗击新冠肺炎很重要。</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(pull)</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It is important for the whole world ________ ________ ________ against COVID­19.</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4" name="Rectangle 3"/>
          <p:cNvSpPr/>
          <p:nvPr/>
        </p:nvSpPr>
        <p:spPr>
          <a:xfrm>
            <a:off x="5897953" y="2810892"/>
            <a:ext cx="74751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took</a:t>
            </a:r>
            <a:endParaRPr lang="zh-CN" altLang="en-US" dirty="0"/>
          </a:p>
        </p:txBody>
      </p:sp>
      <p:sp>
        <p:nvSpPr>
          <p:cNvPr id="5" name="Rectangle 4"/>
          <p:cNvSpPr/>
          <p:nvPr/>
        </p:nvSpPr>
        <p:spPr>
          <a:xfrm>
            <a:off x="7188673" y="2810891"/>
            <a:ext cx="848309"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place</a:t>
            </a:r>
            <a:endParaRPr lang="zh-CN" altLang="en-US" dirty="0"/>
          </a:p>
        </p:txBody>
      </p:sp>
      <p:sp>
        <p:nvSpPr>
          <p:cNvPr id="6" name="Rectangle 5"/>
          <p:cNvSpPr/>
          <p:nvPr/>
        </p:nvSpPr>
        <p:spPr>
          <a:xfrm>
            <a:off x="6645465" y="4206230"/>
            <a:ext cx="44614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to</a:t>
            </a:r>
            <a:endParaRPr lang="zh-CN" altLang="en-US" dirty="0"/>
          </a:p>
        </p:txBody>
      </p:sp>
      <p:sp>
        <p:nvSpPr>
          <p:cNvPr id="7" name="Rectangle 6"/>
          <p:cNvSpPr/>
          <p:nvPr/>
        </p:nvSpPr>
        <p:spPr>
          <a:xfrm>
            <a:off x="8104290" y="4206230"/>
            <a:ext cx="718466"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pull </a:t>
            </a:r>
            <a:endParaRPr lang="zh-CN" altLang="en-US" dirty="0"/>
          </a:p>
        </p:txBody>
      </p:sp>
      <p:sp>
        <p:nvSpPr>
          <p:cNvPr id="8" name="Rectangle 7"/>
          <p:cNvSpPr/>
          <p:nvPr/>
        </p:nvSpPr>
        <p:spPr>
          <a:xfrm>
            <a:off x="9120670" y="4206229"/>
            <a:ext cx="1265859"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together</a:t>
            </a:r>
            <a:endParaRPr lang="zh-CN" altLang="en-US" dirty="0"/>
          </a:p>
        </p:txBody>
      </p:sp>
    </p:spTree>
    <p:extLst>
      <p:ext uri="{BB962C8B-B14F-4D97-AF65-F5344CB8AC3E}">
        <p14:creationId xmlns:p14="http://schemas.microsoft.com/office/powerpoint/2010/main" val="3930182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p:bldP spid="8" grpId="0"/>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818042" y="994762"/>
            <a:ext cx="9047181" cy="4524315"/>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你没有与其他人排在一排。</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You are not ________ ________ ________ the others.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4.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他用怀疑的眼光上下打量我。</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He looked me up and down ________ 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5.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别那样盯着人看，这不礼貌。</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Don't ________ ________ people like that</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 It's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impolite.</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4187740" y="1971796"/>
            <a:ext cx="41710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in</a:t>
            </a:r>
            <a:endParaRPr lang="zh-CN" altLang="en-US" dirty="0"/>
          </a:p>
        </p:txBody>
      </p:sp>
      <p:sp>
        <p:nvSpPr>
          <p:cNvPr id="4" name="Rectangle 3"/>
          <p:cNvSpPr/>
          <p:nvPr/>
        </p:nvSpPr>
        <p:spPr>
          <a:xfrm>
            <a:off x="5560086" y="1971795"/>
            <a:ext cx="64152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line</a:t>
            </a:r>
            <a:endParaRPr lang="zh-CN" altLang="en-US" dirty="0"/>
          </a:p>
        </p:txBody>
      </p:sp>
      <p:sp>
        <p:nvSpPr>
          <p:cNvPr id="5" name="Rectangle 4"/>
          <p:cNvSpPr/>
          <p:nvPr/>
        </p:nvSpPr>
        <p:spPr>
          <a:xfrm>
            <a:off x="6626075" y="1971795"/>
            <a:ext cx="739305"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with</a:t>
            </a:r>
            <a:endParaRPr lang="zh-CN" altLang="en-US" dirty="0"/>
          </a:p>
        </p:txBody>
      </p:sp>
      <p:sp>
        <p:nvSpPr>
          <p:cNvPr id="6" name="Rectangle 5"/>
          <p:cNvSpPr/>
          <p:nvPr/>
        </p:nvSpPr>
        <p:spPr>
          <a:xfrm>
            <a:off x="6098617" y="3410493"/>
            <a:ext cx="48603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 in</a:t>
            </a:r>
            <a:endParaRPr lang="zh-CN" altLang="en-US" dirty="0"/>
          </a:p>
        </p:txBody>
      </p:sp>
      <p:sp>
        <p:nvSpPr>
          <p:cNvPr id="7" name="Rectangle 6"/>
          <p:cNvSpPr/>
          <p:nvPr/>
        </p:nvSpPr>
        <p:spPr>
          <a:xfrm>
            <a:off x="7089669" y="3410493"/>
            <a:ext cx="1239955"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disbelief</a:t>
            </a:r>
            <a:endParaRPr lang="zh-CN" altLang="en-US" dirty="0"/>
          </a:p>
        </p:txBody>
      </p:sp>
      <p:sp>
        <p:nvSpPr>
          <p:cNvPr id="8" name="Rectangle 7"/>
          <p:cNvSpPr/>
          <p:nvPr/>
        </p:nvSpPr>
        <p:spPr>
          <a:xfrm>
            <a:off x="3310260" y="4876361"/>
            <a:ext cx="873894"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 stare</a:t>
            </a:r>
            <a:endParaRPr lang="zh-CN" altLang="en-US" dirty="0"/>
          </a:p>
        </p:txBody>
      </p:sp>
      <p:sp>
        <p:nvSpPr>
          <p:cNvPr id="9" name="Rectangle 8"/>
          <p:cNvSpPr/>
          <p:nvPr/>
        </p:nvSpPr>
        <p:spPr>
          <a:xfrm>
            <a:off x="4313653" y="4594876"/>
            <a:ext cx="1047403" cy="830997"/>
          </a:xfrm>
          <a:prstGeom prst="rect">
            <a:avLst/>
          </a:prstGeom>
        </p:spPr>
        <p:txBody>
          <a:bodyPr wrap="none">
            <a:spAutoFit/>
          </a:bodyPr>
          <a:lstStyle/>
          <a:p>
            <a:pPr indent="609600" algn="just">
              <a:lnSpc>
                <a:spcPct val="200000"/>
              </a:lnSpc>
              <a:spcAft>
                <a:spcPts val="0"/>
              </a:spcAft>
            </a:pP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10746934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8"/>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P spid="8" grpId="0"/>
      <p:bldP spid="9" grpId="0"/>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49976" y="657578"/>
            <a:ext cx="5405647" cy="830997"/>
          </a:xfrm>
          <a:prstGeom prst="rect">
            <a:avLst/>
          </a:prstGeom>
        </p:spPr>
        <p:txBody>
          <a:bodyPr wrap="none">
            <a:spAutoFit/>
          </a:bodyPr>
          <a:lstStyle/>
          <a:p>
            <a:pPr indent="609600" algn="just">
              <a:lnSpc>
                <a:spcPct val="200000"/>
              </a:lnSpc>
              <a:spcAft>
                <a:spcPts val="0"/>
              </a:spcAft>
            </a:pPr>
            <a:r>
              <a:rPr lang="zh-CN" altLang="zh-CN" sz="2400" kern="100" dirty="0">
                <a:latin typeface="宋体" panose="02010600030101010101" pitchFamily="2" charset="-122"/>
                <a:ea typeface="微软雅黑" panose="020B0503020204020204" pitchFamily="34" charset="-122"/>
                <a:cs typeface="微软雅黑" panose="020B0503020204020204" pitchFamily="34" charset="-122"/>
              </a:rPr>
              <a:t>Ⅶ</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郴州</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短文填空</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满分</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10</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分</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1541929" y="1488575"/>
            <a:ext cx="8591774" cy="1569660"/>
          </a:xfrm>
          <a:prstGeom prst="rect">
            <a:avLst/>
          </a:prstGeom>
        </p:spPr>
        <p:txBody>
          <a:bodyPr wrap="square">
            <a:spAutoFit/>
          </a:bodyPr>
          <a:lstStyle/>
          <a:p>
            <a:pPr indent="609600"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从方框中选择适当的词并用其正确形式填空，使短文完整、通顺</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每空一词，每词限一次</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pic>
        <p:nvPicPr>
          <p:cNvPr id="4" name="Picture 3"/>
          <p:cNvPicPr>
            <a:picLocks noChangeAspect="1"/>
          </p:cNvPicPr>
          <p:nvPr/>
        </p:nvPicPr>
        <p:blipFill>
          <a:blip r:embed="rId2"/>
          <a:stretch>
            <a:fillRect/>
          </a:stretch>
        </p:blipFill>
        <p:spPr>
          <a:xfrm>
            <a:off x="2243860" y="3238524"/>
            <a:ext cx="7889843" cy="650708"/>
          </a:xfrm>
          <a:prstGeom prst="rect">
            <a:avLst/>
          </a:prstGeom>
        </p:spPr>
      </p:pic>
      <p:sp>
        <p:nvSpPr>
          <p:cNvPr id="5" name="Rectangle 4"/>
          <p:cNvSpPr/>
          <p:nvPr/>
        </p:nvSpPr>
        <p:spPr>
          <a:xfrm>
            <a:off x="1541929" y="4069521"/>
            <a:ext cx="9559963" cy="2308324"/>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My best friend Ally and I spend a few hours of our time every week as volunteers for Buddy Ball. It is a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1</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that helps disabled kids do sports and make new friends.</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1742840413"/>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RT45.TIF"/>
          <p:cNvPicPr>
            <a:picLocks noChangeAspect="1" noChangeArrowheads="1"/>
          </p:cNvPicPr>
          <p:nvPr/>
        </p:nvPicPr>
        <p:blipFill>
          <a:blip r:embed="rId2" r:link="rId3" cstate="print">
            <a:extLst>
              <a:ext uri="{28A0092B-C50C-407E-A947-70E740481C1C}">
                <a14:useLocalDpi xmlns:a14="http://schemas.microsoft.com/office/drawing/2010/main" val="0"/>
              </a:ext>
            </a:extLst>
          </a:blip>
          <a:srcRect/>
          <a:stretch>
            <a:fillRect/>
          </a:stretch>
        </p:blipFill>
        <p:spPr bwMode="auto">
          <a:xfrm>
            <a:off x="9718918" y="704009"/>
            <a:ext cx="941910" cy="14036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Rectangle 2"/>
          <p:cNvSpPr/>
          <p:nvPr/>
        </p:nvSpPr>
        <p:spPr>
          <a:xfrm>
            <a:off x="591672" y="1783684"/>
            <a:ext cx="10671584" cy="4524315"/>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So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2</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does a buddy(</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伙伴</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do? At the moment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 am a buddy for an </a:t>
            </a:r>
            <a:r>
              <a:rPr lang="en-US" altLang="zh-CN" sz="2400" kern="100" dirty="0" err="1" smtClean="0">
                <a:latin typeface="Calibri" panose="020F0502020204030204" pitchFamily="34" charset="0"/>
                <a:ea typeface="宋体" panose="02010600030101010101" pitchFamily="2" charset="-122"/>
                <a:cs typeface="Times New Roman" panose="02020603050405020304" pitchFamily="18" charset="0"/>
              </a:rPr>
              <a:t>eleven­year-­</a:t>
            </a:r>
            <a:r>
              <a:rPr lang="en-US" altLang="zh-CN" sz="2400" kern="100" dirty="0" err="1">
                <a:latin typeface="Calibri" panose="020F0502020204030204" pitchFamily="34" charset="0"/>
                <a:ea typeface="宋体" panose="02010600030101010101" pitchFamily="2" charset="-122"/>
                <a:cs typeface="Times New Roman" panose="02020603050405020304" pitchFamily="18" charset="0"/>
              </a:rPr>
              <a:t>old</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boy called Tom. He is in a wheelchair and is a good basketball player</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but just like any kid</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it makes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3</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upset when he misses a shot or makes a bad pass. He starts to cry and doesn't want to play.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4</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__he even wants to give up. So</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as his buddy</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5</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him. Now we're working on our basketball skills together. It is great to see how he has improved and he doesn't get upset so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6</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146476313"/>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785309" y="503566"/>
            <a:ext cx="10757647" cy="6001643"/>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Ally is a buddy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7</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Clara</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kid with very few language skills. She is also a bit wild! She likes running away. Ally has learned how to work with Clara and to get her to join the games. Now she loves baseball and has more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8</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Next week she's playing in a team. Her parents are truly happy about Buddy Ball and they say that Clara has become more confident and sociable since she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9</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Buddy Ball.</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Buddy Ball is a great chance for everyone! Differences disappear and we realize that we're all just kids loving sports. I love volunteering for Buddy Ball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10</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I know I'm doing something meaningful!</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1426482293"/>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194100" y="2518692"/>
            <a:ext cx="10682342" cy="1569660"/>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 ________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 ________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 ________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4. ________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5. 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6. ________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7. ________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8. ________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9. ________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10. ________</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2222660" y="2714073"/>
            <a:ext cx="124906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program</a:t>
            </a:r>
            <a:endParaRPr lang="zh-CN" altLang="en-US" dirty="0"/>
          </a:p>
        </p:txBody>
      </p:sp>
      <p:sp>
        <p:nvSpPr>
          <p:cNvPr id="4" name="Rectangle 3"/>
          <p:cNvSpPr/>
          <p:nvPr/>
        </p:nvSpPr>
        <p:spPr>
          <a:xfrm>
            <a:off x="4093598" y="2716305"/>
            <a:ext cx="813364"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what</a:t>
            </a:r>
            <a:endParaRPr lang="zh-CN" altLang="en-US" dirty="0"/>
          </a:p>
        </p:txBody>
      </p:sp>
      <p:sp>
        <p:nvSpPr>
          <p:cNvPr id="5" name="Rectangle 4"/>
          <p:cNvSpPr/>
          <p:nvPr/>
        </p:nvSpPr>
        <p:spPr>
          <a:xfrm>
            <a:off x="5962918" y="2714073"/>
            <a:ext cx="662361"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him</a:t>
            </a:r>
            <a:endParaRPr lang="zh-CN" altLang="en-US" dirty="0"/>
          </a:p>
        </p:txBody>
      </p:sp>
      <p:sp>
        <p:nvSpPr>
          <p:cNvPr id="6" name="Rectangle 5"/>
          <p:cNvSpPr/>
          <p:nvPr/>
        </p:nvSpPr>
        <p:spPr>
          <a:xfrm>
            <a:off x="7539311" y="2714073"/>
            <a:ext cx="195431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 Sometimes</a:t>
            </a:r>
            <a:r>
              <a:rPr lang="zh-CN"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　</a:t>
            </a:r>
            <a:endParaRPr lang="zh-CN" altLang="en-US" dirty="0"/>
          </a:p>
        </p:txBody>
      </p:sp>
      <p:sp>
        <p:nvSpPr>
          <p:cNvPr id="7" name="Rectangle 6"/>
          <p:cNvSpPr/>
          <p:nvPr/>
        </p:nvSpPr>
        <p:spPr>
          <a:xfrm>
            <a:off x="9403768" y="2714073"/>
            <a:ext cx="149573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encourage</a:t>
            </a:r>
            <a:endParaRPr lang="zh-CN" altLang="en-US" dirty="0"/>
          </a:p>
        </p:txBody>
      </p:sp>
      <p:sp>
        <p:nvSpPr>
          <p:cNvPr id="8" name="Rectangle 7"/>
          <p:cNvSpPr/>
          <p:nvPr/>
        </p:nvSpPr>
        <p:spPr>
          <a:xfrm>
            <a:off x="2403799" y="3401212"/>
            <a:ext cx="886781"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easily</a:t>
            </a:r>
            <a:endParaRPr lang="zh-CN" altLang="en-US" dirty="0"/>
          </a:p>
        </p:txBody>
      </p:sp>
      <p:sp>
        <p:nvSpPr>
          <p:cNvPr id="9" name="Rectangle 8"/>
          <p:cNvSpPr/>
          <p:nvPr/>
        </p:nvSpPr>
        <p:spPr>
          <a:xfrm>
            <a:off x="4229243" y="3401212"/>
            <a:ext cx="542071"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for</a:t>
            </a:r>
            <a:endParaRPr lang="zh-CN" altLang="en-US" dirty="0"/>
          </a:p>
        </p:txBody>
      </p:sp>
      <p:sp>
        <p:nvSpPr>
          <p:cNvPr id="10" name="Rectangle 9"/>
          <p:cNvSpPr/>
          <p:nvPr/>
        </p:nvSpPr>
        <p:spPr>
          <a:xfrm>
            <a:off x="5939069" y="3488624"/>
            <a:ext cx="1055097"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friends</a:t>
            </a:r>
            <a:endParaRPr lang="zh-CN" altLang="en-US" dirty="0"/>
          </a:p>
        </p:txBody>
      </p:sp>
      <p:sp>
        <p:nvSpPr>
          <p:cNvPr id="11" name="Rectangle 10"/>
          <p:cNvSpPr/>
          <p:nvPr/>
        </p:nvSpPr>
        <p:spPr>
          <a:xfrm>
            <a:off x="7839610" y="3480098"/>
            <a:ext cx="968535"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joined</a:t>
            </a:r>
            <a:endParaRPr lang="zh-CN" altLang="en-US" dirty="0"/>
          </a:p>
        </p:txBody>
      </p:sp>
      <p:sp>
        <p:nvSpPr>
          <p:cNvPr id="12" name="Rectangle 11"/>
          <p:cNvSpPr/>
          <p:nvPr/>
        </p:nvSpPr>
        <p:spPr>
          <a:xfrm>
            <a:off x="9708467" y="3471572"/>
            <a:ext cx="1211229"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because</a:t>
            </a:r>
            <a:endParaRPr lang="zh-CN" altLang="en-US" dirty="0"/>
          </a:p>
        </p:txBody>
      </p:sp>
    </p:spTree>
    <p:extLst>
      <p:ext uri="{BB962C8B-B14F-4D97-AF65-F5344CB8AC3E}">
        <p14:creationId xmlns:p14="http://schemas.microsoft.com/office/powerpoint/2010/main" val="1014218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8"/>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9"/>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0"/>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11"/>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P spid="8" grpId="0"/>
      <p:bldP spid="9" grpId="0"/>
      <p:bldP spid="10" grpId="0"/>
      <p:bldP spid="11" grpId="0"/>
      <p:bldP spid="12" grpId="0"/>
    </p:bld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44568" y="775912"/>
            <a:ext cx="4790094" cy="830997"/>
          </a:xfrm>
          <a:prstGeom prst="rect">
            <a:avLst/>
          </a:prstGeom>
        </p:spPr>
        <p:txBody>
          <a:bodyPr wrap="none">
            <a:spAutoFit/>
          </a:bodyPr>
          <a:lstStyle/>
          <a:p>
            <a:pPr indent="609600" algn="just">
              <a:lnSpc>
                <a:spcPct val="200000"/>
              </a:lnSpc>
              <a:spcAft>
                <a:spcPts val="0"/>
              </a:spcAft>
            </a:pPr>
            <a:r>
              <a:rPr lang="zh-CN" altLang="zh-CN" sz="2400" kern="100" dirty="0">
                <a:latin typeface="宋体" panose="02010600030101010101" pitchFamily="2" charset="-122"/>
                <a:ea typeface="微软雅黑" panose="020B0503020204020204" pitchFamily="34" charset="-122"/>
                <a:cs typeface="微软雅黑" panose="020B0503020204020204" pitchFamily="34" charset="-122"/>
              </a:rPr>
              <a:t>Ⅷ</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广安</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书面表达</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(10</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分</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1767840" y="2102759"/>
            <a:ext cx="8763896" cy="3046988"/>
          </a:xfrm>
          <a:prstGeom prst="rect">
            <a:avLst/>
          </a:prstGeom>
        </p:spPr>
        <p:txBody>
          <a:bodyPr wrap="square">
            <a:spAutoFit/>
          </a:bodyPr>
          <a:lstStyle/>
          <a:p>
            <a:pPr indent="609600"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习近平主席在全国教育大会上强调，中学生要做德智体美劳全面发展的社会主义建设者和接班人。某中学正在开展</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做一名新时代的合格中学生</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活动。假如你是学生会的李扬，请根据以下要点，向全校同学写一篇倡议书。</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3926645252"/>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861074" y="1324636"/>
            <a:ext cx="9047180" cy="3785652"/>
          </a:xfrm>
          <a:prstGeom prst="rect">
            <a:avLst/>
          </a:prstGeom>
        </p:spPr>
        <p:txBody>
          <a:bodyPr wrap="square">
            <a:spAutoFit/>
          </a:bodyPr>
          <a:lstStyle/>
          <a:p>
            <a:pPr indent="609600"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要点提示：</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爱国，爱家，诚信，友好；</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努力学习，实现梦想；</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参加体育锻炼，保持身心健康；</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4.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热爱大自然，保护环境，与动物和谐相处；</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5.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积极参加各种活动，如打扫教室，帮助父母做家务等。</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281878207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58588" y="922947"/>
            <a:ext cx="7171765" cy="830997"/>
          </a:xfrm>
          <a:prstGeom prst="rect">
            <a:avLst/>
          </a:prstGeom>
        </p:spPr>
        <p:txBody>
          <a:bodyPr wrap="square">
            <a:spAutoFit/>
          </a:bodyPr>
          <a:lstStyle/>
          <a:p>
            <a:pPr indent="609600"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听下面一段较长的对话，回答第</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8</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10</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三小题。</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1688951" y="1615134"/>
            <a:ext cx="9724912" cy="4524315"/>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8. When was the museum opened to the public?</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Last Wednesday.</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B. Last Thursday.  C. Last Friday.</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9. Which movie did Amy watch?</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Sky Dog.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 Paper Airplane.  </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Golden Monkey.</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10. What can the robots in the museum do?</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Play football.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 Do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housework.</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Talk with people.</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4" name="Rectangle 3"/>
          <p:cNvSpPr/>
          <p:nvPr/>
        </p:nvSpPr>
        <p:spPr>
          <a:xfrm>
            <a:off x="1866281" y="1864220"/>
            <a:ext cx="34817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a:t>
            </a:r>
            <a:endParaRPr lang="zh-CN" altLang="en-US" dirty="0"/>
          </a:p>
        </p:txBody>
      </p:sp>
      <p:sp>
        <p:nvSpPr>
          <p:cNvPr id="5" name="Rectangle 4"/>
          <p:cNvSpPr/>
          <p:nvPr/>
        </p:nvSpPr>
        <p:spPr>
          <a:xfrm>
            <a:off x="1866281" y="3338017"/>
            <a:ext cx="34817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a:t>
            </a:r>
            <a:endParaRPr lang="zh-CN" altLang="en-US" dirty="0"/>
          </a:p>
        </p:txBody>
      </p:sp>
      <p:sp>
        <p:nvSpPr>
          <p:cNvPr id="6" name="Rectangle 5"/>
          <p:cNvSpPr/>
          <p:nvPr/>
        </p:nvSpPr>
        <p:spPr>
          <a:xfrm>
            <a:off x="1866281" y="4811814"/>
            <a:ext cx="34817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a:t>
            </a:r>
            <a:endParaRPr lang="zh-CN" altLang="en-US" dirty="0"/>
          </a:p>
        </p:txBody>
      </p:sp>
    </p:spTree>
    <p:extLst>
      <p:ext uri="{BB962C8B-B14F-4D97-AF65-F5344CB8AC3E}">
        <p14:creationId xmlns:p14="http://schemas.microsoft.com/office/powerpoint/2010/main" val="27197732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258645" y="1339007"/>
            <a:ext cx="10187492" cy="3785652"/>
          </a:xfrm>
          <a:prstGeom prst="rect">
            <a:avLst/>
          </a:prstGeom>
        </p:spPr>
        <p:txBody>
          <a:bodyPr wrap="square">
            <a:spAutoFit/>
          </a:bodyPr>
          <a:lstStyle/>
          <a:p>
            <a:pPr indent="609600"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要求：</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字迹工整，书写规范，含全部要点，可适当发挥；</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文中不得出现真实的学校、班级名称；</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3. 80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词左右，开头已给出，不计入总词数。</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参考词汇：</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keep one's promise(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守信</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nature(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自然</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environment(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环境</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get on well with(</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和谐相处</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take an active part in(</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积极参加</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426582483"/>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1219199" y="639281"/>
            <a:ext cx="9796632" cy="6001643"/>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Dear schoolmates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 am Li Yang from the Students' Union. We're having an activity of being a good student.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___________________________________________________________</a:t>
            </a:r>
            <a:endParaRPr lang="en-US" altLang="zh-CN" sz="1050" kern="100" dirty="0" smtClean="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___________________________________________________________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___________________________________________________________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___________________________________________________________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pP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___________________________________________________________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p:txBody>
      </p:sp>
      <p:sp>
        <p:nvSpPr>
          <p:cNvPr id="4" name="Rectangle 3"/>
          <p:cNvSpPr/>
          <p:nvPr/>
        </p:nvSpPr>
        <p:spPr>
          <a:xfrm>
            <a:off x="1843143" y="2845162"/>
            <a:ext cx="9172688" cy="3676263"/>
          </a:xfrm>
          <a:prstGeom prst="rect">
            <a:avLst/>
          </a:prstGeom>
        </p:spPr>
        <p:txBody>
          <a:bodyPr wrap="square">
            <a:spAutoFit/>
          </a:bodyPr>
          <a:lstStyle/>
          <a:p>
            <a:pPr indent="609600" algn="just">
              <a:lnSpc>
                <a:spcPct val="200000"/>
              </a:lnSpc>
              <a:spcAft>
                <a:spcPts val="0"/>
              </a:spcAft>
            </a:pP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First of all</a:t>
            </a:r>
            <a:r>
              <a:rPr lang="zh-CN"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we must love our country and home. We should be honest and keep our promise. And we should also be friendly to the people around us. Secondly</a:t>
            </a:r>
            <a:r>
              <a:rPr lang="zh-CN"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it's our duty to study hard</a:t>
            </a:r>
            <a:r>
              <a:rPr lang="zh-CN"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and we should try our best to achieve our dreams. Next</a:t>
            </a:r>
            <a:r>
              <a:rPr lang="zh-CN"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taking exercise can make us keep healthy. After that</a:t>
            </a:r>
            <a:r>
              <a:rPr lang="zh-CN"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we are supposed to show love </a:t>
            </a:r>
            <a:r>
              <a:rPr lang="en-US" altLang="zh-CN" sz="2400" kern="100" dirty="0" smtClean="0">
                <a:solidFill>
                  <a:srgbClr val="FF0000"/>
                </a:solidFill>
                <a:latin typeface="Calibri" panose="020F0502020204030204" pitchFamily="34" charset="0"/>
                <a:ea typeface="宋体" panose="02010600030101010101" pitchFamily="2" charset="-122"/>
                <a:cs typeface="Times New Roman" panose="02020603050405020304" pitchFamily="18" charset="0"/>
              </a:rPr>
              <a:t>to</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21631845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1272988" y="1425495"/>
            <a:ext cx="9796632" cy="3785652"/>
          </a:xfrm>
          <a:prstGeom prst="rect">
            <a:avLst/>
          </a:prstGeom>
        </p:spPr>
        <p:txBody>
          <a:bodyPr wrap="square">
            <a:spAutoFit/>
          </a:bodyPr>
          <a:lstStyle/>
          <a:p>
            <a:pPr indent="609600" algn="just">
              <a:lnSpc>
                <a:spcPct val="200000"/>
              </a:lnSpc>
              <a:spcAft>
                <a:spcPts val="0"/>
              </a:spcAft>
            </a:pP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___________________________________________________________</a:t>
            </a:r>
            <a:endParaRPr lang="en-US" altLang="zh-CN" sz="1050" kern="100" dirty="0" smtClean="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___________________________________________________________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___________________________________________________________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___________________________________________________________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pP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___________________________________________________________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p:txBody>
      </p:sp>
      <p:sp>
        <p:nvSpPr>
          <p:cNvPr id="4" name="Rectangle 3"/>
          <p:cNvSpPr/>
          <p:nvPr/>
        </p:nvSpPr>
        <p:spPr>
          <a:xfrm>
            <a:off x="1757082" y="1425495"/>
            <a:ext cx="9172688" cy="3785652"/>
          </a:xfrm>
          <a:prstGeom prst="rect">
            <a:avLst/>
          </a:prstGeom>
        </p:spPr>
        <p:txBody>
          <a:bodyPr wrap="square">
            <a:spAutoFit/>
          </a:bodyPr>
          <a:lstStyle/>
          <a:p>
            <a:pPr lvl="0" indent="609600" algn="just">
              <a:lnSpc>
                <a:spcPct val="200000"/>
              </a:lnSpc>
            </a:pP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nature and protect the environment. Animals are our friends</a:t>
            </a:r>
            <a:r>
              <a:rPr lang="zh-CN"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so we should get on well with them. What's more</a:t>
            </a:r>
            <a:r>
              <a:rPr lang="zh-CN"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we should get into the habit of taking an active part in all kinds of activities</a:t>
            </a:r>
            <a:r>
              <a:rPr lang="zh-CN"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such as tidying up the classroom and helping our parents with housework.</a:t>
            </a:r>
            <a:endParaRPr lang="zh-CN" altLang="zh-CN" sz="1050" kern="100" dirty="0">
              <a:solidFill>
                <a:prstClr val="black"/>
              </a:solidFill>
              <a:latin typeface="宋体" panose="02010600030101010101" pitchFamily="2" charset="-122"/>
              <a:ea typeface="宋体" panose="02010600030101010101" pitchFamily="2" charset="-122"/>
              <a:cs typeface="Courier New" panose="02070309020205020404" pitchFamily="49" charset="0"/>
            </a:endParaRPr>
          </a:p>
          <a:p>
            <a:pPr lvl="0" indent="609600" algn="just">
              <a:lnSpc>
                <a:spcPct val="200000"/>
              </a:lnSpc>
            </a:pP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Come on! I believe we can make it</a:t>
            </a:r>
            <a:r>
              <a:rPr lang="en-US" altLang="zh-CN" sz="2400" kern="100" dirty="0" smtClean="0">
                <a:solidFill>
                  <a:srgbClr val="FF0000"/>
                </a:solidFill>
                <a:latin typeface="Calibri" panose="020F0502020204030204" pitchFamily="34" charset="0"/>
                <a:ea typeface="宋体" panose="02010600030101010101" pitchFamily="2" charset="-122"/>
                <a:cs typeface="Times New Roman" panose="02020603050405020304" pitchFamily="18" charset="0"/>
              </a:rPr>
              <a:t>.</a:t>
            </a:r>
            <a:endParaRPr lang="en-US" altLang="zh-CN" sz="1050" kern="100" dirty="0">
              <a:solidFill>
                <a:prstClr val="black"/>
              </a:solidFill>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2321920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99282" y="840457"/>
            <a:ext cx="5298245" cy="830997"/>
          </a:xfrm>
          <a:prstGeom prst="rect">
            <a:avLst/>
          </a:prstGeom>
        </p:spPr>
        <p:txBody>
          <a:bodyPr wrap="none">
            <a:spAutoFit/>
          </a:bodyPr>
          <a:lstStyle/>
          <a:p>
            <a:pPr indent="609600"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第三节：听独白，回答问题</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(10</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分</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1875417" y="2013125"/>
            <a:ext cx="8344348" cy="3046988"/>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11. Where do the writer and her parents spend their holiday?</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In Canada.  B. In England.  C. In Australia.</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12. What can the writer see from her bedroom window?</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Tall trees.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 Snowy mountains.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Beautiful lakes.</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4" name="Rectangle 3"/>
          <p:cNvSpPr/>
          <p:nvPr/>
        </p:nvSpPr>
        <p:spPr>
          <a:xfrm>
            <a:off x="2095736" y="2219222"/>
            <a:ext cx="36260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a:t>
            </a:r>
            <a:endParaRPr lang="zh-CN" altLang="en-US" dirty="0"/>
          </a:p>
        </p:txBody>
      </p:sp>
      <p:sp>
        <p:nvSpPr>
          <p:cNvPr id="5" name="Rectangle 4"/>
          <p:cNvSpPr/>
          <p:nvPr/>
        </p:nvSpPr>
        <p:spPr>
          <a:xfrm>
            <a:off x="1981240" y="3725293"/>
            <a:ext cx="35137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a:t>
            </a:r>
            <a:endParaRPr lang="zh-CN" altLang="en-US" dirty="0"/>
          </a:p>
        </p:txBody>
      </p:sp>
    </p:spTree>
    <p:extLst>
      <p:ext uri="{BB962C8B-B14F-4D97-AF65-F5344CB8AC3E}">
        <p14:creationId xmlns:p14="http://schemas.microsoft.com/office/powerpoint/2010/main" val="27748312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172583" y="428178"/>
            <a:ext cx="10499463" cy="6001643"/>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13. Who do they go with when taking walks?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A guide.  B. A waiter.  C. A manager.</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14. What did they do yesterday?</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They went swimming.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 They had a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picnic.</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They took a boat trip.</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15. Why did they come back to the hotel early?</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Because the writer got sick.</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 Because it began raining heavily.</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Because a friend came to visit them.</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1450276" y="745424"/>
            <a:ext cx="36260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a:t>
            </a:r>
            <a:endParaRPr lang="zh-CN" altLang="en-US" dirty="0"/>
          </a:p>
        </p:txBody>
      </p:sp>
      <p:sp>
        <p:nvSpPr>
          <p:cNvPr id="4" name="Rectangle 3"/>
          <p:cNvSpPr/>
          <p:nvPr/>
        </p:nvSpPr>
        <p:spPr>
          <a:xfrm>
            <a:off x="1450276" y="2240737"/>
            <a:ext cx="34817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a:t>
            </a:r>
            <a:endParaRPr lang="zh-CN" altLang="en-US" dirty="0"/>
          </a:p>
        </p:txBody>
      </p:sp>
      <p:sp>
        <p:nvSpPr>
          <p:cNvPr id="5" name="Rectangle 4"/>
          <p:cNvSpPr/>
          <p:nvPr/>
        </p:nvSpPr>
        <p:spPr>
          <a:xfrm>
            <a:off x="1461498" y="3587622"/>
            <a:ext cx="35137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a:t>
            </a:r>
            <a:endParaRPr lang="zh-CN" altLang="en-US" dirty="0"/>
          </a:p>
        </p:txBody>
      </p:sp>
    </p:spTree>
    <p:extLst>
      <p:ext uri="{BB962C8B-B14F-4D97-AF65-F5344CB8AC3E}">
        <p14:creationId xmlns:p14="http://schemas.microsoft.com/office/powerpoint/2010/main" val="21448726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075555" y="560758"/>
            <a:ext cx="2836033" cy="830997"/>
          </a:xfrm>
          <a:prstGeom prst="rect">
            <a:avLst/>
          </a:prstGeom>
        </p:spPr>
        <p:txBody>
          <a:bodyPr wrap="none">
            <a:spAutoFit/>
          </a:bodyPr>
          <a:lstStyle/>
          <a:p>
            <a:pPr indent="609600" algn="ctr">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笔试部分</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(80</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分</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360182" y="1170372"/>
            <a:ext cx="8871473" cy="830997"/>
          </a:xfrm>
          <a:prstGeom prst="rect">
            <a:avLst/>
          </a:prstGeom>
        </p:spPr>
        <p:txBody>
          <a:bodyPr wrap="square">
            <a:spAutoFit/>
          </a:bodyPr>
          <a:lstStyle/>
          <a:p>
            <a:pPr indent="609600" algn="just">
              <a:lnSpc>
                <a:spcPct val="200000"/>
              </a:lnSpc>
              <a:spcAft>
                <a:spcPts val="0"/>
              </a:spcAft>
            </a:pPr>
            <a:r>
              <a:rPr lang="zh-CN" altLang="zh-CN" sz="2400" kern="100" dirty="0">
                <a:latin typeface="宋体" panose="02010600030101010101" pitchFamily="2" charset="-122"/>
                <a:ea typeface="微软雅黑" panose="020B0503020204020204" pitchFamily="34" charset="-122"/>
                <a:cs typeface="微软雅黑" panose="020B0503020204020204" pitchFamily="34" charset="-122"/>
              </a:rPr>
              <a:t>Ⅰ</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根据句意及所给首字母或汉语提示，写出正确的单词</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(5</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分</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4" name="Rectangle 3"/>
          <p:cNvSpPr/>
          <p:nvPr/>
        </p:nvSpPr>
        <p:spPr>
          <a:xfrm>
            <a:off x="1065007" y="2239035"/>
            <a:ext cx="9961581" cy="3046988"/>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杭州</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)His team had lost the game because of him. He felt like there was a heavy </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w</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________ on his shoulders as he walked home alone.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百色</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)My father and Uncle Wang have been good friends for many years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and their ________(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友谊</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is very strong.</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5" name="Rectangle 4"/>
          <p:cNvSpPr/>
          <p:nvPr/>
        </p:nvSpPr>
        <p:spPr>
          <a:xfrm>
            <a:off x="2406551" y="3198168"/>
            <a:ext cx="1031886"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weight</a:t>
            </a:r>
            <a:endParaRPr lang="zh-CN" altLang="en-US" dirty="0"/>
          </a:p>
        </p:txBody>
      </p:sp>
      <p:sp>
        <p:nvSpPr>
          <p:cNvPr id="6" name="Rectangle 5"/>
          <p:cNvSpPr/>
          <p:nvPr/>
        </p:nvSpPr>
        <p:spPr>
          <a:xfrm>
            <a:off x="3219753" y="4618966"/>
            <a:ext cx="1449436"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friendship</a:t>
            </a:r>
            <a:endParaRPr lang="zh-CN" altLang="en-US" dirty="0"/>
          </a:p>
        </p:txBody>
      </p:sp>
    </p:spTree>
    <p:extLst>
      <p:ext uri="{BB962C8B-B14F-4D97-AF65-F5344CB8AC3E}">
        <p14:creationId xmlns:p14="http://schemas.microsoft.com/office/powerpoint/2010/main" val="21815876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11. 单元测试卷 Unit 12</Template>
  <TotalTime>134</TotalTime>
  <Words>5021</Words>
  <Application>Microsoft Office PowerPoint</Application>
  <PresentationFormat>Widescreen</PresentationFormat>
  <Paragraphs>340</Paragraphs>
  <Slides>62</Slides>
  <Notes>0</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62</vt:i4>
      </vt:variant>
    </vt:vector>
  </HeadingPairs>
  <TitlesOfParts>
    <vt:vector size="72" baseType="lpstr">
      <vt:lpstr>等线</vt:lpstr>
      <vt:lpstr>等线 Light</vt:lpstr>
      <vt:lpstr>楷体</vt:lpstr>
      <vt:lpstr>宋体</vt:lpstr>
      <vt:lpstr>微软雅黑</vt:lpstr>
      <vt:lpstr>Arial</vt:lpstr>
      <vt:lpstr>Calibri</vt:lpstr>
      <vt:lpstr>Courier New</vt:lpstr>
      <vt:lpstr>Times New Roman</vt:lpstr>
      <vt:lpstr>Office 主题​​</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China</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Microsoft</dc:creator>
  <cp:lastModifiedBy>Microsoft</cp:lastModifiedBy>
  <cp:revision>13</cp:revision>
  <dcterms:created xsi:type="dcterms:W3CDTF">2021-12-07T00:49:47Z</dcterms:created>
  <dcterms:modified xsi:type="dcterms:W3CDTF">2021-12-07T03:04:12Z</dcterms:modified>
</cp:coreProperties>
</file>