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ti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 id="294" r:id="rId40"/>
    <p:sldId id="295" r:id="rId41"/>
    <p:sldId id="296" r:id="rId42"/>
    <p:sldId id="297" r:id="rId43"/>
    <p:sldId id="298" r:id="rId44"/>
    <p:sldId id="299" r:id="rId45"/>
    <p:sldId id="300" r:id="rId46"/>
    <p:sldId id="301" r:id="rId47"/>
    <p:sldId id="302" r:id="rId48"/>
    <p:sldId id="303" r:id="rId49"/>
    <p:sldId id="304" r:id="rId50"/>
    <p:sldId id="305" r:id="rId51"/>
    <p:sldId id="306" r:id="rId52"/>
    <p:sldId id="307" r:id="rId53"/>
    <p:sldId id="308" r:id="rId54"/>
    <p:sldId id="309" r:id="rId55"/>
    <p:sldId id="310" r:id="rId56"/>
    <p:sldId id="311" r:id="rId57"/>
    <p:sldId id="312" r:id="rId58"/>
    <p:sldId id="313" r:id="rId59"/>
    <p:sldId id="314" r:id="rId60"/>
    <p:sldId id="315" r:id="rId61"/>
    <p:sldId id="316" r:id="rId62"/>
    <p:sldId id="317" r:id="rId63"/>
    <p:sldId id="318" r:id="rId64"/>
    <p:sldId id="319" r:id="rId65"/>
    <p:sldId id="320" r:id="rId66"/>
    <p:sldId id="321" r:id="rId67"/>
    <p:sldId id="322" r:id="rId68"/>
    <p:sldId id="323" r:id="rId69"/>
    <p:sldId id="324" r:id="rId70"/>
    <p:sldId id="325" r:id="rId71"/>
    <p:sldId id="326" r:id="rId72"/>
    <p:sldId id="327" r:id="rId73"/>
    <p:sldId id="328" r:id="rId74"/>
    <p:sldId id="329" r:id="rId75"/>
    <p:sldId id="330" r:id="rId76"/>
    <p:sldId id="331" r:id="rId77"/>
    <p:sldId id="332" r:id="rId78"/>
    <p:sldId id="333" r:id="rId79"/>
    <p:sldId id="334" r:id="rId80"/>
    <p:sldId id="335" r:id="rId81"/>
    <p:sldId id="336" r:id="rId82"/>
    <p:sldId id="337" r:id="rId83"/>
    <p:sldId id="338" r:id="rId84"/>
    <p:sldId id="339" r:id="rId85"/>
    <p:sldId id="340" r:id="rId86"/>
    <p:sldId id="341" r:id="rId87"/>
    <p:sldId id="342" r:id="rId88"/>
    <p:sldId id="343" r:id="rId89"/>
    <p:sldId id="344" r:id="rId90"/>
    <p:sldId id="345" r:id="rId91"/>
    <p:sldId id="346" r:id="rId92"/>
    <p:sldId id="347" r:id="rId93"/>
    <p:sldId id="348" r:id="rId94"/>
    <p:sldId id="349" r:id="rId95"/>
    <p:sldId id="350" r:id="rId96"/>
    <p:sldId id="351" r:id="rId97"/>
    <p:sldId id="352" r:id="rId98"/>
    <p:sldId id="353" r:id="rId99"/>
    <p:sldId id="354" r:id="rId100"/>
    <p:sldId id="355" r:id="rId101"/>
    <p:sldId id="356" r:id="rId102"/>
    <p:sldId id="357" r:id="rId103"/>
    <p:sldId id="358" r:id="rId104"/>
    <p:sldId id="359" r:id="rId105"/>
    <p:sldId id="360" r:id="rId106"/>
    <p:sldId id="361" r:id="rId107"/>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015" autoAdjust="0"/>
    <p:restoredTop sz="94660"/>
  </p:normalViewPr>
  <p:slideViewPr>
    <p:cSldViewPr snapToGrid="0">
      <p:cViewPr varScale="1">
        <p:scale>
          <a:sx n="89" d="100"/>
          <a:sy n="89" d="100"/>
        </p:scale>
        <p:origin x="120" y="12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07" Type="http://schemas.openxmlformats.org/officeDocument/2006/relationships/slide" Target="slides/slide106.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slide" Target="slides/slide86.xml"/><Relationship Id="rId102" Type="http://schemas.openxmlformats.org/officeDocument/2006/relationships/slide" Target="slides/slide101.xml"/><Relationship Id="rId110" Type="http://schemas.openxmlformats.org/officeDocument/2006/relationships/theme" Target="theme/theme1.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slide" Target="slides/slide89.xml"/><Relationship Id="rId95" Type="http://schemas.openxmlformats.org/officeDocument/2006/relationships/slide" Target="slides/slide94.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slide" Target="slides/slide92.xml"/><Relationship Id="rId98" Type="http://schemas.openxmlformats.org/officeDocument/2006/relationships/slide" Target="slides/slide9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103" Type="http://schemas.openxmlformats.org/officeDocument/2006/relationships/slide" Target="slides/slide102.xml"/><Relationship Id="rId108" Type="http://schemas.openxmlformats.org/officeDocument/2006/relationships/presProps" Target="presProp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1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6" Type="http://schemas.openxmlformats.org/officeDocument/2006/relationships/slide" Target="slides/slide105.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viewProps" Target="viewProps.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标题幻灯片">
    <p:spTree>
      <p:nvGrpSpPr>
        <p:cNvPr id="1" name=""/>
        <p:cNvGrpSpPr/>
        <p:nvPr/>
      </p:nvGrpSpPr>
      <p:grpSpPr>
        <a:xfrm>
          <a:off x="0" y="0"/>
          <a:ext cx="0" cy="0"/>
          <a:chOff x="0" y="0"/>
          <a:chExt cx="0" cy="0"/>
        </a:xfrm>
      </p:grpSpPr>
      <p:sp>
        <p:nvSpPr>
          <p:cNvPr id="4" name="日期占位符 3">
            <a:extLst>
              <a:ext uri="{FF2B5EF4-FFF2-40B4-BE49-F238E27FC236}">
                <a16:creationId xmlns:a16="http://schemas.microsoft.com/office/drawing/2014/main" id="{FFC256B4-9378-4FC9-8499-EEEB8B3FDCFC}"/>
              </a:ext>
            </a:extLst>
          </p:cNvPr>
          <p:cNvSpPr>
            <a:spLocks noGrp="1"/>
          </p:cNvSpPr>
          <p:nvPr>
            <p:ph type="dt" sz="half" idx="10"/>
          </p:nvPr>
        </p:nvSpPr>
        <p:spPr/>
        <p:txBody>
          <a:bodyPr/>
          <a:lstStyle/>
          <a:p>
            <a:fld id="{9DBBB2ED-9801-4D65-B9BC-ED93346E8877}" type="datetimeFigureOut">
              <a:rPr lang="zh-CN" altLang="en-US" smtClean="0"/>
              <a:t>2021/12/6 Monday</a:t>
            </a:fld>
            <a:endParaRPr lang="zh-CN" altLang="en-US"/>
          </a:p>
        </p:txBody>
      </p:sp>
      <p:sp>
        <p:nvSpPr>
          <p:cNvPr id="5" name="页脚占位符 4">
            <a:extLst>
              <a:ext uri="{FF2B5EF4-FFF2-40B4-BE49-F238E27FC236}">
                <a16:creationId xmlns:a16="http://schemas.microsoft.com/office/drawing/2014/main" id="{E574CFCD-A736-4300-9F26-2F2DFD0237B9}"/>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E8022E72-08EE-4D4E-B771-AEB4C1EA1DC4}"/>
              </a:ext>
            </a:extLst>
          </p:cNvPr>
          <p:cNvSpPr>
            <a:spLocks noGrp="1"/>
          </p:cNvSpPr>
          <p:nvPr>
            <p:ph type="sldNum" sz="quarter" idx="12"/>
          </p:nvPr>
        </p:nvSpPr>
        <p:spPr/>
        <p:txBody>
          <a:bodyPr/>
          <a:lstStyle/>
          <a:p>
            <a:fld id="{783BC45D-1434-4616-83A3-5CF0F7C0B6D0}" type="slidenum">
              <a:rPr lang="zh-CN" altLang="en-US" smtClean="0"/>
              <a:t>‹#›</a:t>
            </a:fld>
            <a:endParaRPr lang="zh-CN" altLang="en-US"/>
          </a:p>
        </p:txBody>
      </p:sp>
    </p:spTree>
    <p:extLst>
      <p:ext uri="{BB962C8B-B14F-4D97-AF65-F5344CB8AC3E}">
        <p14:creationId xmlns:p14="http://schemas.microsoft.com/office/powerpoint/2010/main" val="237250142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BD506B03-E3B0-4AE4-A40B-8BA110F80A9F}"/>
              </a:ext>
            </a:extLst>
          </p:cNvPr>
          <p:cNvSpPr>
            <a:spLocks noGrp="1"/>
          </p:cNvSpPr>
          <p:nvPr>
            <p:ph type="title"/>
          </p:nvPr>
        </p:nvSpPr>
        <p:spPr>
          <a:xfrm>
            <a:off x="838200" y="365125"/>
            <a:ext cx="10515600" cy="1325563"/>
          </a:xfrm>
          <a:prstGeom prst="rect">
            <a:avLst/>
          </a:prstGeom>
        </p:spPr>
        <p:txBody>
          <a:bodyPr/>
          <a:lstStyle/>
          <a:p>
            <a:r>
              <a:rPr lang="en-US" altLang="zh-CN" smtClean="0"/>
              <a:t>Click to edit Master title style</a:t>
            </a:r>
            <a:endParaRPr lang="zh-CN" altLang="en-US"/>
          </a:p>
        </p:txBody>
      </p:sp>
      <p:sp>
        <p:nvSpPr>
          <p:cNvPr id="3" name="竖排文字占位符 2">
            <a:extLst>
              <a:ext uri="{FF2B5EF4-FFF2-40B4-BE49-F238E27FC236}">
                <a16:creationId xmlns:a16="http://schemas.microsoft.com/office/drawing/2014/main" id="{5A918795-58DE-425F-AE22-A2F596BBB06B}"/>
              </a:ext>
            </a:extLst>
          </p:cNvPr>
          <p:cNvSpPr>
            <a:spLocks noGrp="1"/>
          </p:cNvSpPr>
          <p:nvPr>
            <p:ph type="body" orient="vert" idx="1"/>
          </p:nvPr>
        </p:nvSpPr>
        <p:spPr>
          <a:xfrm>
            <a:off x="838200" y="1825625"/>
            <a:ext cx="10515600" cy="4351338"/>
          </a:xfrm>
          <a:prstGeom prst="rect">
            <a:avLst/>
          </a:prstGeom>
        </p:spPr>
        <p:txBody>
          <a:bodyPr vert="eaVert"/>
          <a:lstStyle/>
          <a:p>
            <a:pPr lvl="0"/>
            <a:r>
              <a:rPr lang="en-US" altLang="zh-CN" smtClean="0"/>
              <a:t>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zh-CN" altLang="en-US"/>
          </a:p>
        </p:txBody>
      </p:sp>
      <p:sp>
        <p:nvSpPr>
          <p:cNvPr id="4" name="日期占位符 3">
            <a:extLst>
              <a:ext uri="{FF2B5EF4-FFF2-40B4-BE49-F238E27FC236}">
                <a16:creationId xmlns:a16="http://schemas.microsoft.com/office/drawing/2014/main" id="{FF2A1B81-C530-4C56-B154-D00E422D684F}"/>
              </a:ext>
            </a:extLst>
          </p:cNvPr>
          <p:cNvSpPr>
            <a:spLocks noGrp="1"/>
          </p:cNvSpPr>
          <p:nvPr>
            <p:ph type="dt" sz="half" idx="10"/>
          </p:nvPr>
        </p:nvSpPr>
        <p:spPr/>
        <p:txBody>
          <a:bodyPr/>
          <a:lstStyle/>
          <a:p>
            <a:fld id="{9DBBB2ED-9801-4D65-B9BC-ED93346E8877}" type="datetimeFigureOut">
              <a:rPr lang="zh-CN" altLang="en-US" smtClean="0"/>
              <a:t>2021/12/6 Monday</a:t>
            </a:fld>
            <a:endParaRPr lang="zh-CN" altLang="en-US"/>
          </a:p>
        </p:txBody>
      </p:sp>
      <p:sp>
        <p:nvSpPr>
          <p:cNvPr id="5" name="页脚占位符 4">
            <a:extLst>
              <a:ext uri="{FF2B5EF4-FFF2-40B4-BE49-F238E27FC236}">
                <a16:creationId xmlns:a16="http://schemas.microsoft.com/office/drawing/2014/main" id="{25BCBEA0-2A65-41C7-9DC9-BBC259106E8D}"/>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29715C66-5980-44D4-99A8-D3F94E9C7141}"/>
              </a:ext>
            </a:extLst>
          </p:cNvPr>
          <p:cNvSpPr>
            <a:spLocks noGrp="1"/>
          </p:cNvSpPr>
          <p:nvPr>
            <p:ph type="sldNum" sz="quarter" idx="12"/>
          </p:nvPr>
        </p:nvSpPr>
        <p:spPr/>
        <p:txBody>
          <a:bodyPr/>
          <a:lstStyle/>
          <a:p>
            <a:fld id="{783BC45D-1434-4616-83A3-5CF0F7C0B6D0}" type="slidenum">
              <a:rPr lang="zh-CN" altLang="en-US" smtClean="0"/>
              <a:t>‹#›</a:t>
            </a:fld>
            <a:endParaRPr lang="zh-CN" altLang="en-US"/>
          </a:p>
        </p:txBody>
      </p:sp>
    </p:spTree>
    <p:extLst>
      <p:ext uri="{BB962C8B-B14F-4D97-AF65-F5344CB8AC3E}">
        <p14:creationId xmlns:p14="http://schemas.microsoft.com/office/powerpoint/2010/main" val="241206329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a:extLst>
              <a:ext uri="{FF2B5EF4-FFF2-40B4-BE49-F238E27FC236}">
                <a16:creationId xmlns:a16="http://schemas.microsoft.com/office/drawing/2014/main" id="{CD1EC73C-1EE3-4524-B27E-6E5EAEC7B19C}"/>
              </a:ext>
            </a:extLst>
          </p:cNvPr>
          <p:cNvSpPr>
            <a:spLocks noGrp="1"/>
          </p:cNvSpPr>
          <p:nvPr>
            <p:ph type="title" orient="vert"/>
          </p:nvPr>
        </p:nvSpPr>
        <p:spPr>
          <a:xfrm>
            <a:off x="8724900" y="365125"/>
            <a:ext cx="2628900" cy="5811838"/>
          </a:xfrm>
          <a:prstGeom prst="rect">
            <a:avLst/>
          </a:prstGeom>
        </p:spPr>
        <p:txBody>
          <a:bodyPr vert="eaVert"/>
          <a:lstStyle/>
          <a:p>
            <a:r>
              <a:rPr lang="en-US" altLang="zh-CN" smtClean="0"/>
              <a:t>Click to edit Master title style</a:t>
            </a:r>
            <a:endParaRPr lang="zh-CN" altLang="en-US"/>
          </a:p>
        </p:txBody>
      </p:sp>
      <p:sp>
        <p:nvSpPr>
          <p:cNvPr id="3" name="竖排文字占位符 2">
            <a:extLst>
              <a:ext uri="{FF2B5EF4-FFF2-40B4-BE49-F238E27FC236}">
                <a16:creationId xmlns:a16="http://schemas.microsoft.com/office/drawing/2014/main" id="{F9CC9C31-6FCD-4160-A217-55C793BE2C85}"/>
              </a:ext>
            </a:extLst>
          </p:cNvPr>
          <p:cNvSpPr>
            <a:spLocks noGrp="1"/>
          </p:cNvSpPr>
          <p:nvPr>
            <p:ph type="body" orient="vert" idx="1"/>
          </p:nvPr>
        </p:nvSpPr>
        <p:spPr>
          <a:xfrm>
            <a:off x="838200" y="365125"/>
            <a:ext cx="7734300" cy="5811838"/>
          </a:xfrm>
          <a:prstGeom prst="rect">
            <a:avLst/>
          </a:prstGeom>
        </p:spPr>
        <p:txBody>
          <a:bodyPr vert="eaVert"/>
          <a:lstStyle/>
          <a:p>
            <a:pPr lvl="0"/>
            <a:r>
              <a:rPr lang="en-US" altLang="zh-CN" smtClean="0"/>
              <a:t>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zh-CN" altLang="en-US"/>
          </a:p>
        </p:txBody>
      </p:sp>
      <p:sp>
        <p:nvSpPr>
          <p:cNvPr id="4" name="日期占位符 3">
            <a:extLst>
              <a:ext uri="{FF2B5EF4-FFF2-40B4-BE49-F238E27FC236}">
                <a16:creationId xmlns:a16="http://schemas.microsoft.com/office/drawing/2014/main" id="{4EFF71A8-BC68-4F64-87A9-A418ED78623A}"/>
              </a:ext>
            </a:extLst>
          </p:cNvPr>
          <p:cNvSpPr>
            <a:spLocks noGrp="1"/>
          </p:cNvSpPr>
          <p:nvPr>
            <p:ph type="dt" sz="half" idx="10"/>
          </p:nvPr>
        </p:nvSpPr>
        <p:spPr/>
        <p:txBody>
          <a:bodyPr/>
          <a:lstStyle/>
          <a:p>
            <a:fld id="{9DBBB2ED-9801-4D65-B9BC-ED93346E8877}" type="datetimeFigureOut">
              <a:rPr lang="zh-CN" altLang="en-US" smtClean="0"/>
              <a:t>2021/12/6 Monday</a:t>
            </a:fld>
            <a:endParaRPr lang="zh-CN" altLang="en-US"/>
          </a:p>
        </p:txBody>
      </p:sp>
      <p:sp>
        <p:nvSpPr>
          <p:cNvPr id="5" name="页脚占位符 4">
            <a:extLst>
              <a:ext uri="{FF2B5EF4-FFF2-40B4-BE49-F238E27FC236}">
                <a16:creationId xmlns:a16="http://schemas.microsoft.com/office/drawing/2014/main" id="{57D6018F-431A-41E5-B1B5-85079D7D9423}"/>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9359F199-611A-44B9-9E6A-FE1E68B10092}"/>
              </a:ext>
            </a:extLst>
          </p:cNvPr>
          <p:cNvSpPr>
            <a:spLocks noGrp="1"/>
          </p:cNvSpPr>
          <p:nvPr>
            <p:ph type="sldNum" sz="quarter" idx="12"/>
          </p:nvPr>
        </p:nvSpPr>
        <p:spPr/>
        <p:txBody>
          <a:bodyPr/>
          <a:lstStyle/>
          <a:p>
            <a:fld id="{783BC45D-1434-4616-83A3-5CF0F7C0B6D0}" type="slidenum">
              <a:rPr lang="zh-CN" altLang="en-US" smtClean="0"/>
              <a:t>‹#›</a:t>
            </a:fld>
            <a:endParaRPr lang="zh-CN" altLang="en-US"/>
          </a:p>
        </p:txBody>
      </p:sp>
    </p:spTree>
    <p:extLst>
      <p:ext uri="{BB962C8B-B14F-4D97-AF65-F5344CB8AC3E}">
        <p14:creationId xmlns:p14="http://schemas.microsoft.com/office/powerpoint/2010/main" val="382706590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cSld name="Title Slide">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9DBBB2ED-9801-4D65-B9BC-ED93346E8877}" type="datetimeFigureOut">
              <a:rPr lang="zh-CN" altLang="en-US" smtClean="0"/>
              <a:t>2021/12/6 Monday</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783BC45D-1434-4616-83A3-5CF0F7C0B6D0}" type="slidenum">
              <a:rPr lang="zh-CN" altLang="en-US" smtClean="0"/>
              <a:t>‹#›</a:t>
            </a:fld>
            <a:endParaRPr lang="zh-CN" altLang="en-US"/>
          </a:p>
        </p:txBody>
      </p:sp>
    </p:spTree>
    <p:extLst>
      <p:ext uri="{BB962C8B-B14F-4D97-AF65-F5344CB8AC3E}">
        <p14:creationId xmlns:p14="http://schemas.microsoft.com/office/powerpoint/2010/main" val="406975090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cSld name="1_Title Slide">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9DBBB2ED-9801-4D65-B9BC-ED93346E8877}" type="datetimeFigureOut">
              <a:rPr lang="zh-CN" altLang="en-US" smtClean="0"/>
              <a:t>2021/12/6 Monday</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783BC45D-1434-4616-83A3-5CF0F7C0B6D0}" type="slidenum">
              <a:rPr lang="zh-CN" altLang="en-US" smtClean="0"/>
              <a:t>‹#›</a:t>
            </a:fld>
            <a:endParaRPr lang="zh-CN" altLang="en-US"/>
          </a:p>
        </p:txBody>
      </p:sp>
    </p:spTree>
    <p:extLst>
      <p:ext uri="{BB962C8B-B14F-4D97-AF65-F5344CB8AC3E}">
        <p14:creationId xmlns:p14="http://schemas.microsoft.com/office/powerpoint/2010/main" val="44955914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cSld name="2_Title Slide">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9DBBB2ED-9801-4D65-B9BC-ED93346E8877}" type="datetimeFigureOut">
              <a:rPr lang="zh-CN" altLang="en-US" smtClean="0"/>
              <a:t>2021/12/6 Monday</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783BC45D-1434-4616-83A3-5CF0F7C0B6D0}" type="slidenum">
              <a:rPr lang="zh-CN" altLang="en-US" smtClean="0"/>
              <a:t>‹#›</a:t>
            </a:fld>
            <a:endParaRPr lang="zh-CN" altLang="en-US"/>
          </a:p>
        </p:txBody>
      </p:sp>
    </p:spTree>
    <p:extLst>
      <p:ext uri="{BB962C8B-B14F-4D97-AF65-F5344CB8AC3E}">
        <p14:creationId xmlns:p14="http://schemas.microsoft.com/office/powerpoint/2010/main" val="333667165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cSld name="3_Title Slide">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9DBBB2ED-9801-4D65-B9BC-ED93346E8877}" type="datetimeFigureOut">
              <a:rPr lang="zh-CN" altLang="en-US" smtClean="0"/>
              <a:t>2021/12/6 Monday</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783BC45D-1434-4616-83A3-5CF0F7C0B6D0}" type="slidenum">
              <a:rPr lang="zh-CN" altLang="en-US" smtClean="0"/>
              <a:t>‹#›</a:t>
            </a:fld>
            <a:endParaRPr lang="zh-CN" altLang="en-US"/>
          </a:p>
        </p:txBody>
      </p:sp>
    </p:spTree>
    <p:extLst>
      <p:ext uri="{BB962C8B-B14F-4D97-AF65-F5344CB8AC3E}">
        <p14:creationId xmlns:p14="http://schemas.microsoft.com/office/powerpoint/2010/main" val="228602799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cSld name="4_Title Slide">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9DBBB2ED-9801-4D65-B9BC-ED93346E8877}" type="datetimeFigureOut">
              <a:rPr lang="zh-CN" altLang="en-US" smtClean="0"/>
              <a:t>2021/12/6 Monday</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783BC45D-1434-4616-83A3-5CF0F7C0B6D0}" type="slidenum">
              <a:rPr lang="zh-CN" altLang="en-US" smtClean="0"/>
              <a:t>‹#›</a:t>
            </a:fld>
            <a:endParaRPr lang="zh-CN" altLang="en-US"/>
          </a:p>
        </p:txBody>
      </p:sp>
    </p:spTree>
    <p:extLst>
      <p:ext uri="{BB962C8B-B14F-4D97-AF65-F5344CB8AC3E}">
        <p14:creationId xmlns:p14="http://schemas.microsoft.com/office/powerpoint/2010/main" val="382631869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cSld name="5_Title Slide">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9DBBB2ED-9801-4D65-B9BC-ED93346E8877}" type="datetimeFigureOut">
              <a:rPr lang="zh-CN" altLang="en-US" smtClean="0"/>
              <a:t>2021/12/6 Monday</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783BC45D-1434-4616-83A3-5CF0F7C0B6D0}" type="slidenum">
              <a:rPr lang="zh-CN" altLang="en-US" smtClean="0"/>
              <a:t>‹#›</a:t>
            </a:fld>
            <a:endParaRPr lang="zh-CN" altLang="en-US"/>
          </a:p>
        </p:txBody>
      </p:sp>
    </p:spTree>
    <p:extLst>
      <p:ext uri="{BB962C8B-B14F-4D97-AF65-F5344CB8AC3E}">
        <p14:creationId xmlns:p14="http://schemas.microsoft.com/office/powerpoint/2010/main" val="29159120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6_Title Slide">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9DBBB2ED-9801-4D65-B9BC-ED93346E8877}" type="datetimeFigureOut">
              <a:rPr lang="zh-CN" altLang="en-US" smtClean="0"/>
              <a:t>2021/12/6 Monday</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783BC45D-1434-4616-83A3-5CF0F7C0B6D0}" type="slidenum">
              <a:rPr lang="zh-CN" altLang="en-US" smtClean="0"/>
              <a:t>‹#›</a:t>
            </a:fld>
            <a:endParaRPr lang="zh-CN" altLang="en-US"/>
          </a:p>
        </p:txBody>
      </p:sp>
    </p:spTree>
    <p:extLst>
      <p:ext uri="{BB962C8B-B14F-4D97-AF65-F5344CB8AC3E}">
        <p14:creationId xmlns:p14="http://schemas.microsoft.com/office/powerpoint/2010/main" val="361275214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标题和内容">
    <p:spTree>
      <p:nvGrpSpPr>
        <p:cNvPr id="1" name=""/>
        <p:cNvGrpSpPr/>
        <p:nvPr/>
      </p:nvGrpSpPr>
      <p:grpSpPr>
        <a:xfrm>
          <a:off x="0" y="0"/>
          <a:ext cx="0" cy="0"/>
          <a:chOff x="0" y="0"/>
          <a:chExt cx="0" cy="0"/>
        </a:xfrm>
      </p:grpSpPr>
      <p:sp>
        <p:nvSpPr>
          <p:cNvPr id="4" name="日期占位符 3">
            <a:extLst>
              <a:ext uri="{FF2B5EF4-FFF2-40B4-BE49-F238E27FC236}">
                <a16:creationId xmlns:a16="http://schemas.microsoft.com/office/drawing/2014/main" id="{C472630C-E46B-4112-A7C5-E14519A91A94}"/>
              </a:ext>
            </a:extLst>
          </p:cNvPr>
          <p:cNvSpPr>
            <a:spLocks noGrp="1"/>
          </p:cNvSpPr>
          <p:nvPr>
            <p:ph type="dt" sz="half" idx="10"/>
          </p:nvPr>
        </p:nvSpPr>
        <p:spPr/>
        <p:txBody>
          <a:bodyPr/>
          <a:lstStyle/>
          <a:p>
            <a:fld id="{9DBBB2ED-9801-4D65-B9BC-ED93346E8877}" type="datetimeFigureOut">
              <a:rPr lang="zh-CN" altLang="en-US" smtClean="0"/>
              <a:t>2021/12/6 Monday</a:t>
            </a:fld>
            <a:endParaRPr lang="zh-CN" altLang="en-US"/>
          </a:p>
        </p:txBody>
      </p:sp>
      <p:sp>
        <p:nvSpPr>
          <p:cNvPr id="5" name="页脚占位符 4">
            <a:extLst>
              <a:ext uri="{FF2B5EF4-FFF2-40B4-BE49-F238E27FC236}">
                <a16:creationId xmlns:a16="http://schemas.microsoft.com/office/drawing/2014/main" id="{D8F5AB2A-19EC-45C4-A31D-D208A6E20149}"/>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EAACB693-FB3F-4203-BD15-2FB759434FFA}"/>
              </a:ext>
            </a:extLst>
          </p:cNvPr>
          <p:cNvSpPr>
            <a:spLocks noGrp="1"/>
          </p:cNvSpPr>
          <p:nvPr>
            <p:ph type="sldNum" sz="quarter" idx="12"/>
          </p:nvPr>
        </p:nvSpPr>
        <p:spPr/>
        <p:txBody>
          <a:bodyPr/>
          <a:lstStyle/>
          <a:p>
            <a:fld id="{783BC45D-1434-4616-83A3-5CF0F7C0B6D0}" type="slidenum">
              <a:rPr lang="zh-CN" altLang="en-US" smtClean="0"/>
              <a:t>‹#›</a:t>
            </a:fld>
            <a:endParaRPr lang="zh-CN" altLang="en-US"/>
          </a:p>
        </p:txBody>
      </p:sp>
    </p:spTree>
    <p:extLst>
      <p:ext uri="{BB962C8B-B14F-4D97-AF65-F5344CB8AC3E}">
        <p14:creationId xmlns:p14="http://schemas.microsoft.com/office/powerpoint/2010/main" val="236133227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C9254792-73F7-451E-9011-CCBF31E8F671}"/>
              </a:ext>
            </a:extLst>
          </p:cNvPr>
          <p:cNvSpPr>
            <a:spLocks noGrp="1"/>
          </p:cNvSpPr>
          <p:nvPr>
            <p:ph type="title"/>
          </p:nvPr>
        </p:nvSpPr>
        <p:spPr>
          <a:xfrm>
            <a:off x="831850" y="1709738"/>
            <a:ext cx="10515600" cy="2852737"/>
          </a:xfrm>
          <a:prstGeom prst="rect">
            <a:avLst/>
          </a:prstGeom>
        </p:spPr>
        <p:txBody>
          <a:bodyPr anchor="b"/>
          <a:lstStyle>
            <a:lvl1pPr>
              <a:defRPr sz="6000"/>
            </a:lvl1pPr>
          </a:lstStyle>
          <a:p>
            <a:r>
              <a:rPr lang="en-US" altLang="zh-CN" smtClean="0"/>
              <a:t>Click to edit Master title style</a:t>
            </a:r>
            <a:endParaRPr lang="zh-CN" altLang="en-US"/>
          </a:p>
        </p:txBody>
      </p:sp>
      <p:sp>
        <p:nvSpPr>
          <p:cNvPr id="3" name="文本占位符 2">
            <a:extLst>
              <a:ext uri="{FF2B5EF4-FFF2-40B4-BE49-F238E27FC236}">
                <a16:creationId xmlns:a16="http://schemas.microsoft.com/office/drawing/2014/main" id="{15CAA316-6A5C-4366-B4A0-8F89D89C0C06}"/>
              </a:ext>
            </a:extLst>
          </p:cNvPr>
          <p:cNvSpPr>
            <a:spLocks noGrp="1"/>
          </p:cNvSpPr>
          <p:nvPr>
            <p:ph type="body" idx="1"/>
          </p:nvPr>
        </p:nvSpPr>
        <p:spPr>
          <a:xfrm>
            <a:off x="831850" y="4589463"/>
            <a:ext cx="10515600" cy="1500187"/>
          </a:xfrm>
          <a:prstGeom prst="rect">
            <a:avLst/>
          </a:prstGeo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ltLang="zh-CN" smtClean="0"/>
              <a:t>Edit Master text styles</a:t>
            </a:r>
          </a:p>
        </p:txBody>
      </p:sp>
      <p:sp>
        <p:nvSpPr>
          <p:cNvPr id="4" name="日期占位符 3">
            <a:extLst>
              <a:ext uri="{FF2B5EF4-FFF2-40B4-BE49-F238E27FC236}">
                <a16:creationId xmlns:a16="http://schemas.microsoft.com/office/drawing/2014/main" id="{58C7CE38-BA70-4B37-958D-297FAF52B6D0}"/>
              </a:ext>
            </a:extLst>
          </p:cNvPr>
          <p:cNvSpPr>
            <a:spLocks noGrp="1"/>
          </p:cNvSpPr>
          <p:nvPr>
            <p:ph type="dt" sz="half" idx="10"/>
          </p:nvPr>
        </p:nvSpPr>
        <p:spPr/>
        <p:txBody>
          <a:bodyPr/>
          <a:lstStyle/>
          <a:p>
            <a:fld id="{9DBBB2ED-9801-4D65-B9BC-ED93346E8877}" type="datetimeFigureOut">
              <a:rPr lang="zh-CN" altLang="en-US" smtClean="0"/>
              <a:t>2021/12/6 Monday</a:t>
            </a:fld>
            <a:endParaRPr lang="zh-CN" altLang="en-US"/>
          </a:p>
        </p:txBody>
      </p:sp>
      <p:sp>
        <p:nvSpPr>
          <p:cNvPr id="5" name="页脚占位符 4">
            <a:extLst>
              <a:ext uri="{FF2B5EF4-FFF2-40B4-BE49-F238E27FC236}">
                <a16:creationId xmlns:a16="http://schemas.microsoft.com/office/drawing/2014/main" id="{6FB2070F-B7EA-4A4B-98B6-93C583C66A5C}"/>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87B68502-07E7-482E-9DB9-59F00D4B475B}"/>
              </a:ext>
            </a:extLst>
          </p:cNvPr>
          <p:cNvSpPr>
            <a:spLocks noGrp="1"/>
          </p:cNvSpPr>
          <p:nvPr>
            <p:ph type="sldNum" sz="quarter" idx="12"/>
          </p:nvPr>
        </p:nvSpPr>
        <p:spPr/>
        <p:txBody>
          <a:bodyPr/>
          <a:lstStyle/>
          <a:p>
            <a:fld id="{783BC45D-1434-4616-83A3-5CF0F7C0B6D0}" type="slidenum">
              <a:rPr lang="zh-CN" altLang="en-US" smtClean="0"/>
              <a:t>‹#›</a:t>
            </a:fld>
            <a:endParaRPr lang="zh-CN" altLang="en-US"/>
          </a:p>
        </p:txBody>
      </p:sp>
    </p:spTree>
    <p:extLst>
      <p:ext uri="{BB962C8B-B14F-4D97-AF65-F5344CB8AC3E}">
        <p14:creationId xmlns:p14="http://schemas.microsoft.com/office/powerpoint/2010/main" val="48085263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872A4572-680B-4344-B050-789897DBA683}"/>
              </a:ext>
            </a:extLst>
          </p:cNvPr>
          <p:cNvSpPr>
            <a:spLocks noGrp="1"/>
          </p:cNvSpPr>
          <p:nvPr>
            <p:ph type="title"/>
          </p:nvPr>
        </p:nvSpPr>
        <p:spPr>
          <a:xfrm>
            <a:off x="838200" y="365125"/>
            <a:ext cx="10515600" cy="1325563"/>
          </a:xfrm>
          <a:prstGeom prst="rect">
            <a:avLst/>
          </a:prstGeom>
        </p:spPr>
        <p:txBody>
          <a:bodyPr/>
          <a:lstStyle/>
          <a:p>
            <a:r>
              <a:rPr lang="en-US" altLang="zh-CN" smtClean="0"/>
              <a:t>Click to edit Master title style</a:t>
            </a:r>
            <a:endParaRPr lang="zh-CN" altLang="en-US"/>
          </a:p>
        </p:txBody>
      </p:sp>
      <p:sp>
        <p:nvSpPr>
          <p:cNvPr id="3" name="内容占位符 2">
            <a:extLst>
              <a:ext uri="{FF2B5EF4-FFF2-40B4-BE49-F238E27FC236}">
                <a16:creationId xmlns:a16="http://schemas.microsoft.com/office/drawing/2014/main" id="{1ECCE60E-205C-4A41-A25C-F796CF2B75B5}"/>
              </a:ext>
            </a:extLst>
          </p:cNvPr>
          <p:cNvSpPr>
            <a:spLocks noGrp="1"/>
          </p:cNvSpPr>
          <p:nvPr>
            <p:ph sz="half" idx="1"/>
          </p:nvPr>
        </p:nvSpPr>
        <p:spPr>
          <a:xfrm>
            <a:off x="838200" y="1825625"/>
            <a:ext cx="5181600" cy="4351338"/>
          </a:xfrm>
          <a:prstGeom prst="rect">
            <a:avLst/>
          </a:prstGeom>
        </p:spPr>
        <p:txBody>
          <a:bodyPr/>
          <a:lstStyle/>
          <a:p>
            <a:pPr lvl="0"/>
            <a:r>
              <a:rPr lang="en-US" altLang="zh-CN" smtClean="0"/>
              <a:t>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zh-CN" altLang="en-US"/>
          </a:p>
        </p:txBody>
      </p:sp>
      <p:sp>
        <p:nvSpPr>
          <p:cNvPr id="4" name="内容占位符 3">
            <a:extLst>
              <a:ext uri="{FF2B5EF4-FFF2-40B4-BE49-F238E27FC236}">
                <a16:creationId xmlns:a16="http://schemas.microsoft.com/office/drawing/2014/main" id="{FFA00F5B-2585-49F5-B915-B0EAF9FFEFD5}"/>
              </a:ext>
            </a:extLst>
          </p:cNvPr>
          <p:cNvSpPr>
            <a:spLocks noGrp="1"/>
          </p:cNvSpPr>
          <p:nvPr>
            <p:ph sz="half" idx="2"/>
          </p:nvPr>
        </p:nvSpPr>
        <p:spPr>
          <a:xfrm>
            <a:off x="6172200" y="1825625"/>
            <a:ext cx="5181600" cy="4351338"/>
          </a:xfrm>
          <a:prstGeom prst="rect">
            <a:avLst/>
          </a:prstGeom>
        </p:spPr>
        <p:txBody>
          <a:bodyPr/>
          <a:lstStyle/>
          <a:p>
            <a:pPr lvl="0"/>
            <a:r>
              <a:rPr lang="en-US" altLang="zh-CN" smtClean="0"/>
              <a:t>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zh-CN" altLang="en-US"/>
          </a:p>
        </p:txBody>
      </p:sp>
      <p:sp>
        <p:nvSpPr>
          <p:cNvPr id="5" name="日期占位符 4">
            <a:extLst>
              <a:ext uri="{FF2B5EF4-FFF2-40B4-BE49-F238E27FC236}">
                <a16:creationId xmlns:a16="http://schemas.microsoft.com/office/drawing/2014/main" id="{E0D81C70-9AF9-4C68-ACB4-F5EA211601CF}"/>
              </a:ext>
            </a:extLst>
          </p:cNvPr>
          <p:cNvSpPr>
            <a:spLocks noGrp="1"/>
          </p:cNvSpPr>
          <p:nvPr>
            <p:ph type="dt" sz="half" idx="10"/>
          </p:nvPr>
        </p:nvSpPr>
        <p:spPr/>
        <p:txBody>
          <a:bodyPr/>
          <a:lstStyle/>
          <a:p>
            <a:fld id="{9DBBB2ED-9801-4D65-B9BC-ED93346E8877}" type="datetimeFigureOut">
              <a:rPr lang="zh-CN" altLang="en-US" smtClean="0"/>
              <a:t>2021/12/6 Monday</a:t>
            </a:fld>
            <a:endParaRPr lang="zh-CN" altLang="en-US"/>
          </a:p>
        </p:txBody>
      </p:sp>
      <p:sp>
        <p:nvSpPr>
          <p:cNvPr id="6" name="页脚占位符 5">
            <a:extLst>
              <a:ext uri="{FF2B5EF4-FFF2-40B4-BE49-F238E27FC236}">
                <a16:creationId xmlns:a16="http://schemas.microsoft.com/office/drawing/2014/main" id="{707E235C-BFBF-4D84-B5BC-7A26E2723285}"/>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id="{63FCBB72-C0EC-43C9-8445-1CB98E90DA14}"/>
              </a:ext>
            </a:extLst>
          </p:cNvPr>
          <p:cNvSpPr>
            <a:spLocks noGrp="1"/>
          </p:cNvSpPr>
          <p:nvPr>
            <p:ph type="sldNum" sz="quarter" idx="12"/>
          </p:nvPr>
        </p:nvSpPr>
        <p:spPr/>
        <p:txBody>
          <a:bodyPr/>
          <a:lstStyle/>
          <a:p>
            <a:fld id="{783BC45D-1434-4616-83A3-5CF0F7C0B6D0}" type="slidenum">
              <a:rPr lang="zh-CN" altLang="en-US" smtClean="0"/>
              <a:t>‹#›</a:t>
            </a:fld>
            <a:endParaRPr lang="zh-CN" altLang="en-US"/>
          </a:p>
        </p:txBody>
      </p:sp>
    </p:spTree>
    <p:extLst>
      <p:ext uri="{BB962C8B-B14F-4D97-AF65-F5344CB8AC3E}">
        <p14:creationId xmlns:p14="http://schemas.microsoft.com/office/powerpoint/2010/main" val="159647524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84A85097-4E31-4659-9E00-FCAB6B02DC84}"/>
              </a:ext>
            </a:extLst>
          </p:cNvPr>
          <p:cNvSpPr>
            <a:spLocks noGrp="1"/>
          </p:cNvSpPr>
          <p:nvPr>
            <p:ph type="title"/>
          </p:nvPr>
        </p:nvSpPr>
        <p:spPr>
          <a:xfrm>
            <a:off x="839788" y="365125"/>
            <a:ext cx="10515600" cy="1325563"/>
          </a:xfrm>
          <a:prstGeom prst="rect">
            <a:avLst/>
          </a:prstGeom>
        </p:spPr>
        <p:txBody>
          <a:bodyPr/>
          <a:lstStyle/>
          <a:p>
            <a:r>
              <a:rPr lang="en-US" altLang="zh-CN" smtClean="0"/>
              <a:t>Click to edit Master title style</a:t>
            </a:r>
            <a:endParaRPr lang="zh-CN" altLang="en-US"/>
          </a:p>
        </p:txBody>
      </p:sp>
      <p:sp>
        <p:nvSpPr>
          <p:cNvPr id="3" name="文本占位符 2">
            <a:extLst>
              <a:ext uri="{FF2B5EF4-FFF2-40B4-BE49-F238E27FC236}">
                <a16:creationId xmlns:a16="http://schemas.microsoft.com/office/drawing/2014/main" id="{4B6122FD-B497-4C44-A374-5CF8A8F717F4}"/>
              </a:ext>
            </a:extLst>
          </p:cNvPr>
          <p:cNvSpPr>
            <a:spLocks noGrp="1"/>
          </p:cNvSpPr>
          <p:nvPr>
            <p:ph type="body" idx="1"/>
          </p:nvPr>
        </p:nvSpPr>
        <p:spPr>
          <a:xfrm>
            <a:off x="839788" y="1681163"/>
            <a:ext cx="5157787"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ltLang="zh-CN" smtClean="0"/>
              <a:t>Edit Master text styles</a:t>
            </a:r>
          </a:p>
        </p:txBody>
      </p:sp>
      <p:sp>
        <p:nvSpPr>
          <p:cNvPr id="4" name="内容占位符 3">
            <a:extLst>
              <a:ext uri="{FF2B5EF4-FFF2-40B4-BE49-F238E27FC236}">
                <a16:creationId xmlns:a16="http://schemas.microsoft.com/office/drawing/2014/main" id="{9371E2F4-163D-4838-9531-11DA6C32613F}"/>
              </a:ext>
            </a:extLst>
          </p:cNvPr>
          <p:cNvSpPr>
            <a:spLocks noGrp="1"/>
          </p:cNvSpPr>
          <p:nvPr>
            <p:ph sz="half" idx="2"/>
          </p:nvPr>
        </p:nvSpPr>
        <p:spPr>
          <a:xfrm>
            <a:off x="839788" y="2505075"/>
            <a:ext cx="5157787" cy="3684588"/>
          </a:xfrm>
          <a:prstGeom prst="rect">
            <a:avLst/>
          </a:prstGeom>
        </p:spPr>
        <p:txBody>
          <a:bodyPr/>
          <a:lstStyle/>
          <a:p>
            <a:pPr lvl="0"/>
            <a:r>
              <a:rPr lang="en-US" altLang="zh-CN" smtClean="0"/>
              <a:t>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zh-CN" altLang="en-US"/>
          </a:p>
        </p:txBody>
      </p:sp>
      <p:sp>
        <p:nvSpPr>
          <p:cNvPr id="5" name="文本占位符 4">
            <a:extLst>
              <a:ext uri="{FF2B5EF4-FFF2-40B4-BE49-F238E27FC236}">
                <a16:creationId xmlns:a16="http://schemas.microsoft.com/office/drawing/2014/main" id="{C873D1A1-3AEE-4270-BC01-C0CEB2D02F40}"/>
              </a:ext>
            </a:extLst>
          </p:cNvPr>
          <p:cNvSpPr>
            <a:spLocks noGrp="1"/>
          </p:cNvSpPr>
          <p:nvPr>
            <p:ph type="body" sz="quarter" idx="3"/>
          </p:nvPr>
        </p:nvSpPr>
        <p:spPr>
          <a:xfrm>
            <a:off x="6172200" y="1681163"/>
            <a:ext cx="5183188"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ltLang="zh-CN" smtClean="0"/>
              <a:t>Edit Master text styles</a:t>
            </a:r>
          </a:p>
        </p:txBody>
      </p:sp>
      <p:sp>
        <p:nvSpPr>
          <p:cNvPr id="6" name="内容占位符 5">
            <a:extLst>
              <a:ext uri="{FF2B5EF4-FFF2-40B4-BE49-F238E27FC236}">
                <a16:creationId xmlns:a16="http://schemas.microsoft.com/office/drawing/2014/main" id="{52EEA1B2-8C46-4454-A407-063F841ADFD4}"/>
              </a:ext>
            </a:extLst>
          </p:cNvPr>
          <p:cNvSpPr>
            <a:spLocks noGrp="1"/>
          </p:cNvSpPr>
          <p:nvPr>
            <p:ph sz="quarter" idx="4"/>
          </p:nvPr>
        </p:nvSpPr>
        <p:spPr>
          <a:xfrm>
            <a:off x="6172200" y="2505075"/>
            <a:ext cx="5183188" cy="3684588"/>
          </a:xfrm>
          <a:prstGeom prst="rect">
            <a:avLst/>
          </a:prstGeom>
        </p:spPr>
        <p:txBody>
          <a:bodyPr/>
          <a:lstStyle/>
          <a:p>
            <a:pPr lvl="0"/>
            <a:r>
              <a:rPr lang="en-US" altLang="zh-CN" smtClean="0"/>
              <a:t>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zh-CN" altLang="en-US"/>
          </a:p>
        </p:txBody>
      </p:sp>
      <p:sp>
        <p:nvSpPr>
          <p:cNvPr id="7" name="日期占位符 6">
            <a:extLst>
              <a:ext uri="{FF2B5EF4-FFF2-40B4-BE49-F238E27FC236}">
                <a16:creationId xmlns:a16="http://schemas.microsoft.com/office/drawing/2014/main" id="{724C31D2-9334-40B4-B5CA-05B6C68A9440}"/>
              </a:ext>
            </a:extLst>
          </p:cNvPr>
          <p:cNvSpPr>
            <a:spLocks noGrp="1"/>
          </p:cNvSpPr>
          <p:nvPr>
            <p:ph type="dt" sz="half" idx="10"/>
          </p:nvPr>
        </p:nvSpPr>
        <p:spPr/>
        <p:txBody>
          <a:bodyPr/>
          <a:lstStyle/>
          <a:p>
            <a:fld id="{9DBBB2ED-9801-4D65-B9BC-ED93346E8877}" type="datetimeFigureOut">
              <a:rPr lang="zh-CN" altLang="en-US" smtClean="0"/>
              <a:t>2021/12/6 Monday</a:t>
            </a:fld>
            <a:endParaRPr lang="zh-CN" altLang="en-US"/>
          </a:p>
        </p:txBody>
      </p:sp>
      <p:sp>
        <p:nvSpPr>
          <p:cNvPr id="8" name="页脚占位符 7">
            <a:extLst>
              <a:ext uri="{FF2B5EF4-FFF2-40B4-BE49-F238E27FC236}">
                <a16:creationId xmlns:a16="http://schemas.microsoft.com/office/drawing/2014/main" id="{DDC566D5-A51B-4955-AFC9-D18B6A630D96}"/>
              </a:ext>
            </a:extLst>
          </p:cNvPr>
          <p:cNvSpPr>
            <a:spLocks noGrp="1"/>
          </p:cNvSpPr>
          <p:nvPr>
            <p:ph type="ftr" sz="quarter" idx="11"/>
          </p:nvPr>
        </p:nvSpPr>
        <p:spPr/>
        <p:txBody>
          <a:bodyPr/>
          <a:lstStyle/>
          <a:p>
            <a:endParaRPr lang="zh-CN" altLang="en-US"/>
          </a:p>
        </p:txBody>
      </p:sp>
      <p:sp>
        <p:nvSpPr>
          <p:cNvPr id="9" name="灯片编号占位符 8">
            <a:extLst>
              <a:ext uri="{FF2B5EF4-FFF2-40B4-BE49-F238E27FC236}">
                <a16:creationId xmlns:a16="http://schemas.microsoft.com/office/drawing/2014/main" id="{C0F55FD7-BF93-404D-81A6-2CF5AE487A60}"/>
              </a:ext>
            </a:extLst>
          </p:cNvPr>
          <p:cNvSpPr>
            <a:spLocks noGrp="1"/>
          </p:cNvSpPr>
          <p:nvPr>
            <p:ph type="sldNum" sz="quarter" idx="12"/>
          </p:nvPr>
        </p:nvSpPr>
        <p:spPr/>
        <p:txBody>
          <a:bodyPr/>
          <a:lstStyle/>
          <a:p>
            <a:fld id="{783BC45D-1434-4616-83A3-5CF0F7C0B6D0}" type="slidenum">
              <a:rPr lang="zh-CN" altLang="en-US" smtClean="0"/>
              <a:t>‹#›</a:t>
            </a:fld>
            <a:endParaRPr lang="zh-CN" altLang="en-US"/>
          </a:p>
        </p:txBody>
      </p:sp>
    </p:spTree>
    <p:extLst>
      <p:ext uri="{BB962C8B-B14F-4D97-AF65-F5344CB8AC3E}">
        <p14:creationId xmlns:p14="http://schemas.microsoft.com/office/powerpoint/2010/main" val="265726479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93323306-1BB6-477B-9B09-E8EA6058D0FD}"/>
              </a:ext>
            </a:extLst>
          </p:cNvPr>
          <p:cNvSpPr>
            <a:spLocks noGrp="1"/>
          </p:cNvSpPr>
          <p:nvPr>
            <p:ph type="title"/>
          </p:nvPr>
        </p:nvSpPr>
        <p:spPr>
          <a:xfrm>
            <a:off x="838200" y="365125"/>
            <a:ext cx="10515600" cy="1325563"/>
          </a:xfrm>
          <a:prstGeom prst="rect">
            <a:avLst/>
          </a:prstGeom>
        </p:spPr>
        <p:txBody>
          <a:bodyPr/>
          <a:lstStyle/>
          <a:p>
            <a:r>
              <a:rPr lang="en-US" altLang="zh-CN" smtClean="0"/>
              <a:t>Click to edit Master title style</a:t>
            </a:r>
            <a:endParaRPr lang="zh-CN" altLang="en-US"/>
          </a:p>
        </p:txBody>
      </p:sp>
      <p:sp>
        <p:nvSpPr>
          <p:cNvPr id="3" name="日期占位符 2">
            <a:extLst>
              <a:ext uri="{FF2B5EF4-FFF2-40B4-BE49-F238E27FC236}">
                <a16:creationId xmlns:a16="http://schemas.microsoft.com/office/drawing/2014/main" id="{6B96D535-A119-46FB-9843-D96EC260B625}"/>
              </a:ext>
            </a:extLst>
          </p:cNvPr>
          <p:cNvSpPr>
            <a:spLocks noGrp="1"/>
          </p:cNvSpPr>
          <p:nvPr>
            <p:ph type="dt" sz="half" idx="10"/>
          </p:nvPr>
        </p:nvSpPr>
        <p:spPr/>
        <p:txBody>
          <a:bodyPr/>
          <a:lstStyle/>
          <a:p>
            <a:fld id="{9DBBB2ED-9801-4D65-B9BC-ED93346E8877}" type="datetimeFigureOut">
              <a:rPr lang="zh-CN" altLang="en-US" smtClean="0"/>
              <a:t>2021/12/6 Monday</a:t>
            </a:fld>
            <a:endParaRPr lang="zh-CN" altLang="en-US"/>
          </a:p>
        </p:txBody>
      </p:sp>
      <p:sp>
        <p:nvSpPr>
          <p:cNvPr id="4" name="页脚占位符 3">
            <a:extLst>
              <a:ext uri="{FF2B5EF4-FFF2-40B4-BE49-F238E27FC236}">
                <a16:creationId xmlns:a16="http://schemas.microsoft.com/office/drawing/2014/main" id="{DFDA60D4-11C0-4B81-8B1A-F1A736F14155}"/>
              </a:ext>
            </a:extLst>
          </p:cNvPr>
          <p:cNvSpPr>
            <a:spLocks noGrp="1"/>
          </p:cNvSpPr>
          <p:nvPr>
            <p:ph type="ftr" sz="quarter" idx="11"/>
          </p:nvPr>
        </p:nvSpPr>
        <p:spPr/>
        <p:txBody>
          <a:bodyPr/>
          <a:lstStyle/>
          <a:p>
            <a:endParaRPr lang="zh-CN" altLang="en-US"/>
          </a:p>
        </p:txBody>
      </p:sp>
      <p:sp>
        <p:nvSpPr>
          <p:cNvPr id="5" name="灯片编号占位符 4">
            <a:extLst>
              <a:ext uri="{FF2B5EF4-FFF2-40B4-BE49-F238E27FC236}">
                <a16:creationId xmlns:a16="http://schemas.microsoft.com/office/drawing/2014/main" id="{A0B6DFE8-A02F-4B9E-BD54-E8C4985CEE1E}"/>
              </a:ext>
            </a:extLst>
          </p:cNvPr>
          <p:cNvSpPr>
            <a:spLocks noGrp="1"/>
          </p:cNvSpPr>
          <p:nvPr>
            <p:ph type="sldNum" sz="quarter" idx="12"/>
          </p:nvPr>
        </p:nvSpPr>
        <p:spPr/>
        <p:txBody>
          <a:bodyPr/>
          <a:lstStyle/>
          <a:p>
            <a:fld id="{783BC45D-1434-4616-83A3-5CF0F7C0B6D0}" type="slidenum">
              <a:rPr lang="zh-CN" altLang="en-US" smtClean="0"/>
              <a:t>‹#›</a:t>
            </a:fld>
            <a:endParaRPr lang="zh-CN" altLang="en-US"/>
          </a:p>
        </p:txBody>
      </p:sp>
    </p:spTree>
    <p:extLst>
      <p:ext uri="{BB962C8B-B14F-4D97-AF65-F5344CB8AC3E}">
        <p14:creationId xmlns:p14="http://schemas.microsoft.com/office/powerpoint/2010/main" val="384390693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a:extLst>
              <a:ext uri="{FF2B5EF4-FFF2-40B4-BE49-F238E27FC236}">
                <a16:creationId xmlns:a16="http://schemas.microsoft.com/office/drawing/2014/main" id="{637053D3-C54E-47F5-82AA-B0357B08D81C}"/>
              </a:ext>
            </a:extLst>
          </p:cNvPr>
          <p:cNvSpPr>
            <a:spLocks noGrp="1"/>
          </p:cNvSpPr>
          <p:nvPr>
            <p:ph type="dt" sz="half" idx="10"/>
          </p:nvPr>
        </p:nvSpPr>
        <p:spPr/>
        <p:txBody>
          <a:bodyPr/>
          <a:lstStyle/>
          <a:p>
            <a:fld id="{9DBBB2ED-9801-4D65-B9BC-ED93346E8877}" type="datetimeFigureOut">
              <a:rPr lang="zh-CN" altLang="en-US" smtClean="0"/>
              <a:t>2021/12/6 Monday</a:t>
            </a:fld>
            <a:endParaRPr lang="zh-CN" altLang="en-US"/>
          </a:p>
        </p:txBody>
      </p:sp>
      <p:sp>
        <p:nvSpPr>
          <p:cNvPr id="3" name="页脚占位符 2">
            <a:extLst>
              <a:ext uri="{FF2B5EF4-FFF2-40B4-BE49-F238E27FC236}">
                <a16:creationId xmlns:a16="http://schemas.microsoft.com/office/drawing/2014/main" id="{95974125-C541-4022-9426-DBE4C0574162}"/>
              </a:ext>
            </a:extLst>
          </p:cNvPr>
          <p:cNvSpPr>
            <a:spLocks noGrp="1"/>
          </p:cNvSpPr>
          <p:nvPr>
            <p:ph type="ftr" sz="quarter" idx="11"/>
          </p:nvPr>
        </p:nvSpPr>
        <p:spPr/>
        <p:txBody>
          <a:bodyPr/>
          <a:lstStyle/>
          <a:p>
            <a:endParaRPr lang="zh-CN" altLang="en-US"/>
          </a:p>
        </p:txBody>
      </p:sp>
      <p:sp>
        <p:nvSpPr>
          <p:cNvPr id="4" name="灯片编号占位符 3">
            <a:extLst>
              <a:ext uri="{FF2B5EF4-FFF2-40B4-BE49-F238E27FC236}">
                <a16:creationId xmlns:a16="http://schemas.microsoft.com/office/drawing/2014/main" id="{64DF78FE-7338-4CF9-804F-4538F9DC551D}"/>
              </a:ext>
            </a:extLst>
          </p:cNvPr>
          <p:cNvSpPr>
            <a:spLocks noGrp="1"/>
          </p:cNvSpPr>
          <p:nvPr>
            <p:ph type="sldNum" sz="quarter" idx="12"/>
          </p:nvPr>
        </p:nvSpPr>
        <p:spPr/>
        <p:txBody>
          <a:bodyPr/>
          <a:lstStyle/>
          <a:p>
            <a:fld id="{783BC45D-1434-4616-83A3-5CF0F7C0B6D0}" type="slidenum">
              <a:rPr lang="zh-CN" altLang="en-US" smtClean="0"/>
              <a:t>‹#›</a:t>
            </a:fld>
            <a:endParaRPr lang="zh-CN" altLang="en-US"/>
          </a:p>
        </p:txBody>
      </p:sp>
    </p:spTree>
    <p:extLst>
      <p:ext uri="{BB962C8B-B14F-4D97-AF65-F5344CB8AC3E}">
        <p14:creationId xmlns:p14="http://schemas.microsoft.com/office/powerpoint/2010/main" val="53367954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58FA1652-AB55-4CC9-8974-DC3A7E49534A}"/>
              </a:ext>
            </a:extLst>
          </p:cNvPr>
          <p:cNvSpPr>
            <a:spLocks noGrp="1"/>
          </p:cNvSpPr>
          <p:nvPr>
            <p:ph type="title"/>
          </p:nvPr>
        </p:nvSpPr>
        <p:spPr>
          <a:xfrm>
            <a:off x="839788" y="457200"/>
            <a:ext cx="3932237" cy="1600200"/>
          </a:xfrm>
          <a:prstGeom prst="rect">
            <a:avLst/>
          </a:prstGeom>
        </p:spPr>
        <p:txBody>
          <a:bodyPr anchor="b"/>
          <a:lstStyle>
            <a:lvl1pPr>
              <a:defRPr sz="3200"/>
            </a:lvl1pPr>
          </a:lstStyle>
          <a:p>
            <a:r>
              <a:rPr lang="en-US" altLang="zh-CN" smtClean="0"/>
              <a:t>Click to edit Master title style</a:t>
            </a:r>
            <a:endParaRPr lang="zh-CN" altLang="en-US"/>
          </a:p>
        </p:txBody>
      </p:sp>
      <p:sp>
        <p:nvSpPr>
          <p:cNvPr id="3" name="内容占位符 2">
            <a:extLst>
              <a:ext uri="{FF2B5EF4-FFF2-40B4-BE49-F238E27FC236}">
                <a16:creationId xmlns:a16="http://schemas.microsoft.com/office/drawing/2014/main" id="{1D177C7D-4BD5-4568-8EC8-CAD6ADE3AB38}"/>
              </a:ext>
            </a:extLst>
          </p:cNvPr>
          <p:cNvSpPr>
            <a:spLocks noGrp="1"/>
          </p:cNvSpPr>
          <p:nvPr>
            <p:ph idx="1"/>
          </p:nvPr>
        </p:nvSpPr>
        <p:spPr>
          <a:xfrm>
            <a:off x="5183188" y="987425"/>
            <a:ext cx="6172200" cy="487362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ltLang="zh-CN" smtClean="0"/>
              <a:t>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zh-CN" altLang="en-US"/>
          </a:p>
        </p:txBody>
      </p:sp>
      <p:sp>
        <p:nvSpPr>
          <p:cNvPr id="4" name="文本占位符 3">
            <a:extLst>
              <a:ext uri="{FF2B5EF4-FFF2-40B4-BE49-F238E27FC236}">
                <a16:creationId xmlns:a16="http://schemas.microsoft.com/office/drawing/2014/main" id="{C80E2A01-2B3B-4EA1-9162-FFE413F60323}"/>
              </a:ext>
            </a:extLst>
          </p:cNvPr>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ltLang="zh-CN" smtClean="0"/>
              <a:t>Edit Master text styles</a:t>
            </a:r>
          </a:p>
        </p:txBody>
      </p:sp>
      <p:sp>
        <p:nvSpPr>
          <p:cNvPr id="5" name="日期占位符 4">
            <a:extLst>
              <a:ext uri="{FF2B5EF4-FFF2-40B4-BE49-F238E27FC236}">
                <a16:creationId xmlns:a16="http://schemas.microsoft.com/office/drawing/2014/main" id="{DDD438C0-75AA-443E-BE9A-811156927330}"/>
              </a:ext>
            </a:extLst>
          </p:cNvPr>
          <p:cNvSpPr>
            <a:spLocks noGrp="1"/>
          </p:cNvSpPr>
          <p:nvPr>
            <p:ph type="dt" sz="half" idx="10"/>
          </p:nvPr>
        </p:nvSpPr>
        <p:spPr/>
        <p:txBody>
          <a:bodyPr/>
          <a:lstStyle/>
          <a:p>
            <a:fld id="{9DBBB2ED-9801-4D65-B9BC-ED93346E8877}" type="datetimeFigureOut">
              <a:rPr lang="zh-CN" altLang="en-US" smtClean="0"/>
              <a:t>2021/12/6 Monday</a:t>
            </a:fld>
            <a:endParaRPr lang="zh-CN" altLang="en-US"/>
          </a:p>
        </p:txBody>
      </p:sp>
      <p:sp>
        <p:nvSpPr>
          <p:cNvPr id="6" name="页脚占位符 5">
            <a:extLst>
              <a:ext uri="{FF2B5EF4-FFF2-40B4-BE49-F238E27FC236}">
                <a16:creationId xmlns:a16="http://schemas.microsoft.com/office/drawing/2014/main" id="{31122F52-7642-4C74-B8C6-0DFEC8EBE65F}"/>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id="{68CF6BA4-F2B6-463F-BF6F-BBE5BB2EBA72}"/>
              </a:ext>
            </a:extLst>
          </p:cNvPr>
          <p:cNvSpPr>
            <a:spLocks noGrp="1"/>
          </p:cNvSpPr>
          <p:nvPr>
            <p:ph type="sldNum" sz="quarter" idx="12"/>
          </p:nvPr>
        </p:nvSpPr>
        <p:spPr/>
        <p:txBody>
          <a:bodyPr/>
          <a:lstStyle/>
          <a:p>
            <a:fld id="{783BC45D-1434-4616-83A3-5CF0F7C0B6D0}" type="slidenum">
              <a:rPr lang="zh-CN" altLang="en-US" smtClean="0"/>
              <a:t>‹#›</a:t>
            </a:fld>
            <a:endParaRPr lang="zh-CN" altLang="en-US"/>
          </a:p>
        </p:txBody>
      </p:sp>
    </p:spTree>
    <p:extLst>
      <p:ext uri="{BB962C8B-B14F-4D97-AF65-F5344CB8AC3E}">
        <p14:creationId xmlns:p14="http://schemas.microsoft.com/office/powerpoint/2010/main" val="22971644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C9281394-E17E-4D73-A283-4C33A2696CBE}"/>
              </a:ext>
            </a:extLst>
          </p:cNvPr>
          <p:cNvSpPr>
            <a:spLocks noGrp="1"/>
          </p:cNvSpPr>
          <p:nvPr>
            <p:ph type="title"/>
          </p:nvPr>
        </p:nvSpPr>
        <p:spPr>
          <a:xfrm>
            <a:off x="839788" y="457200"/>
            <a:ext cx="3932237" cy="1600200"/>
          </a:xfrm>
          <a:prstGeom prst="rect">
            <a:avLst/>
          </a:prstGeom>
        </p:spPr>
        <p:txBody>
          <a:bodyPr anchor="b"/>
          <a:lstStyle>
            <a:lvl1pPr>
              <a:defRPr sz="3200"/>
            </a:lvl1pPr>
          </a:lstStyle>
          <a:p>
            <a:r>
              <a:rPr lang="en-US" altLang="zh-CN" smtClean="0"/>
              <a:t>Click to edit Master title style</a:t>
            </a:r>
            <a:endParaRPr lang="zh-CN" altLang="en-US"/>
          </a:p>
        </p:txBody>
      </p:sp>
      <p:sp>
        <p:nvSpPr>
          <p:cNvPr id="3" name="图片占位符 2">
            <a:extLst>
              <a:ext uri="{FF2B5EF4-FFF2-40B4-BE49-F238E27FC236}">
                <a16:creationId xmlns:a16="http://schemas.microsoft.com/office/drawing/2014/main" id="{28F36907-1FF5-49AC-8019-FDFFB4D7907F}"/>
              </a:ext>
            </a:extLst>
          </p:cNvPr>
          <p:cNvSpPr>
            <a:spLocks noGrp="1"/>
          </p:cNvSpPr>
          <p:nvPr>
            <p:ph type="pic" idx="1"/>
          </p:nvPr>
        </p:nvSpPr>
        <p:spPr>
          <a:xfrm>
            <a:off x="5183188" y="987425"/>
            <a:ext cx="6172200" cy="4873625"/>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ltLang="zh-CN" smtClean="0"/>
              <a:t>Click icon to add picture</a:t>
            </a:r>
            <a:endParaRPr lang="zh-CN" altLang="en-US"/>
          </a:p>
        </p:txBody>
      </p:sp>
      <p:sp>
        <p:nvSpPr>
          <p:cNvPr id="4" name="文本占位符 3">
            <a:extLst>
              <a:ext uri="{FF2B5EF4-FFF2-40B4-BE49-F238E27FC236}">
                <a16:creationId xmlns:a16="http://schemas.microsoft.com/office/drawing/2014/main" id="{86280D29-5260-46D4-A164-D88374EF2C96}"/>
              </a:ext>
            </a:extLst>
          </p:cNvPr>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ltLang="zh-CN" smtClean="0"/>
              <a:t>Edit Master text styles</a:t>
            </a:r>
          </a:p>
        </p:txBody>
      </p:sp>
      <p:sp>
        <p:nvSpPr>
          <p:cNvPr id="5" name="日期占位符 4">
            <a:extLst>
              <a:ext uri="{FF2B5EF4-FFF2-40B4-BE49-F238E27FC236}">
                <a16:creationId xmlns:a16="http://schemas.microsoft.com/office/drawing/2014/main" id="{86905D77-23F8-4769-B62F-3C612FDC85E4}"/>
              </a:ext>
            </a:extLst>
          </p:cNvPr>
          <p:cNvSpPr>
            <a:spLocks noGrp="1"/>
          </p:cNvSpPr>
          <p:nvPr>
            <p:ph type="dt" sz="half" idx="10"/>
          </p:nvPr>
        </p:nvSpPr>
        <p:spPr/>
        <p:txBody>
          <a:bodyPr/>
          <a:lstStyle/>
          <a:p>
            <a:fld id="{9DBBB2ED-9801-4D65-B9BC-ED93346E8877}" type="datetimeFigureOut">
              <a:rPr lang="zh-CN" altLang="en-US" smtClean="0"/>
              <a:t>2021/12/6 Monday</a:t>
            </a:fld>
            <a:endParaRPr lang="zh-CN" altLang="en-US"/>
          </a:p>
        </p:txBody>
      </p:sp>
      <p:sp>
        <p:nvSpPr>
          <p:cNvPr id="6" name="页脚占位符 5">
            <a:extLst>
              <a:ext uri="{FF2B5EF4-FFF2-40B4-BE49-F238E27FC236}">
                <a16:creationId xmlns:a16="http://schemas.microsoft.com/office/drawing/2014/main" id="{A9E9D873-9061-47E8-99F3-3B647B17235F}"/>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id="{9B42744A-5686-4310-B5A2-94274130E5D5}"/>
              </a:ext>
            </a:extLst>
          </p:cNvPr>
          <p:cNvSpPr>
            <a:spLocks noGrp="1"/>
          </p:cNvSpPr>
          <p:nvPr>
            <p:ph type="sldNum" sz="quarter" idx="12"/>
          </p:nvPr>
        </p:nvSpPr>
        <p:spPr/>
        <p:txBody>
          <a:bodyPr/>
          <a:lstStyle/>
          <a:p>
            <a:fld id="{783BC45D-1434-4616-83A3-5CF0F7C0B6D0}" type="slidenum">
              <a:rPr lang="zh-CN" altLang="en-US" smtClean="0"/>
              <a:t>‹#›</a:t>
            </a:fld>
            <a:endParaRPr lang="zh-CN" altLang="en-US"/>
          </a:p>
        </p:txBody>
      </p:sp>
    </p:spTree>
    <p:extLst>
      <p:ext uri="{BB962C8B-B14F-4D97-AF65-F5344CB8AC3E}">
        <p14:creationId xmlns:p14="http://schemas.microsoft.com/office/powerpoint/2010/main" val="2987518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1.tif"/><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20">
            <a:lum/>
          </a:blip>
          <a:srcRect/>
          <a:stretch>
            <a:fillRect/>
          </a:stretch>
        </a:blipFill>
        <a:effectLst/>
      </p:bgPr>
    </p:bg>
    <p:spTree>
      <p:nvGrpSpPr>
        <p:cNvPr id="1" name=""/>
        <p:cNvGrpSpPr/>
        <p:nvPr/>
      </p:nvGrpSpPr>
      <p:grpSpPr>
        <a:xfrm>
          <a:off x="0" y="0"/>
          <a:ext cx="0" cy="0"/>
          <a:chOff x="0" y="0"/>
          <a:chExt cx="0" cy="0"/>
        </a:xfrm>
      </p:grpSpPr>
      <p:sp>
        <p:nvSpPr>
          <p:cNvPr id="4" name="日期占位符 3">
            <a:extLst>
              <a:ext uri="{FF2B5EF4-FFF2-40B4-BE49-F238E27FC236}">
                <a16:creationId xmlns:a16="http://schemas.microsoft.com/office/drawing/2014/main" id="{4E40B813-E034-4320-AC62-8680F0C030DC}"/>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DBBB2ED-9801-4D65-B9BC-ED93346E8877}" type="datetimeFigureOut">
              <a:rPr lang="zh-CN" altLang="en-US" smtClean="0"/>
              <a:t>2021/12/6 Monday</a:t>
            </a:fld>
            <a:endParaRPr lang="zh-CN" altLang="en-US"/>
          </a:p>
        </p:txBody>
      </p:sp>
      <p:sp>
        <p:nvSpPr>
          <p:cNvPr id="5" name="页脚占位符 4">
            <a:extLst>
              <a:ext uri="{FF2B5EF4-FFF2-40B4-BE49-F238E27FC236}">
                <a16:creationId xmlns:a16="http://schemas.microsoft.com/office/drawing/2014/main" id="{412878CA-E463-497D-BAF3-BB2D776CCBF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a:extLst>
              <a:ext uri="{FF2B5EF4-FFF2-40B4-BE49-F238E27FC236}">
                <a16:creationId xmlns:a16="http://schemas.microsoft.com/office/drawing/2014/main" id="{4458B79B-CDD3-49A5-8855-2095E6A151D9}"/>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83BC45D-1434-4616-83A3-5CF0F7C0B6D0}" type="slidenum">
              <a:rPr lang="zh-CN" altLang="en-US" smtClean="0"/>
              <a:t>‹#›</a:t>
            </a:fld>
            <a:endParaRPr lang="zh-CN" altLang="en-US"/>
          </a:p>
        </p:txBody>
      </p:sp>
      <p:sp>
        <p:nvSpPr>
          <p:cNvPr id="7" name="文本框 6">
            <a:extLst>
              <a:ext uri="{FF2B5EF4-FFF2-40B4-BE49-F238E27FC236}">
                <a16:creationId xmlns:a16="http://schemas.microsoft.com/office/drawing/2014/main" id="{2DACCFE7-396C-4775-BA19-B702CC6BD01D}"/>
              </a:ext>
            </a:extLst>
          </p:cNvPr>
          <p:cNvSpPr txBox="1"/>
          <p:nvPr/>
        </p:nvSpPr>
        <p:spPr>
          <a:xfrm>
            <a:off x="7568774" y="0"/>
            <a:ext cx="4114799" cy="400110"/>
          </a:xfrm>
          <a:prstGeom prst="rect">
            <a:avLst/>
          </a:prstGeom>
          <a:noFill/>
        </p:spPr>
        <p:txBody>
          <a:bodyPr wrap="square" rtlCol="0">
            <a:spAutoFit/>
          </a:bodyPr>
          <a:lstStyle/>
          <a:p>
            <a:r>
              <a:rPr lang="zh-CN" altLang="en-US" sz="2000" b="1" i="0" dirty="0" smtClean="0">
                <a:latin typeface="楷体" panose="02010609060101010101" pitchFamily="49" charset="-122"/>
                <a:ea typeface="楷体" panose="02010609060101010101" pitchFamily="49" charset="-122"/>
              </a:rPr>
              <a:t>实验班提优训练 九年级下</a:t>
            </a:r>
            <a:r>
              <a:rPr lang="zh-CN" altLang="en-US" sz="2000" b="1" i="0" baseline="0" dirty="0" smtClean="0">
                <a:latin typeface="楷体" panose="02010609060101010101" pitchFamily="49" charset="-122"/>
                <a:ea typeface="楷体" panose="02010609060101010101" pitchFamily="49" charset="-122"/>
              </a:rPr>
              <a:t> </a:t>
            </a:r>
            <a:r>
              <a:rPr lang="en-US" altLang="zh-CN" sz="2000" b="1" i="0" baseline="0" dirty="0" smtClean="0">
                <a:latin typeface="楷体" panose="02010609060101010101" pitchFamily="49" charset="-122"/>
                <a:ea typeface="楷体" panose="02010609060101010101" pitchFamily="49" charset="-122"/>
              </a:rPr>
              <a:t>RJXMB</a:t>
            </a:r>
            <a:endParaRPr lang="zh-CN" altLang="en-US" sz="2000" b="1" i="0" dirty="0">
              <a:latin typeface="Calibri" panose="020F0502020204030204" pitchFamily="34" charset="0"/>
              <a:ea typeface="楷体" panose="02010609060101010101" pitchFamily="49" charset="-122"/>
            </a:endParaRPr>
          </a:p>
        </p:txBody>
      </p:sp>
    </p:spTree>
    <p:extLst>
      <p:ext uri="{BB962C8B-B14F-4D97-AF65-F5344CB8AC3E}">
        <p14:creationId xmlns:p14="http://schemas.microsoft.com/office/powerpoint/2010/main" val="358697903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 id="2147483678" r:id="rId18"/>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00.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02.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03.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04.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05.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06.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6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8.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6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8.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7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8.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7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8.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7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8.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8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8.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8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8.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324500" y="915760"/>
            <a:ext cx="6811480" cy="1446550"/>
          </a:xfrm>
          <a:prstGeom prst="rect">
            <a:avLst/>
          </a:prstGeom>
        </p:spPr>
        <p:txBody>
          <a:bodyPr wrap="none">
            <a:spAutoFit/>
          </a:bodyPr>
          <a:lstStyle/>
          <a:p>
            <a:pPr indent="609600" algn="ctr">
              <a:lnSpc>
                <a:spcPct val="200000"/>
              </a:lnSpc>
              <a:spcAft>
                <a:spcPts val="0"/>
              </a:spcAft>
            </a:pPr>
            <a:r>
              <a:rPr lang="zh-CN" altLang="zh-CN" sz="4400" b="1" kern="100" dirty="0">
                <a:latin typeface="Calibri" panose="020F0502020204030204" pitchFamily="34" charset="0"/>
                <a:ea typeface="宋体" panose="02010600030101010101" pitchFamily="2" charset="-122"/>
                <a:cs typeface="Times New Roman" panose="02020603050405020304" pitchFamily="18" charset="0"/>
              </a:rPr>
              <a:t>中考专题复习训练卷</a:t>
            </a:r>
            <a:r>
              <a:rPr lang="en-US" altLang="zh-CN" sz="4400" b="1"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4400" b="1" kern="100" dirty="0">
                <a:latin typeface="Calibri" panose="020F0502020204030204" pitchFamily="34" charset="0"/>
                <a:ea typeface="宋体" panose="02010600030101010101" pitchFamily="2" charset="-122"/>
                <a:cs typeface="Times New Roman" panose="02020603050405020304" pitchFamily="18" charset="0"/>
              </a:rPr>
              <a:t>五</a:t>
            </a:r>
            <a:r>
              <a:rPr lang="en-US" altLang="zh-CN" sz="4400" b="1"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4400" b="1"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5" name="Rectangle 4"/>
          <p:cNvSpPr/>
          <p:nvPr/>
        </p:nvSpPr>
        <p:spPr>
          <a:xfrm>
            <a:off x="3027642" y="2615469"/>
            <a:ext cx="5878533" cy="1446550"/>
          </a:xfrm>
          <a:prstGeom prst="rect">
            <a:avLst/>
          </a:prstGeom>
        </p:spPr>
        <p:txBody>
          <a:bodyPr wrap="none">
            <a:spAutoFit/>
          </a:bodyPr>
          <a:lstStyle/>
          <a:p>
            <a:pPr indent="609600" algn="ctr">
              <a:lnSpc>
                <a:spcPct val="200000"/>
              </a:lnSpc>
              <a:spcAft>
                <a:spcPts val="0"/>
              </a:spcAft>
            </a:pPr>
            <a:r>
              <a:rPr lang="zh-CN" altLang="zh-CN" sz="4400" kern="100" dirty="0">
                <a:latin typeface="Calibri" panose="020F0502020204030204" pitchFamily="34" charset="0"/>
                <a:ea typeface="宋体" panose="02010600030101010101" pitchFamily="2" charset="-122"/>
                <a:cs typeface="Times New Roman" panose="02020603050405020304" pitchFamily="18" charset="0"/>
              </a:rPr>
              <a:t>完形填空、短文填空</a:t>
            </a:r>
            <a:endParaRPr lang="zh-CN" altLang="zh-CN" sz="440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54762986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763792" y="1335561"/>
            <a:ext cx="10510222" cy="4524315"/>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One area in which we had a lot of rules was table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6</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For example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we weren't allowed to start our meal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7</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the oldest person had started. We had to say “thank you” when our food was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8</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and eat everything on our plates before we could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9</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the table. We couldn't make any noise when eating. Worse than that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we were only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10</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to have sweets at the weekend</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as a special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11</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if we had been good</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3455310629"/>
      </p:ext>
    </p:extLst>
  </p:cSld>
  <p:clrMapOvr>
    <a:masterClrMapping/>
  </p:clrMapOvr>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785308" y="1202855"/>
            <a:ext cx="10531737" cy="4524315"/>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Weeks passed by. </a:t>
            </a:r>
            <a:r>
              <a:rPr lang="en-US" altLang="zh-CN" sz="2400" kern="100" dirty="0" err="1">
                <a:latin typeface="Calibri" panose="020F0502020204030204" pitchFamily="34" charset="0"/>
                <a:ea typeface="宋体" panose="02010600030101010101" pitchFamily="2" charset="-122"/>
                <a:cs typeface="Times New Roman" panose="02020603050405020304" pitchFamily="18" charset="0"/>
              </a:rPr>
              <a:t>Lazy's</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yard was in a mess. The paint was falling down and the windows were covered with dirt. One day</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his brother came over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6</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__(visit)him. He was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7</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__(surprise)at what he saw and scolded him angrily</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“Lazy</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 know why you're called Lazy. You're just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8</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your name! What have you done for your house? It could fall apart at any second</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Just the next day</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after a heavy rainstorm</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err="1">
                <a:latin typeface="Calibri" panose="020F0502020204030204" pitchFamily="34" charset="0"/>
                <a:ea typeface="宋体" panose="02010600030101010101" pitchFamily="2" charset="-122"/>
                <a:cs typeface="Times New Roman" panose="02020603050405020304" pitchFamily="18" charset="0"/>
              </a:rPr>
              <a:t>Lazy's</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house fell down</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1322904404"/>
      </p:ext>
    </p:extLst>
  </p:cSld>
  <p:clrMapOvr>
    <a:masterClrMapping/>
  </p:clrMapOvr>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151069" y="1625850"/>
            <a:ext cx="9940066" cy="3046988"/>
          </a:xfrm>
          <a:prstGeom prst="rect">
            <a:avLst/>
          </a:prstGeom>
        </p:spPr>
        <p:txBody>
          <a:bodyPr wrap="square">
            <a:spAutoFit/>
          </a:bodyPr>
          <a:lstStyle/>
          <a:p>
            <a:pPr lvl="0" indent="609600" algn="just">
              <a:lnSpc>
                <a:spcPct val="200000"/>
              </a:lnSpc>
            </a:pPr>
            <a:r>
              <a:rPr lang="en-US"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There are many </a:t>
            </a:r>
            <a:r>
              <a:rPr lang="en-US" altLang="zh-CN" sz="2400" kern="100" dirty="0" err="1">
                <a:solidFill>
                  <a:prstClr val="black"/>
                </a:solidFill>
                <a:latin typeface="Calibri" panose="020F0502020204030204" pitchFamily="34" charset="0"/>
                <a:ea typeface="宋体" panose="02010600030101010101" pitchFamily="2" charset="-122"/>
                <a:cs typeface="Times New Roman" panose="02020603050405020304" pitchFamily="18" charset="0"/>
              </a:rPr>
              <a:t>Lazys</a:t>
            </a:r>
            <a:r>
              <a:rPr lang="en-US"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 around __</a:t>
            </a:r>
            <a:r>
              <a:rPr lang="en-US" altLang="zh-CN" sz="2400" u="sng"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9</a:t>
            </a:r>
            <a:r>
              <a:rPr lang="en-US"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__(we). Are you lazy</a:t>
            </a:r>
            <a:r>
              <a:rPr lang="zh-CN"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too? Have you ever put off “something” to “tomorrow”</a:t>
            </a:r>
            <a:r>
              <a:rPr lang="zh-CN"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“next month” __</a:t>
            </a:r>
            <a:r>
              <a:rPr lang="en-US" altLang="zh-CN" sz="2400" u="sng"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10</a:t>
            </a:r>
            <a:r>
              <a:rPr lang="en-US"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__ even “next year”</a:t>
            </a:r>
            <a:r>
              <a:rPr lang="zh-CN"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 It's much better to just deal with things today than to wait until some imaginary(</a:t>
            </a:r>
            <a:r>
              <a:rPr lang="zh-CN"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想象的</a:t>
            </a:r>
            <a:r>
              <a:rPr lang="en-US"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)“tomorrow” that might not actually come.</a:t>
            </a:r>
            <a:endParaRPr lang="zh-CN" altLang="zh-CN" sz="1050" kern="100" dirty="0">
              <a:solidFill>
                <a:prstClr val="black"/>
              </a:solidFill>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3999704300"/>
      </p:ext>
    </p:extLst>
  </p:cSld>
  <p:clrMapOvr>
    <a:masterClrMapping/>
  </p:clrMapOvr>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398495" y="2493604"/>
            <a:ext cx="9692639" cy="1569660"/>
          </a:xfrm>
          <a:prstGeom prst="rect">
            <a:avLst/>
          </a:prstGeom>
        </p:spPr>
        <p:txBody>
          <a:bodyPr wrap="square">
            <a:spAutoFit/>
          </a:bodyPr>
          <a:lstStyle/>
          <a:p>
            <a:pPr indent="609600" algn="just">
              <a:lnSpc>
                <a:spcPct val="200000"/>
              </a:lnSpc>
              <a:spcAft>
                <a:spcPts val="0"/>
              </a:spcAft>
            </a:pP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1. ________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 ________ 3. ________ 4.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________</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5</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________ </a:t>
            </a:r>
            <a:endPar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endParaRPr>
          </a:p>
          <a:p>
            <a:pPr indent="609600" algn="just">
              <a:lnSpc>
                <a:spcPct val="200000"/>
              </a:lnSpc>
              <a:spcAft>
                <a:spcPts val="0"/>
              </a:spcAft>
            </a:pP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6</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________ 7. ________ 8.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________</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9</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________ 10. ________</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2264614" y="2638770"/>
            <a:ext cx="142333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neighbors</a:t>
            </a:r>
            <a:endParaRPr lang="zh-CN" altLang="en-US" dirty="0"/>
          </a:p>
        </p:txBody>
      </p:sp>
      <p:sp>
        <p:nvSpPr>
          <p:cNvPr id="4" name="Rectangle 3"/>
          <p:cNvSpPr/>
          <p:nvPr/>
        </p:nvSpPr>
        <p:spPr>
          <a:xfrm>
            <a:off x="4307048" y="2638770"/>
            <a:ext cx="494046"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an</a:t>
            </a:r>
            <a:endParaRPr lang="zh-CN" altLang="en-US" dirty="0"/>
          </a:p>
        </p:txBody>
      </p:sp>
      <p:sp>
        <p:nvSpPr>
          <p:cNvPr id="5" name="Rectangle 4"/>
          <p:cNvSpPr/>
          <p:nvPr/>
        </p:nvSpPr>
        <p:spPr>
          <a:xfrm>
            <a:off x="5588363" y="2711425"/>
            <a:ext cx="1058303"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quickly</a:t>
            </a:r>
            <a:endParaRPr lang="zh-CN" altLang="en-US" dirty="0"/>
          </a:p>
        </p:txBody>
      </p:sp>
      <p:sp>
        <p:nvSpPr>
          <p:cNvPr id="6" name="Rectangle 5"/>
          <p:cNvSpPr/>
          <p:nvPr/>
        </p:nvSpPr>
        <p:spPr>
          <a:xfrm>
            <a:off x="7250187" y="2711425"/>
            <a:ext cx="107914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will cut</a:t>
            </a:r>
            <a:endParaRPr lang="zh-CN" altLang="en-US" dirty="0"/>
          </a:p>
        </p:txBody>
      </p:sp>
      <p:sp>
        <p:nvSpPr>
          <p:cNvPr id="7" name="Rectangle 6"/>
          <p:cNvSpPr/>
          <p:nvPr/>
        </p:nvSpPr>
        <p:spPr>
          <a:xfrm>
            <a:off x="8721544" y="2638770"/>
            <a:ext cx="1225015"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cleaning</a:t>
            </a:r>
            <a:endParaRPr lang="zh-CN" altLang="en-US" dirty="0"/>
          </a:p>
        </p:txBody>
      </p:sp>
      <p:sp>
        <p:nvSpPr>
          <p:cNvPr id="8" name="Rectangle 7"/>
          <p:cNvSpPr/>
          <p:nvPr/>
        </p:nvSpPr>
        <p:spPr>
          <a:xfrm>
            <a:off x="2467073" y="3434837"/>
            <a:ext cx="101842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to visit</a:t>
            </a:r>
            <a:endParaRPr lang="zh-CN" altLang="en-US" dirty="0"/>
          </a:p>
        </p:txBody>
      </p:sp>
      <p:sp>
        <p:nvSpPr>
          <p:cNvPr id="9" name="Rectangle 8"/>
          <p:cNvSpPr/>
          <p:nvPr/>
        </p:nvSpPr>
        <p:spPr>
          <a:xfrm>
            <a:off x="3879046" y="3434837"/>
            <a:ext cx="135005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surprised</a:t>
            </a:r>
            <a:endParaRPr lang="zh-CN" altLang="en-US" dirty="0"/>
          </a:p>
        </p:txBody>
      </p:sp>
      <p:sp>
        <p:nvSpPr>
          <p:cNvPr id="10" name="Rectangle 9"/>
          <p:cNvSpPr/>
          <p:nvPr/>
        </p:nvSpPr>
        <p:spPr>
          <a:xfrm>
            <a:off x="5807370" y="3423663"/>
            <a:ext cx="609141"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like</a:t>
            </a:r>
            <a:endParaRPr lang="zh-CN" altLang="en-US" dirty="0"/>
          </a:p>
        </p:txBody>
      </p:sp>
      <p:sp>
        <p:nvSpPr>
          <p:cNvPr id="11" name="Rectangle 10"/>
          <p:cNvSpPr/>
          <p:nvPr/>
        </p:nvSpPr>
        <p:spPr>
          <a:xfrm>
            <a:off x="7459924" y="3434837"/>
            <a:ext cx="466794"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us</a:t>
            </a:r>
            <a:endParaRPr lang="zh-CN" altLang="en-US" dirty="0"/>
          </a:p>
        </p:txBody>
      </p:sp>
      <p:sp>
        <p:nvSpPr>
          <p:cNvPr id="12" name="Rectangle 11"/>
          <p:cNvSpPr/>
          <p:nvPr/>
        </p:nvSpPr>
        <p:spPr>
          <a:xfrm>
            <a:off x="8880081" y="3434837"/>
            <a:ext cx="45397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or</a:t>
            </a:r>
            <a:endParaRPr lang="zh-CN" altLang="en-US" dirty="0"/>
          </a:p>
        </p:txBody>
      </p:sp>
    </p:spTree>
    <p:extLst>
      <p:ext uri="{BB962C8B-B14F-4D97-AF65-F5344CB8AC3E}">
        <p14:creationId xmlns:p14="http://schemas.microsoft.com/office/powerpoint/2010/main" val="25940290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8"/>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9"/>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0"/>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11"/>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P spid="8" grpId="0"/>
      <p:bldP spid="9" grpId="0"/>
      <p:bldP spid="10" grpId="0"/>
      <p:bldP spid="11" grpId="0"/>
      <p:bldP spid="12" grpId="0"/>
    </p:bldLst>
  </p:timing>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919599" y="487241"/>
            <a:ext cx="1814920" cy="461665"/>
          </a:xfrm>
          <a:prstGeom prst="rect">
            <a:avLst/>
          </a:prstGeom>
        </p:spPr>
        <p:txBody>
          <a:bodyPr wrap="none">
            <a:spAutoFit/>
          </a:bodyPr>
          <a:lstStyle/>
          <a:p>
            <a:r>
              <a:rPr lang="en-US" altLang="zh-CN" sz="2400" b="1" kern="100" dirty="0">
                <a:latin typeface="Calibri" panose="020F0502020204030204" pitchFamily="34" charset="0"/>
                <a:ea typeface="宋体" panose="02010600030101010101" pitchFamily="2" charset="-122"/>
                <a:cs typeface="Times New Roman" panose="02020603050405020304" pitchFamily="18" charset="0"/>
              </a:rPr>
              <a:t>L</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宿迁</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en-US" dirty="0"/>
          </a:p>
        </p:txBody>
      </p:sp>
      <p:sp>
        <p:nvSpPr>
          <p:cNvPr id="3" name="Rectangle 2"/>
          <p:cNvSpPr/>
          <p:nvPr/>
        </p:nvSpPr>
        <p:spPr>
          <a:xfrm>
            <a:off x="697453" y="869158"/>
            <a:ext cx="10259211" cy="830997"/>
          </a:xfrm>
          <a:prstGeom prst="rect">
            <a:avLst/>
          </a:prstGeom>
        </p:spPr>
        <p:txBody>
          <a:bodyPr wrap="square">
            <a:spAutoFit/>
          </a:bodyPr>
          <a:lstStyle/>
          <a:p>
            <a:pPr indent="609600"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根据短文内容，用括号内所给词的正确时态或形式填空，使短文完整。</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4" name="Rectangle 3"/>
          <p:cNvSpPr/>
          <p:nvPr/>
        </p:nvSpPr>
        <p:spPr>
          <a:xfrm>
            <a:off x="1020183" y="2082072"/>
            <a:ext cx="10049435" cy="3046988"/>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high</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­-tech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zebra crossing with flashing lights and audio warning(</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语音提示</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1</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__(put) into use for the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2</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__(one)time in </a:t>
            </a:r>
            <a:r>
              <a:rPr lang="en-US" altLang="zh-CN" sz="2400" kern="100" dirty="0" err="1">
                <a:latin typeface="Calibri" panose="020F0502020204030204" pitchFamily="34" charset="0"/>
                <a:ea typeface="宋体" panose="02010600030101010101" pitchFamily="2" charset="-122"/>
                <a:cs typeface="Times New Roman" panose="02020603050405020304" pitchFamily="18" charset="0"/>
              </a:rPr>
              <a:t>Bishan</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district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Chongqing a few months ago. It can also take pictures of the people who are against the traffic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3</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__(rule) in the area.</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2539111195"/>
      </p:ext>
    </p:extLst>
  </p:cSld>
  <p:clrMapOvr>
    <a:masterClrMapping/>
  </p:clrMapOvr>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828338" y="1235044"/>
            <a:ext cx="10607039" cy="4524315"/>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 busy road in front of a gate of </a:t>
            </a:r>
            <a:r>
              <a:rPr lang="en-US" altLang="zh-CN" sz="2400" kern="100" dirty="0" err="1">
                <a:latin typeface="Calibri" panose="020F0502020204030204" pitchFamily="34" charset="0"/>
                <a:ea typeface="宋体" panose="02010600030101010101" pitchFamily="2" charset="-122"/>
                <a:cs typeface="Times New Roman" panose="02020603050405020304" pitchFamily="18" charset="0"/>
              </a:rPr>
              <a:t>Bishan</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Middle School</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 crosswalk is installed(</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安装</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4</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__(keep)the students safe when they cross the road after school.</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 zebra crossing area has light strips. When people cross the street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they flash to “tell”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5</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__(drive) to slow down and wait for people to go across the street. At the same time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display screens(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显示屏</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on either side of the crosswalk tell people to only cross the street when the light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6</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__(be) green.</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3883616219"/>
      </p:ext>
    </p:extLst>
  </p:cSld>
  <p:clrMapOvr>
    <a:masterClrMapping/>
  </p:clrMapOvr>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914399" y="754523"/>
            <a:ext cx="10316583" cy="5262979"/>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Jiang </a:t>
            </a:r>
            <a:r>
              <a:rPr lang="en-US" altLang="zh-CN" sz="2400" kern="100" dirty="0" err="1">
                <a:latin typeface="Calibri" panose="020F0502020204030204" pitchFamily="34" charset="0"/>
                <a:ea typeface="宋体" panose="02010600030101010101" pitchFamily="2" charset="-122"/>
                <a:cs typeface="Times New Roman" panose="02020603050405020304" pitchFamily="18" charset="0"/>
              </a:rPr>
              <a:t>Fei</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traffic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7</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__(office)in </a:t>
            </a:r>
            <a:r>
              <a:rPr lang="en-US" altLang="zh-CN" sz="2400" kern="100" dirty="0" err="1">
                <a:latin typeface="Calibri" panose="020F0502020204030204" pitchFamily="34" charset="0"/>
                <a:ea typeface="宋体" panose="02010600030101010101" pitchFamily="2" charset="-122"/>
                <a:cs typeface="Times New Roman" panose="02020603050405020304" pitchFamily="18" charset="0"/>
              </a:rPr>
              <a:t>Bishan</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said that the lighting system was very useful in the evenings and on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8</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__(rain) and foggy days.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err="1">
                <a:latin typeface="Calibri" panose="020F0502020204030204" pitchFamily="34" charset="0"/>
                <a:ea typeface="宋体" panose="02010600030101010101" pitchFamily="2" charset="-122"/>
                <a:cs typeface="Times New Roman" panose="02020603050405020304" pitchFamily="18" charset="0"/>
              </a:rPr>
              <a:t>Rong</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Sheng from the school's safety department said</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“In the past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our school safety guards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9</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__(have) to stand in the middle of the road after school to stop the cars.”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Now the students feel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10</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__(safe)than before after the installation of the smart crosswalk.</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1857240672"/>
      </p:ext>
    </p:extLst>
  </p:cSld>
  <p:clrMapOvr>
    <a:masterClrMapping/>
  </p:clrMapOvr>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635162" y="2601181"/>
            <a:ext cx="9316122" cy="1569660"/>
          </a:xfrm>
          <a:prstGeom prst="rect">
            <a:avLst/>
          </a:prstGeom>
        </p:spPr>
        <p:txBody>
          <a:bodyPr wrap="square">
            <a:spAutoFit/>
          </a:bodyPr>
          <a:lstStyle/>
          <a:p>
            <a:pPr indent="609600" algn="just">
              <a:lnSpc>
                <a:spcPct val="200000"/>
              </a:lnSpc>
              <a:spcAft>
                <a:spcPts val="0"/>
              </a:spcAft>
            </a:pP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1. ________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 ________ 3. ________ 4.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________</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5</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________ </a:t>
            </a:r>
            <a:endPar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endParaRPr>
          </a:p>
          <a:p>
            <a:pPr indent="609600" algn="just">
              <a:lnSpc>
                <a:spcPct val="200000"/>
              </a:lnSpc>
              <a:spcAft>
                <a:spcPts val="0"/>
              </a:spcAft>
            </a:pP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6</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________ 7. ________ 8.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________</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9</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________ 10. ________</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2663300" y="2821650"/>
            <a:ext cx="1163845"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was put</a:t>
            </a:r>
            <a:endParaRPr lang="zh-CN" altLang="en-US" dirty="0"/>
          </a:p>
        </p:txBody>
      </p:sp>
      <p:sp>
        <p:nvSpPr>
          <p:cNvPr id="4" name="Rectangle 3"/>
          <p:cNvSpPr/>
          <p:nvPr/>
        </p:nvSpPr>
        <p:spPr>
          <a:xfrm>
            <a:off x="4519646" y="2821650"/>
            <a:ext cx="671274"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first</a:t>
            </a:r>
            <a:endParaRPr lang="zh-CN" altLang="en-US" dirty="0"/>
          </a:p>
        </p:txBody>
      </p:sp>
      <p:sp>
        <p:nvSpPr>
          <p:cNvPr id="5" name="Rectangle 4"/>
          <p:cNvSpPr/>
          <p:nvPr/>
        </p:nvSpPr>
        <p:spPr>
          <a:xfrm>
            <a:off x="5957713" y="2821649"/>
            <a:ext cx="798617"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rules</a:t>
            </a:r>
            <a:endParaRPr lang="zh-CN" altLang="en-US" dirty="0"/>
          </a:p>
        </p:txBody>
      </p:sp>
      <p:sp>
        <p:nvSpPr>
          <p:cNvPr id="6" name="Rectangle 5"/>
          <p:cNvSpPr/>
          <p:nvPr/>
        </p:nvSpPr>
        <p:spPr>
          <a:xfrm>
            <a:off x="7321488" y="2821649"/>
            <a:ext cx="1114279"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to keep</a:t>
            </a:r>
            <a:endParaRPr lang="zh-CN" altLang="en-US" dirty="0"/>
          </a:p>
        </p:txBody>
      </p:sp>
      <p:sp>
        <p:nvSpPr>
          <p:cNvPr id="7" name="Rectangle 6"/>
          <p:cNvSpPr/>
          <p:nvPr/>
        </p:nvSpPr>
        <p:spPr>
          <a:xfrm>
            <a:off x="9084389" y="2821648"/>
            <a:ext cx="1037207"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drivers</a:t>
            </a:r>
            <a:endParaRPr lang="zh-CN" altLang="en-US" dirty="0"/>
          </a:p>
        </p:txBody>
      </p:sp>
      <p:sp>
        <p:nvSpPr>
          <p:cNvPr id="8" name="Rectangle 7"/>
          <p:cNvSpPr/>
          <p:nvPr/>
        </p:nvSpPr>
        <p:spPr>
          <a:xfrm>
            <a:off x="3057510" y="3585443"/>
            <a:ext cx="375424"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is</a:t>
            </a:r>
            <a:endParaRPr lang="zh-CN" altLang="en-US" dirty="0"/>
          </a:p>
        </p:txBody>
      </p:sp>
      <p:sp>
        <p:nvSpPr>
          <p:cNvPr id="9" name="Rectangle 8"/>
          <p:cNvSpPr/>
          <p:nvPr/>
        </p:nvSpPr>
        <p:spPr>
          <a:xfrm>
            <a:off x="4358094" y="3563022"/>
            <a:ext cx="994375"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officer</a:t>
            </a:r>
            <a:endParaRPr lang="zh-CN" altLang="en-US" dirty="0"/>
          </a:p>
        </p:txBody>
      </p:sp>
      <p:sp>
        <p:nvSpPr>
          <p:cNvPr id="10" name="Rectangle 9"/>
          <p:cNvSpPr/>
          <p:nvPr/>
        </p:nvSpPr>
        <p:spPr>
          <a:xfrm>
            <a:off x="5893498" y="3503782"/>
            <a:ext cx="79945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rainy</a:t>
            </a:r>
            <a:endParaRPr lang="zh-CN" altLang="en-US" dirty="0"/>
          </a:p>
        </p:txBody>
      </p:sp>
      <p:sp>
        <p:nvSpPr>
          <p:cNvPr id="11" name="Rectangle 10"/>
          <p:cNvSpPr/>
          <p:nvPr/>
        </p:nvSpPr>
        <p:spPr>
          <a:xfrm>
            <a:off x="7550652" y="3542380"/>
            <a:ext cx="655949"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had</a:t>
            </a:r>
            <a:endParaRPr lang="zh-CN" altLang="en-US" dirty="0"/>
          </a:p>
        </p:txBody>
      </p:sp>
      <p:sp>
        <p:nvSpPr>
          <p:cNvPr id="12" name="Rectangle 11"/>
          <p:cNvSpPr/>
          <p:nvPr/>
        </p:nvSpPr>
        <p:spPr>
          <a:xfrm>
            <a:off x="9322851" y="3585443"/>
            <a:ext cx="798745"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safer</a:t>
            </a:r>
            <a:endParaRPr lang="zh-CN" altLang="en-US" dirty="0"/>
          </a:p>
        </p:txBody>
      </p:sp>
    </p:spTree>
    <p:extLst>
      <p:ext uri="{BB962C8B-B14F-4D97-AF65-F5344CB8AC3E}">
        <p14:creationId xmlns:p14="http://schemas.microsoft.com/office/powerpoint/2010/main" val="6491214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8"/>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9"/>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0"/>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11"/>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P spid="8" grpId="0"/>
      <p:bldP spid="9" grpId="0"/>
      <p:bldP spid="10" grpId="0"/>
      <p:bldP spid="11" grpId="0"/>
      <p:bldP spid="12"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258645" y="1242188"/>
            <a:ext cx="9918549" cy="4524315"/>
          </a:xfrm>
          <a:prstGeom prst="rect">
            <a:avLst/>
          </a:prstGeom>
        </p:spPr>
        <p:txBody>
          <a:bodyPr wrap="square">
            <a:spAutoFit/>
          </a:bodyPr>
          <a:lstStyle/>
          <a:p>
            <a:pPr lvl="0" indent="609600" algn="just">
              <a:lnSpc>
                <a:spcPct val="200000"/>
              </a:lnSpc>
            </a:pPr>
            <a:r>
              <a:rPr lang="en-US"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Although my upbringing(</a:t>
            </a:r>
            <a:r>
              <a:rPr lang="zh-CN"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养育</a:t>
            </a:r>
            <a:r>
              <a:rPr lang="en-US"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 was perhaps a bit __</a:t>
            </a:r>
            <a:r>
              <a:rPr lang="en-US" altLang="zh-CN" sz="2400" u="sng"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12</a:t>
            </a:r>
            <a:r>
              <a:rPr lang="en-US"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__ compared with modern children</a:t>
            </a:r>
            <a:r>
              <a:rPr lang="zh-CN"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I'm very thankful to my parents for giving me a clear __</a:t>
            </a:r>
            <a:r>
              <a:rPr lang="en-US" altLang="zh-CN" sz="2400" u="sng"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13</a:t>
            </a:r>
            <a:r>
              <a:rPr lang="en-US"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__ in life. Even though I was sometimes __</a:t>
            </a:r>
            <a:r>
              <a:rPr lang="en-US" altLang="zh-CN" sz="2400" u="sng"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14</a:t>
            </a:r>
            <a:r>
              <a:rPr lang="en-US"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__</a:t>
            </a:r>
            <a:r>
              <a:rPr lang="zh-CN"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I think it has made me a better person. In my view</a:t>
            </a:r>
            <a:r>
              <a:rPr lang="zh-CN"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children need clear rules</a:t>
            </a:r>
            <a:r>
              <a:rPr lang="zh-CN"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but more than that they need to learn how to get on with __</a:t>
            </a:r>
            <a:r>
              <a:rPr lang="en-US" altLang="zh-CN" sz="2400" u="sng"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15</a:t>
            </a:r>
            <a:r>
              <a:rPr lang="en-US"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__ people and realize they are not the center of the world.</a:t>
            </a:r>
            <a:endParaRPr lang="zh-CN" altLang="zh-CN" sz="1050" kern="100" dirty="0">
              <a:solidFill>
                <a:prstClr val="black"/>
              </a:solidFill>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387068087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477844" y="1356951"/>
            <a:ext cx="7591313" cy="3785652"/>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 A. they  B.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you</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I  D. she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 A. Get up  B. Sit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up</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Give up  D. Look up</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 A. in order  B. in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public</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in surprise  D. in person</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4. A. won  B.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shown</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wasted  D. lost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5. A. older  B.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richer</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taller  D. heavier</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2694620" y="1606037"/>
            <a:ext cx="34817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a:t>
            </a:r>
            <a:endParaRPr lang="zh-CN" altLang="en-US" dirty="0"/>
          </a:p>
        </p:txBody>
      </p:sp>
      <p:sp>
        <p:nvSpPr>
          <p:cNvPr id="4" name="Rectangle 3"/>
          <p:cNvSpPr/>
          <p:nvPr/>
        </p:nvSpPr>
        <p:spPr>
          <a:xfrm>
            <a:off x="2680192" y="2316788"/>
            <a:ext cx="36260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a:t>
            </a:r>
            <a:endParaRPr lang="zh-CN" altLang="en-US" dirty="0"/>
          </a:p>
        </p:txBody>
      </p:sp>
      <p:sp>
        <p:nvSpPr>
          <p:cNvPr id="5" name="Rectangle 4"/>
          <p:cNvSpPr/>
          <p:nvPr/>
        </p:nvSpPr>
        <p:spPr>
          <a:xfrm>
            <a:off x="2694620" y="3084457"/>
            <a:ext cx="35137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a:t>
            </a:r>
            <a:endParaRPr lang="zh-CN" altLang="en-US" dirty="0"/>
          </a:p>
        </p:txBody>
      </p:sp>
      <p:sp>
        <p:nvSpPr>
          <p:cNvPr id="6" name="Rectangle 5"/>
          <p:cNvSpPr/>
          <p:nvPr/>
        </p:nvSpPr>
        <p:spPr>
          <a:xfrm>
            <a:off x="2647331" y="3803803"/>
            <a:ext cx="44275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 D</a:t>
            </a:r>
            <a:endParaRPr lang="zh-CN" altLang="en-US" dirty="0"/>
          </a:p>
        </p:txBody>
      </p:sp>
      <p:sp>
        <p:nvSpPr>
          <p:cNvPr id="7" name="Rectangle 6"/>
          <p:cNvSpPr/>
          <p:nvPr/>
        </p:nvSpPr>
        <p:spPr>
          <a:xfrm>
            <a:off x="2727481" y="4514554"/>
            <a:ext cx="36260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a:t>
            </a:r>
            <a:endParaRPr lang="zh-CN" altLang="en-US" dirty="0"/>
          </a:p>
        </p:txBody>
      </p:sp>
    </p:spTree>
    <p:extLst>
      <p:ext uri="{BB962C8B-B14F-4D97-AF65-F5344CB8AC3E}">
        <p14:creationId xmlns:p14="http://schemas.microsoft.com/office/powerpoint/2010/main" val="13818934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617695" y="1475283"/>
            <a:ext cx="7860254" cy="3785652"/>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6. A. designs  B.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manners</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materials  D. sizes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7. A. if  B.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because</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until  D. though</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8. A. cooked  B.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eaten</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prepared  D. served</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9. A. move  B.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book</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leave  D. lay</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10. A. allowed  B.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forced</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warned  D. advised</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2886654" y="1724370"/>
            <a:ext cx="35137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a:t>
            </a:r>
            <a:endParaRPr lang="zh-CN" altLang="en-US" dirty="0"/>
          </a:p>
        </p:txBody>
      </p:sp>
      <p:sp>
        <p:nvSpPr>
          <p:cNvPr id="4" name="Rectangle 3"/>
          <p:cNvSpPr/>
          <p:nvPr/>
        </p:nvSpPr>
        <p:spPr>
          <a:xfrm>
            <a:off x="2886654" y="2435122"/>
            <a:ext cx="34817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a:t>
            </a:r>
            <a:endParaRPr lang="zh-CN" altLang="en-US" dirty="0"/>
          </a:p>
        </p:txBody>
      </p:sp>
      <p:sp>
        <p:nvSpPr>
          <p:cNvPr id="5" name="Rectangle 4"/>
          <p:cNvSpPr/>
          <p:nvPr/>
        </p:nvSpPr>
        <p:spPr>
          <a:xfrm>
            <a:off x="2886654" y="3145874"/>
            <a:ext cx="37382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D</a:t>
            </a:r>
            <a:endParaRPr lang="zh-CN" altLang="en-US" dirty="0"/>
          </a:p>
        </p:txBody>
      </p:sp>
      <p:sp>
        <p:nvSpPr>
          <p:cNvPr id="6" name="Rectangle 5"/>
          <p:cNvSpPr/>
          <p:nvPr/>
        </p:nvSpPr>
        <p:spPr>
          <a:xfrm>
            <a:off x="2886654" y="3856626"/>
            <a:ext cx="34817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a:t>
            </a:r>
            <a:endParaRPr lang="zh-CN" altLang="en-US" dirty="0"/>
          </a:p>
        </p:txBody>
      </p:sp>
      <p:sp>
        <p:nvSpPr>
          <p:cNvPr id="7" name="Rectangle 6"/>
          <p:cNvSpPr/>
          <p:nvPr/>
        </p:nvSpPr>
        <p:spPr>
          <a:xfrm>
            <a:off x="2872226" y="4676107"/>
            <a:ext cx="36260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a:t>
            </a:r>
            <a:endParaRPr lang="zh-CN" altLang="en-US" dirty="0"/>
          </a:p>
        </p:txBody>
      </p:sp>
    </p:spTree>
    <p:extLst>
      <p:ext uri="{BB962C8B-B14F-4D97-AF65-F5344CB8AC3E}">
        <p14:creationId xmlns:p14="http://schemas.microsoft.com/office/powerpoint/2010/main" val="41556535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327236" y="1518316"/>
            <a:ext cx="8086165" cy="3785652"/>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11. A. lesson  B.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treat</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choice  D. need</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12. A. simple  B.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interesting</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normal  D. strict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13. A. direction  B.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answer</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introduction  D. plan</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14. A. protected  B.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encouraged</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fooled  D. punished</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15. A. some  B.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other</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few  D. several</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2563925" y="1756643"/>
            <a:ext cx="35137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a:t>
            </a:r>
            <a:endParaRPr lang="zh-CN" altLang="en-US" dirty="0"/>
          </a:p>
        </p:txBody>
      </p:sp>
      <p:sp>
        <p:nvSpPr>
          <p:cNvPr id="4" name="Rectangle 3"/>
          <p:cNvSpPr/>
          <p:nvPr/>
        </p:nvSpPr>
        <p:spPr>
          <a:xfrm>
            <a:off x="2563925" y="2456635"/>
            <a:ext cx="37382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D</a:t>
            </a:r>
            <a:endParaRPr lang="zh-CN" altLang="en-US" dirty="0"/>
          </a:p>
        </p:txBody>
      </p:sp>
      <p:sp>
        <p:nvSpPr>
          <p:cNvPr id="5" name="Rectangle 4"/>
          <p:cNvSpPr/>
          <p:nvPr/>
        </p:nvSpPr>
        <p:spPr>
          <a:xfrm>
            <a:off x="2558314" y="3180309"/>
            <a:ext cx="36260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a:t>
            </a:r>
            <a:endParaRPr lang="zh-CN" altLang="en-US" dirty="0"/>
          </a:p>
        </p:txBody>
      </p:sp>
      <p:sp>
        <p:nvSpPr>
          <p:cNvPr id="6" name="Rectangle 5"/>
          <p:cNvSpPr/>
          <p:nvPr/>
        </p:nvSpPr>
        <p:spPr>
          <a:xfrm>
            <a:off x="2541483" y="3910786"/>
            <a:ext cx="37382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D</a:t>
            </a:r>
            <a:endParaRPr lang="zh-CN" altLang="en-US" dirty="0"/>
          </a:p>
        </p:txBody>
      </p:sp>
      <p:sp>
        <p:nvSpPr>
          <p:cNvPr id="7" name="Rectangle 6"/>
          <p:cNvSpPr/>
          <p:nvPr/>
        </p:nvSpPr>
        <p:spPr>
          <a:xfrm>
            <a:off x="2563925" y="4648066"/>
            <a:ext cx="35137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a:t>
            </a:r>
            <a:endParaRPr lang="zh-CN" altLang="en-US" dirty="0"/>
          </a:p>
        </p:txBody>
      </p:sp>
    </p:spTree>
    <p:extLst>
      <p:ext uri="{BB962C8B-B14F-4D97-AF65-F5344CB8AC3E}">
        <p14:creationId xmlns:p14="http://schemas.microsoft.com/office/powerpoint/2010/main" val="35537656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098856" y="463940"/>
            <a:ext cx="2466701" cy="830997"/>
          </a:xfrm>
          <a:prstGeom prst="rect">
            <a:avLst/>
          </a:prstGeom>
        </p:spPr>
        <p:txBody>
          <a:bodyPr wrap="none">
            <a:spAutoFit/>
          </a:bodyPr>
          <a:lstStyle/>
          <a:p>
            <a:pPr indent="612140" algn="ctr">
              <a:lnSpc>
                <a:spcPct val="200000"/>
              </a:lnSpc>
              <a:spcAft>
                <a:spcPts val="0"/>
              </a:spcAft>
            </a:pPr>
            <a:r>
              <a:rPr lang="en-US" altLang="zh-CN" sz="2400" b="1" kern="100" dirty="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武汉</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917985" y="1090542"/>
            <a:ext cx="10097845" cy="1569660"/>
          </a:xfrm>
          <a:prstGeom prst="rect">
            <a:avLst/>
          </a:prstGeom>
        </p:spPr>
        <p:txBody>
          <a:bodyPr wrap="square">
            <a:spAutoFit/>
          </a:bodyPr>
          <a:lstStyle/>
          <a:p>
            <a:pPr indent="609600"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通读下面短文，掌握其大意，然后在各题所给的四个选项</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和</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D)</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中选出一个最佳选项。</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4" name="Rectangle 3"/>
          <p:cNvSpPr/>
          <p:nvPr/>
        </p:nvSpPr>
        <p:spPr>
          <a:xfrm>
            <a:off x="1366220" y="2529492"/>
            <a:ext cx="9380668" cy="3785652"/>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It all started on 16­year­old Rick's first day at high school. Like many proud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1</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Carol and Dale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Rick's mum and dad</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saw him off to school with a big wave(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挥手</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from the doorstep. That evening Rick complained about how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2</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they were. This gave Dale who has an artificial limb(</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假肢</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 great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3</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127613734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88489" y="568113"/>
            <a:ext cx="10919011" cy="6001643"/>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 next morning as Rick stepped onto the bus outside his house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he could hear all of his school friends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4</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something. He turned around and to his great surprise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there was his dad</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5</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as an American football player</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complete with ball and helmet(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头盔</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But that was just a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6</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For the next 180 school days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rain or shine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Dale appeared them in a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7</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costume. One day he was a king waving his sword(</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剑</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 next a cook in his cooking hat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 following a Wonder Woman. Dale made other members of the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8</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take part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using Rick's younger brother to play Batman alongside his Robin.</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76338045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73337" y="837053"/>
            <a:ext cx="11284772" cy="5262979"/>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9</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Dale only spent $50 on all of his costumes. He got lots of costumes from the family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fancy-­</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dress collection and then there were several friends happy to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10</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Some of Rick's friends didn't find it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11</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but most of them looked forward to seeing what Dale would be wearing. And Dale also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12</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international fans for his dressing up too</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as each day Carol took a photo of her husband in fancy dress and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13</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it on their blog(</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博客</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which became a hit on the Internet. Even Rick was finally able to see the funny side and realized his dad was very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14</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after all.</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199668727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495312" y="1797971"/>
            <a:ext cx="9563547" cy="3046988"/>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But all good things must come to an end and on the last day of school</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Dale showed up as a soldier and stood next to a sign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15</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“It's been fun waving at the bus. Have a great summer.” He has no plans to wave Rick off to school next year. Instead</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he's going to do something else.</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147838081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714051" y="1410738"/>
            <a:ext cx="9194203" cy="3785652"/>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 A. friends  B.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neighbors</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teachers  D. parents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 A. frightening  B.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embarrassing</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disappointing  D. tiring</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 A. idea  B.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lesson</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gift  D. dream</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4. A. arguing about  B. asking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for</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laughing at  D. showing off</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5. A. behaving  B.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working</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dressed  D. known</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2036337" y="1638309"/>
            <a:ext cx="37382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D</a:t>
            </a:r>
            <a:endParaRPr lang="zh-CN" altLang="en-US" dirty="0"/>
          </a:p>
        </p:txBody>
      </p:sp>
      <p:sp>
        <p:nvSpPr>
          <p:cNvPr id="4" name="Rectangle 3"/>
          <p:cNvSpPr/>
          <p:nvPr/>
        </p:nvSpPr>
        <p:spPr>
          <a:xfrm>
            <a:off x="2036337" y="2434375"/>
            <a:ext cx="35137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a:t>
            </a:r>
            <a:endParaRPr lang="zh-CN" altLang="en-US" dirty="0"/>
          </a:p>
        </p:txBody>
      </p:sp>
      <p:sp>
        <p:nvSpPr>
          <p:cNvPr id="5" name="Rectangle 4"/>
          <p:cNvSpPr/>
          <p:nvPr/>
        </p:nvSpPr>
        <p:spPr>
          <a:xfrm>
            <a:off x="2025115" y="3072731"/>
            <a:ext cx="36260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a:t>
            </a:r>
            <a:endParaRPr lang="zh-CN" altLang="en-US" dirty="0"/>
          </a:p>
        </p:txBody>
      </p:sp>
      <p:sp>
        <p:nvSpPr>
          <p:cNvPr id="6" name="Rectangle 5"/>
          <p:cNvSpPr/>
          <p:nvPr/>
        </p:nvSpPr>
        <p:spPr>
          <a:xfrm>
            <a:off x="2025115" y="3868797"/>
            <a:ext cx="34817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a:t>
            </a:r>
            <a:endParaRPr lang="zh-CN" altLang="en-US" dirty="0"/>
          </a:p>
        </p:txBody>
      </p:sp>
      <p:sp>
        <p:nvSpPr>
          <p:cNvPr id="7" name="Rectangle 6"/>
          <p:cNvSpPr/>
          <p:nvPr/>
        </p:nvSpPr>
        <p:spPr>
          <a:xfrm>
            <a:off x="2061985" y="4592238"/>
            <a:ext cx="34817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a:t>
            </a:r>
            <a:endParaRPr lang="zh-CN" altLang="en-US" dirty="0"/>
          </a:p>
        </p:txBody>
      </p:sp>
    </p:spTree>
    <p:extLst>
      <p:ext uri="{BB962C8B-B14F-4D97-AF65-F5344CB8AC3E}">
        <p14:creationId xmlns:p14="http://schemas.microsoft.com/office/powerpoint/2010/main" val="31014133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136218" y="367120"/>
            <a:ext cx="2800767" cy="830997"/>
          </a:xfrm>
          <a:prstGeom prst="rect">
            <a:avLst/>
          </a:prstGeom>
        </p:spPr>
        <p:txBody>
          <a:bodyPr wrap="none">
            <a:spAutoFit/>
          </a:bodyPr>
          <a:lstStyle/>
          <a:p>
            <a:pPr indent="609600"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一、</a:t>
            </a:r>
            <a:r>
              <a:rPr lang="zh-CN" altLang="zh-CN" sz="2400" kern="100" dirty="0">
                <a:latin typeface="宋体" panose="02010600030101010101" pitchFamily="2" charset="-122"/>
                <a:ea typeface="Calibri" panose="020F0502020204030204" pitchFamily="34" charset="0"/>
                <a:cs typeface="Times New Roman" panose="02020603050405020304" pitchFamily="18" charset="0"/>
              </a:rPr>
              <a:t>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完形填空</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4292029" y="958792"/>
            <a:ext cx="2489143" cy="830997"/>
          </a:xfrm>
          <a:prstGeom prst="rect">
            <a:avLst/>
          </a:prstGeom>
        </p:spPr>
        <p:txBody>
          <a:bodyPr wrap="none">
            <a:spAutoFit/>
          </a:bodyPr>
          <a:lstStyle/>
          <a:p>
            <a:pPr indent="612140" algn="ctr">
              <a:lnSpc>
                <a:spcPct val="200000"/>
              </a:lnSpc>
              <a:spcAft>
                <a:spcPts val="0"/>
              </a:spcAft>
            </a:pPr>
            <a:r>
              <a:rPr lang="en-US" altLang="zh-CN" sz="2400" b="1" kern="100" dirty="0">
                <a:latin typeface="Calibri" panose="020F0502020204030204" pitchFamily="34" charset="0"/>
                <a:ea typeface="宋体" panose="02010600030101010101" pitchFamily="2" charset="-122"/>
                <a:cs typeface="Times New Roman" panose="02020603050405020304" pitchFamily="18" charset="0"/>
              </a:rPr>
              <a:t>A</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扬州</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4" name="Rectangle 3"/>
          <p:cNvSpPr/>
          <p:nvPr/>
        </p:nvSpPr>
        <p:spPr>
          <a:xfrm>
            <a:off x="778135" y="1518253"/>
            <a:ext cx="10711031" cy="1569660"/>
          </a:xfrm>
          <a:prstGeom prst="rect">
            <a:avLst/>
          </a:prstGeom>
        </p:spPr>
        <p:txBody>
          <a:bodyPr wrap="square">
            <a:spAutoFit/>
          </a:bodyPr>
          <a:lstStyle/>
          <a:p>
            <a:pPr indent="609600"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通读下面短文，掌握其大意，然后在各题所给的四个选项</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和</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D)</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中选出一个最佳选项。</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5" name="Rectangle 4"/>
          <p:cNvSpPr/>
          <p:nvPr/>
        </p:nvSpPr>
        <p:spPr>
          <a:xfrm>
            <a:off x="1269401" y="2730316"/>
            <a:ext cx="10338099" cy="3785652"/>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One Saturday afternoon</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Amy found Meg and Jo getting well dressed. They were going to the theater with Laurie. She wanted to come.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 can't take you</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dear</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because you aren't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1</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began Meg</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but Jo cut in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2</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“You can't go</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Amy. Laurie invited only Meg and me.” Amy cried</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“You'll be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3</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this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Jo March.”</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237999262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042160" y="1536174"/>
            <a:ext cx="8107680" cy="3785652"/>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6. A. start  B.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sign</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try  D. joke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7. A. popular  B.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traditional</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modern  D. different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8. A. school  B.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family</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company  D. community</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9. A. Specially  B.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Luckily</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Amazingly  D. Gradually</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10. A. come  B.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help</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watch  D. save</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2278616" y="1810431"/>
            <a:ext cx="36260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a:t>
            </a:r>
            <a:endParaRPr lang="zh-CN" altLang="en-US" dirty="0"/>
          </a:p>
        </p:txBody>
      </p:sp>
      <p:sp>
        <p:nvSpPr>
          <p:cNvPr id="4" name="Rectangle 3"/>
          <p:cNvSpPr/>
          <p:nvPr/>
        </p:nvSpPr>
        <p:spPr>
          <a:xfrm>
            <a:off x="2267396" y="2521182"/>
            <a:ext cx="37382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D</a:t>
            </a:r>
            <a:endParaRPr lang="zh-CN" altLang="en-US" dirty="0"/>
          </a:p>
        </p:txBody>
      </p:sp>
      <p:sp>
        <p:nvSpPr>
          <p:cNvPr id="5" name="Rectangle 4"/>
          <p:cNvSpPr/>
          <p:nvPr/>
        </p:nvSpPr>
        <p:spPr>
          <a:xfrm>
            <a:off x="2267396" y="3257104"/>
            <a:ext cx="35137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a:t>
            </a:r>
            <a:endParaRPr lang="zh-CN" altLang="en-US" dirty="0"/>
          </a:p>
        </p:txBody>
      </p:sp>
      <p:sp>
        <p:nvSpPr>
          <p:cNvPr id="6" name="Rectangle 5"/>
          <p:cNvSpPr/>
          <p:nvPr/>
        </p:nvSpPr>
        <p:spPr>
          <a:xfrm>
            <a:off x="2267396" y="3983587"/>
            <a:ext cx="34817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a:t>
            </a:r>
            <a:endParaRPr lang="zh-CN" altLang="en-US" dirty="0"/>
          </a:p>
        </p:txBody>
      </p:sp>
      <p:sp>
        <p:nvSpPr>
          <p:cNvPr id="7" name="Rectangle 6"/>
          <p:cNvSpPr/>
          <p:nvPr/>
        </p:nvSpPr>
        <p:spPr>
          <a:xfrm>
            <a:off x="2264190" y="4710070"/>
            <a:ext cx="35137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a:t>
            </a:r>
            <a:endParaRPr lang="zh-CN" altLang="en-US" dirty="0"/>
          </a:p>
        </p:txBody>
      </p:sp>
    </p:spTree>
    <p:extLst>
      <p:ext uri="{BB962C8B-B14F-4D97-AF65-F5344CB8AC3E}">
        <p14:creationId xmlns:p14="http://schemas.microsoft.com/office/powerpoint/2010/main" val="21152958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176630" y="1486043"/>
            <a:ext cx="8064649" cy="3785652"/>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11. A. interesting  B.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beautiful</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surprising  D. wonderful</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12. A. paid  B.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thanked</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found  D. satisfied</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13. A. posted  B.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stuck</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typed  D. threw</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14. A. kind  B.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brave</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silly  D. cool</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15. A. suggesting  B.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saying</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writing  D. warning</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8" name="Rectangle 7"/>
          <p:cNvSpPr/>
          <p:nvPr/>
        </p:nvSpPr>
        <p:spPr>
          <a:xfrm>
            <a:off x="2386192" y="1724370"/>
            <a:ext cx="36260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a:t>
            </a:r>
            <a:endParaRPr lang="zh-CN" altLang="en-US" dirty="0"/>
          </a:p>
        </p:txBody>
      </p:sp>
      <p:sp>
        <p:nvSpPr>
          <p:cNvPr id="9" name="Rectangle 8"/>
          <p:cNvSpPr/>
          <p:nvPr/>
        </p:nvSpPr>
        <p:spPr>
          <a:xfrm>
            <a:off x="2386192" y="2424362"/>
            <a:ext cx="570156" cy="461665"/>
          </a:xfrm>
          <a:prstGeom prst="rect">
            <a:avLst/>
          </a:prstGeom>
        </p:spPr>
        <p:txBody>
          <a:bodyPr wrap="squar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a:t>
            </a:r>
            <a:endParaRPr lang="zh-CN" altLang="en-US" dirty="0"/>
          </a:p>
        </p:txBody>
      </p:sp>
      <p:sp>
        <p:nvSpPr>
          <p:cNvPr id="10" name="Rectangle 9"/>
          <p:cNvSpPr/>
          <p:nvPr/>
        </p:nvSpPr>
        <p:spPr>
          <a:xfrm>
            <a:off x="2351728" y="3148036"/>
            <a:ext cx="43152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 A</a:t>
            </a:r>
            <a:endParaRPr lang="zh-CN" altLang="en-US" dirty="0"/>
          </a:p>
        </p:txBody>
      </p:sp>
      <p:sp>
        <p:nvSpPr>
          <p:cNvPr id="11" name="Rectangle 10"/>
          <p:cNvSpPr/>
          <p:nvPr/>
        </p:nvSpPr>
        <p:spPr>
          <a:xfrm>
            <a:off x="2484360" y="3979032"/>
            <a:ext cx="37382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D</a:t>
            </a:r>
            <a:endParaRPr lang="zh-CN" altLang="en-US" dirty="0"/>
          </a:p>
        </p:txBody>
      </p:sp>
      <p:sp>
        <p:nvSpPr>
          <p:cNvPr id="12" name="Rectangle 11"/>
          <p:cNvSpPr/>
          <p:nvPr/>
        </p:nvSpPr>
        <p:spPr>
          <a:xfrm>
            <a:off x="2495581" y="4672891"/>
            <a:ext cx="35137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a:t>
            </a:r>
            <a:endParaRPr lang="zh-CN" altLang="en-US" dirty="0"/>
          </a:p>
        </p:txBody>
      </p:sp>
    </p:spTree>
    <p:extLst>
      <p:ext uri="{BB962C8B-B14F-4D97-AF65-F5344CB8AC3E}">
        <p14:creationId xmlns:p14="http://schemas.microsoft.com/office/powerpoint/2010/main" val="11692520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1"/>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0" grpId="0"/>
      <p:bldP spid="11" grpId="0"/>
      <p:bldP spid="12"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857717" y="388636"/>
            <a:ext cx="2497157" cy="830997"/>
          </a:xfrm>
          <a:prstGeom prst="rect">
            <a:avLst/>
          </a:prstGeom>
        </p:spPr>
        <p:txBody>
          <a:bodyPr wrap="none">
            <a:spAutoFit/>
          </a:bodyPr>
          <a:lstStyle/>
          <a:p>
            <a:pPr indent="612140" algn="ctr">
              <a:lnSpc>
                <a:spcPct val="200000"/>
              </a:lnSpc>
              <a:spcAft>
                <a:spcPts val="0"/>
              </a:spcAft>
            </a:pPr>
            <a:r>
              <a:rPr lang="en-US" altLang="zh-CN" sz="2400" b="1" kern="100" dirty="0">
                <a:latin typeface="Calibri" panose="020F0502020204030204" pitchFamily="34" charset="0"/>
                <a:ea typeface="宋体" panose="02010600030101010101" pitchFamily="2" charset="-122"/>
                <a:cs typeface="Times New Roman" panose="02020603050405020304" pitchFamily="18" charset="0"/>
              </a:rPr>
              <a:t>D</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宁波</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0" y="1030522"/>
            <a:ext cx="10571182" cy="830997"/>
          </a:xfrm>
          <a:prstGeom prst="rect">
            <a:avLst/>
          </a:prstGeom>
        </p:spPr>
        <p:txBody>
          <a:bodyPr wrap="square">
            <a:spAutoFit/>
          </a:bodyPr>
          <a:lstStyle/>
          <a:p>
            <a:pPr indent="609600"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阅读下面短文，掌握大意，然后从</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D</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四个选项中选出最佳选项。</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4" name="Rectangle 3"/>
          <p:cNvSpPr/>
          <p:nvPr/>
        </p:nvSpPr>
        <p:spPr>
          <a:xfrm>
            <a:off x="602428" y="1861519"/>
            <a:ext cx="10854465" cy="4524315"/>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Larry seemed always silent and didn't have any friend. His teacher Mr. Brown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1</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this. One day</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he asked Larry to meet him after class. Mr. Brown said</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 see that you don't talk to anyone or show any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2</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in anything. What's wrong</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Larry replied</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“Sir</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 have a very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3</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life. I have to face some very sad incidents and I keep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4</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them. Because of this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 can't focus my attention on anything and don't even feel like talking to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5</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346377512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108038" y="1127468"/>
            <a:ext cx="10101429" cy="4524315"/>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Mr. Brown listened carefully</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thought for a while and said</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“Would you like some lemonade(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柠檬汽水</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Larry felt a little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6</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and nervously replied</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“Yes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thank you</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While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7</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lemonade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Mr. Brown added more salt on purpose and kept the quantity of sugar low. Larry made a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8</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face as soon as he drank a sip of that lemonade. Seeing this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Mr. Brown asked</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“You don't like it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329646048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108039" y="1471838"/>
            <a:ext cx="10133702" cy="4108817"/>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“Um...it's just there is a bit too much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9</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in it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Larry answered.</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Mr. Brown stopped him</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“Oh</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it doesn't matter. I will throw it away.” As the teacher was lifting the glass to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10</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Larry stopped him and said</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“Sir</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please don't throw it away.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11</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we put a little more sugar in the lemonade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it will be fine to drink.”</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79029328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161825" y="908743"/>
            <a:ext cx="10155219" cy="5262979"/>
          </a:xfrm>
          <a:prstGeom prst="rect">
            <a:avLst/>
          </a:prstGeom>
        </p:spPr>
        <p:txBody>
          <a:bodyPr wrap="square">
            <a:spAutoFit/>
          </a:bodyPr>
          <a:lstStyle/>
          <a:p>
            <a:pPr lvl="0" indent="609600" algn="just">
              <a:lnSpc>
                <a:spcPct val="200000"/>
              </a:lnSpc>
            </a:pPr>
            <a:r>
              <a:rPr lang="en-US"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Hearing this</a:t>
            </a:r>
            <a:r>
              <a:rPr lang="zh-CN"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Mr. Brown said __</a:t>
            </a:r>
            <a:r>
              <a:rPr lang="en-US" altLang="zh-CN" sz="2400" u="sng"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12</a:t>
            </a:r>
            <a:r>
              <a:rPr lang="en-US"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__</a:t>
            </a:r>
            <a:r>
              <a:rPr lang="zh-CN"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“This is what I want to hear from you. To improve the __</a:t>
            </a:r>
            <a:r>
              <a:rPr lang="en-US" altLang="zh-CN" sz="2400" u="sng"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13</a:t>
            </a:r>
            <a:r>
              <a:rPr lang="en-US"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__ of lemonade</a:t>
            </a:r>
            <a:r>
              <a:rPr lang="zh-CN"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we don't need to remove the salt from it</a:t>
            </a:r>
            <a:r>
              <a:rPr lang="zh-CN"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we can just add some sugar to it. Similarly</a:t>
            </a:r>
            <a:r>
              <a:rPr lang="zh-CN"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we cannot remove sad things that have __</a:t>
            </a:r>
            <a:r>
              <a:rPr lang="en-US" altLang="zh-CN" sz="2400" u="sng"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14</a:t>
            </a:r>
            <a:r>
              <a:rPr lang="en-US"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__ happened to us</a:t>
            </a:r>
            <a:r>
              <a:rPr lang="zh-CN"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but we can add sweetness of good experiences in our life. If you keep on crying about your __</a:t>
            </a:r>
            <a:r>
              <a:rPr lang="en-US" altLang="zh-CN" sz="2400" u="sng"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15</a:t>
            </a:r>
            <a:r>
              <a:rPr lang="en-US"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__</a:t>
            </a:r>
            <a:r>
              <a:rPr lang="zh-CN"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neither your present will be right nor the future will be bright.”</a:t>
            </a:r>
            <a:endParaRPr lang="zh-CN" altLang="zh-CN" sz="1050" kern="100" dirty="0">
              <a:solidFill>
                <a:prstClr val="black"/>
              </a:solidFill>
              <a:latin typeface="宋体" panose="02010600030101010101" pitchFamily="2" charset="-122"/>
              <a:ea typeface="宋体" panose="02010600030101010101" pitchFamily="2" charset="-122"/>
              <a:cs typeface="Courier New" panose="02070309020205020404" pitchFamily="49" charset="0"/>
            </a:endParaRPr>
          </a:p>
          <a:p>
            <a:pPr lvl="0" indent="609600" algn="just">
              <a:lnSpc>
                <a:spcPct val="200000"/>
              </a:lnSpc>
            </a:pPr>
            <a:r>
              <a:rPr lang="en-US"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Larry realized his problem and promised to live a positive life.</a:t>
            </a:r>
            <a:endParaRPr lang="zh-CN" altLang="en-US" dirty="0"/>
          </a:p>
        </p:txBody>
      </p:sp>
    </p:spTree>
    <p:extLst>
      <p:ext uri="{BB962C8B-B14F-4D97-AF65-F5344CB8AC3E}">
        <p14:creationId xmlns:p14="http://schemas.microsoft.com/office/powerpoint/2010/main" val="58413252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789355" y="1486042"/>
            <a:ext cx="9140414" cy="3785652"/>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 A. enjoyed  B.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noticed</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believed  D. forgot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 A. fear  B.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anger</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interest  D. politeness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 A. simple  B.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difficult</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quiet  D. common</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4. A. looking for  B. learning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from</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laughing at  D. thinking about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5. A. anybody  B.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somebody</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everybody  D. nobody</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2015285" y="1735128"/>
            <a:ext cx="35137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a:t>
            </a:r>
            <a:endParaRPr lang="zh-CN" altLang="en-US" dirty="0"/>
          </a:p>
        </p:txBody>
      </p:sp>
      <p:sp>
        <p:nvSpPr>
          <p:cNvPr id="4" name="Rectangle 3"/>
          <p:cNvSpPr/>
          <p:nvPr/>
        </p:nvSpPr>
        <p:spPr>
          <a:xfrm>
            <a:off x="2015285" y="2445879"/>
            <a:ext cx="34817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a:t>
            </a:r>
            <a:endParaRPr lang="zh-CN" altLang="en-US" dirty="0"/>
          </a:p>
        </p:txBody>
      </p:sp>
      <p:sp>
        <p:nvSpPr>
          <p:cNvPr id="5" name="Rectangle 4"/>
          <p:cNvSpPr/>
          <p:nvPr/>
        </p:nvSpPr>
        <p:spPr>
          <a:xfrm>
            <a:off x="2012079" y="3156630"/>
            <a:ext cx="35137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a:t>
            </a:r>
            <a:endParaRPr lang="zh-CN" altLang="en-US" dirty="0"/>
          </a:p>
        </p:txBody>
      </p:sp>
      <p:sp>
        <p:nvSpPr>
          <p:cNvPr id="6" name="Rectangle 5"/>
          <p:cNvSpPr/>
          <p:nvPr/>
        </p:nvSpPr>
        <p:spPr>
          <a:xfrm>
            <a:off x="2012079" y="3867381"/>
            <a:ext cx="37382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D</a:t>
            </a:r>
            <a:endParaRPr lang="zh-CN" altLang="en-US" dirty="0"/>
          </a:p>
        </p:txBody>
      </p:sp>
      <p:sp>
        <p:nvSpPr>
          <p:cNvPr id="7" name="Rectangle 6"/>
          <p:cNvSpPr/>
          <p:nvPr/>
        </p:nvSpPr>
        <p:spPr>
          <a:xfrm>
            <a:off x="2023299" y="4654591"/>
            <a:ext cx="36260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a:t>
            </a:r>
            <a:endParaRPr lang="zh-CN" altLang="en-US" dirty="0"/>
          </a:p>
        </p:txBody>
      </p:sp>
    </p:spTree>
    <p:extLst>
      <p:ext uri="{BB962C8B-B14F-4D97-AF65-F5344CB8AC3E}">
        <p14:creationId xmlns:p14="http://schemas.microsoft.com/office/powerpoint/2010/main" val="41127001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036780" y="1443012"/>
            <a:ext cx="8871474" cy="3785652"/>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6. A. surprised  B.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tired</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bored  D. shamed</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7. A. buying  B.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cooking</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preparing  D. drinking</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8. A. serious  B.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friendly</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patient  D. strange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9. A. sugar  B.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water</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salt  D. lemonade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10. A. keep it away  B. take it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away</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drink it up  D. use it up</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2321646" y="1713612"/>
            <a:ext cx="36260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a:t>
            </a:r>
            <a:endParaRPr lang="zh-CN" altLang="en-US" dirty="0"/>
          </a:p>
        </p:txBody>
      </p:sp>
      <p:sp>
        <p:nvSpPr>
          <p:cNvPr id="4" name="Rectangle 3"/>
          <p:cNvSpPr/>
          <p:nvPr/>
        </p:nvSpPr>
        <p:spPr>
          <a:xfrm>
            <a:off x="2267144" y="2445877"/>
            <a:ext cx="41710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 C</a:t>
            </a:r>
            <a:endParaRPr lang="zh-CN" altLang="en-US" dirty="0"/>
          </a:p>
        </p:txBody>
      </p:sp>
      <p:sp>
        <p:nvSpPr>
          <p:cNvPr id="5" name="Rectangle 4"/>
          <p:cNvSpPr/>
          <p:nvPr/>
        </p:nvSpPr>
        <p:spPr>
          <a:xfrm>
            <a:off x="2310426" y="3105005"/>
            <a:ext cx="37382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D</a:t>
            </a:r>
            <a:endParaRPr lang="zh-CN" altLang="en-US" dirty="0"/>
          </a:p>
        </p:txBody>
      </p:sp>
      <p:sp>
        <p:nvSpPr>
          <p:cNvPr id="6" name="Rectangle 5"/>
          <p:cNvSpPr/>
          <p:nvPr/>
        </p:nvSpPr>
        <p:spPr>
          <a:xfrm>
            <a:off x="2301609" y="3910407"/>
            <a:ext cx="34817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a:t>
            </a:r>
            <a:endParaRPr lang="zh-CN" altLang="en-US" dirty="0"/>
          </a:p>
        </p:txBody>
      </p:sp>
      <p:sp>
        <p:nvSpPr>
          <p:cNvPr id="7" name="Rectangle 6"/>
          <p:cNvSpPr/>
          <p:nvPr/>
        </p:nvSpPr>
        <p:spPr>
          <a:xfrm>
            <a:off x="2301609" y="4602966"/>
            <a:ext cx="35137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a:t>
            </a:r>
            <a:endParaRPr lang="zh-CN" altLang="en-US" dirty="0"/>
          </a:p>
        </p:txBody>
      </p:sp>
    </p:spTree>
    <p:extLst>
      <p:ext uri="{BB962C8B-B14F-4D97-AF65-F5344CB8AC3E}">
        <p14:creationId xmlns:p14="http://schemas.microsoft.com/office/powerpoint/2010/main" val="30257949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402541" y="1529072"/>
            <a:ext cx="7957073" cy="3785652"/>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11. A. If  B.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Since</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Although  D. Unless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12. A. bravely  B.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coldly</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happily  D. angrily</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13. A. taste  B.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color</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shape  D. smell</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14. A. never  B.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already</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nearly  D. seldom</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15. A. style  B.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habit</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decision  D. past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2556123" y="1735128"/>
            <a:ext cx="43152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 A</a:t>
            </a:r>
            <a:endParaRPr lang="zh-CN" altLang="en-US" dirty="0"/>
          </a:p>
        </p:txBody>
      </p:sp>
      <p:sp>
        <p:nvSpPr>
          <p:cNvPr id="4" name="Rectangle 3"/>
          <p:cNvSpPr/>
          <p:nvPr/>
        </p:nvSpPr>
        <p:spPr>
          <a:xfrm>
            <a:off x="2597801" y="2520436"/>
            <a:ext cx="34817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a:t>
            </a:r>
            <a:endParaRPr lang="zh-CN" altLang="en-US" dirty="0"/>
          </a:p>
        </p:txBody>
      </p:sp>
      <p:sp>
        <p:nvSpPr>
          <p:cNvPr id="5" name="Rectangle 4"/>
          <p:cNvSpPr/>
          <p:nvPr/>
        </p:nvSpPr>
        <p:spPr>
          <a:xfrm>
            <a:off x="2556123" y="3191065"/>
            <a:ext cx="36260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a:t>
            </a:r>
            <a:endParaRPr lang="zh-CN" altLang="en-US" dirty="0"/>
          </a:p>
        </p:txBody>
      </p:sp>
      <p:sp>
        <p:nvSpPr>
          <p:cNvPr id="6" name="Rectangle 5"/>
          <p:cNvSpPr/>
          <p:nvPr/>
        </p:nvSpPr>
        <p:spPr>
          <a:xfrm>
            <a:off x="2556123" y="3976373"/>
            <a:ext cx="35137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a:t>
            </a:r>
            <a:endParaRPr lang="zh-CN" altLang="en-US" dirty="0"/>
          </a:p>
        </p:txBody>
      </p:sp>
      <p:sp>
        <p:nvSpPr>
          <p:cNvPr id="7" name="Rectangle 6"/>
          <p:cNvSpPr/>
          <p:nvPr/>
        </p:nvSpPr>
        <p:spPr>
          <a:xfrm>
            <a:off x="2544902" y="4673865"/>
            <a:ext cx="37382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D</a:t>
            </a:r>
            <a:endParaRPr lang="zh-CN" altLang="en-US" dirty="0"/>
          </a:p>
        </p:txBody>
      </p:sp>
    </p:spTree>
    <p:extLst>
      <p:ext uri="{BB962C8B-B14F-4D97-AF65-F5344CB8AC3E}">
        <p14:creationId xmlns:p14="http://schemas.microsoft.com/office/powerpoint/2010/main" val="20767034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277390" y="453182"/>
            <a:ext cx="2453877" cy="830997"/>
          </a:xfrm>
          <a:prstGeom prst="rect">
            <a:avLst/>
          </a:prstGeom>
        </p:spPr>
        <p:txBody>
          <a:bodyPr wrap="none">
            <a:spAutoFit/>
          </a:bodyPr>
          <a:lstStyle/>
          <a:p>
            <a:pPr indent="612140" algn="ctr">
              <a:lnSpc>
                <a:spcPct val="200000"/>
              </a:lnSpc>
              <a:spcAft>
                <a:spcPts val="0"/>
              </a:spcAft>
            </a:pPr>
            <a:r>
              <a:rPr lang="en-US" altLang="zh-CN" sz="2400" b="1" kern="100" dirty="0">
                <a:latin typeface="Calibri" panose="020F0502020204030204" pitchFamily="34" charset="0"/>
                <a:ea typeface="宋体" panose="02010600030101010101" pitchFamily="2" charset="-122"/>
                <a:cs typeface="Times New Roman" panose="02020603050405020304" pitchFamily="18" charset="0"/>
              </a:rPr>
              <a:t>E</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泰安</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810405" y="913271"/>
            <a:ext cx="10431333" cy="1569660"/>
          </a:xfrm>
          <a:prstGeom prst="rect">
            <a:avLst/>
          </a:prstGeom>
        </p:spPr>
        <p:txBody>
          <a:bodyPr wrap="square">
            <a:spAutoFit/>
          </a:bodyPr>
          <a:lstStyle/>
          <a:p>
            <a:pPr indent="609600"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通读下面短文，掌握其大意，然后在各题所给的三个选项</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和</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中选出一个最佳选项。</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4" name="Rectangle 3"/>
          <p:cNvSpPr/>
          <p:nvPr/>
        </p:nvSpPr>
        <p:spPr>
          <a:xfrm>
            <a:off x="672348" y="2257020"/>
            <a:ext cx="10707445" cy="4524315"/>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young man went for a job interview in a big company. The employer(</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雇主</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found that the young man's college grades were excellent. Then he asked the young man who paid for his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1</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The young man told the employer that his parents did and they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2</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as laundry(</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洗衣店</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workers.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 employer noticed that the young man's hands were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3</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and perfect. He asked</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“Have you ever helped your parents wash clothes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410886225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785308" y="718677"/>
            <a:ext cx="10499464" cy="5262979"/>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While Jo and Meg were at the theater</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Amy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4</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Jo's book of writings. Jo's loving work of several years was gone in the fire.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That night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Mother asked Jo to forgive(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原谅</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her sister</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but Jo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5</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 next day</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Jo went to the river with Laurie to skate on the ice. Amy followed them. Jo saw her coming and turned her back. But Laurie did not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6</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Amy. He warned Jo to stay away from the middle of the river. The ice there was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7</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Jo heard him</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but Amy did not.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99458290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914400" y="1105910"/>
            <a:ext cx="10703859" cy="4524315"/>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“No. My parents always make me study.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4</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they wash clothes faster than I do.”</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 employer asked the young man to go back home and wash his parents'__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5</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When he got home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he told his parents that he wanted to wash their hands. His parents felt surprised but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6</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Then the young man began to wash their hands slowly.</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19635581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097281" y="880042"/>
            <a:ext cx="10348856" cy="5262979"/>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He was in tears. He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7</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his parents' hands were so rough(</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粗糙的</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and pale because of washing a lot of clothes in the cold water. There were also many injuries(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伤口</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in their hands.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8</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washing his parents' hands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 young man quietly washed all the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9</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clothes.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 next morning</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 young man went to the employer's office. The employer noticed the young man's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10</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hands. He told the young man that he was employed.</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31607949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370268" y="1435785"/>
            <a:ext cx="8505714" cy="3785652"/>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A</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journey  B. training  C. education</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 A. worked  B. knew  C. moved</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 A. dirty  B. smooth  C. ugly</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4. A. Besides  B. Except  C. However</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5. A. clothes  B. feet  C. hands</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2597801" y="1702856"/>
            <a:ext cx="34817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a:t>
            </a:r>
            <a:endParaRPr lang="zh-CN" altLang="en-US" dirty="0"/>
          </a:p>
        </p:txBody>
      </p:sp>
      <p:sp>
        <p:nvSpPr>
          <p:cNvPr id="4" name="Rectangle 3"/>
          <p:cNvSpPr/>
          <p:nvPr/>
        </p:nvSpPr>
        <p:spPr>
          <a:xfrm>
            <a:off x="2597801" y="2431592"/>
            <a:ext cx="670376"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a:t>
            </a:r>
            <a:r>
              <a:rPr lang="zh-CN"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　</a:t>
            </a:r>
            <a:endParaRPr lang="zh-CN" altLang="en-US" dirty="0"/>
          </a:p>
        </p:txBody>
      </p:sp>
      <p:sp>
        <p:nvSpPr>
          <p:cNvPr id="5" name="Rectangle 4"/>
          <p:cNvSpPr/>
          <p:nvPr/>
        </p:nvSpPr>
        <p:spPr>
          <a:xfrm>
            <a:off x="2581611" y="3160328"/>
            <a:ext cx="35137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a:t>
            </a:r>
            <a:endParaRPr lang="zh-CN" altLang="en-US" dirty="0"/>
          </a:p>
        </p:txBody>
      </p:sp>
      <p:sp>
        <p:nvSpPr>
          <p:cNvPr id="6" name="Rectangle 5"/>
          <p:cNvSpPr/>
          <p:nvPr/>
        </p:nvSpPr>
        <p:spPr>
          <a:xfrm>
            <a:off x="2570389" y="3826514"/>
            <a:ext cx="36260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a:t>
            </a:r>
            <a:endParaRPr lang="zh-CN" altLang="en-US" dirty="0"/>
          </a:p>
        </p:txBody>
      </p:sp>
      <p:sp>
        <p:nvSpPr>
          <p:cNvPr id="7" name="Rectangle 6"/>
          <p:cNvSpPr/>
          <p:nvPr/>
        </p:nvSpPr>
        <p:spPr>
          <a:xfrm>
            <a:off x="2570389" y="4563587"/>
            <a:ext cx="34817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a:t>
            </a:r>
            <a:endParaRPr lang="zh-CN" altLang="en-US" dirty="0"/>
          </a:p>
        </p:txBody>
      </p:sp>
    </p:spTree>
    <p:extLst>
      <p:ext uri="{BB962C8B-B14F-4D97-AF65-F5344CB8AC3E}">
        <p14:creationId xmlns:p14="http://schemas.microsoft.com/office/powerpoint/2010/main" val="2034911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929666" y="1493144"/>
            <a:ext cx="7257826" cy="3785652"/>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6. A. sorry  B. happy  C. angry</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7. A. found  B. made  C. expected</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8. A. Before  B. Through  C. After</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9. A. selling  B. missing  C. remaining</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10. A. nice  B. pale  C. perfect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3123323" y="1735128"/>
            <a:ext cx="35137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a:t>
            </a:r>
            <a:endParaRPr lang="zh-CN" altLang="en-US" dirty="0"/>
          </a:p>
        </p:txBody>
      </p:sp>
      <p:sp>
        <p:nvSpPr>
          <p:cNvPr id="4" name="Rectangle 3"/>
          <p:cNvSpPr/>
          <p:nvPr/>
        </p:nvSpPr>
        <p:spPr>
          <a:xfrm>
            <a:off x="3112101" y="2438777"/>
            <a:ext cx="36260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a:t>
            </a:r>
            <a:endParaRPr lang="zh-CN" altLang="en-US" dirty="0"/>
          </a:p>
        </p:txBody>
      </p:sp>
      <p:sp>
        <p:nvSpPr>
          <p:cNvPr id="5" name="Rectangle 4"/>
          <p:cNvSpPr/>
          <p:nvPr/>
        </p:nvSpPr>
        <p:spPr>
          <a:xfrm>
            <a:off x="3126529" y="3155137"/>
            <a:ext cx="34817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a:t>
            </a:r>
            <a:endParaRPr lang="zh-CN" altLang="en-US" dirty="0"/>
          </a:p>
        </p:txBody>
      </p:sp>
      <p:sp>
        <p:nvSpPr>
          <p:cNvPr id="6" name="Rectangle 5"/>
          <p:cNvSpPr/>
          <p:nvPr/>
        </p:nvSpPr>
        <p:spPr>
          <a:xfrm>
            <a:off x="3112101" y="3871497"/>
            <a:ext cx="34817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a:t>
            </a:r>
            <a:endParaRPr lang="zh-CN" altLang="en-US" dirty="0"/>
          </a:p>
        </p:txBody>
      </p:sp>
      <p:sp>
        <p:nvSpPr>
          <p:cNvPr id="7" name="Rectangle 6"/>
          <p:cNvSpPr/>
          <p:nvPr/>
        </p:nvSpPr>
        <p:spPr>
          <a:xfrm>
            <a:off x="3124926" y="4656649"/>
            <a:ext cx="35137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a:t>
            </a:r>
            <a:endParaRPr lang="zh-CN" altLang="en-US" dirty="0"/>
          </a:p>
        </p:txBody>
      </p:sp>
    </p:spTree>
    <p:extLst>
      <p:ext uri="{BB962C8B-B14F-4D97-AF65-F5344CB8AC3E}">
        <p14:creationId xmlns:p14="http://schemas.microsoft.com/office/powerpoint/2010/main" val="6474529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013258" y="485455"/>
            <a:ext cx="2444259" cy="830997"/>
          </a:xfrm>
          <a:prstGeom prst="rect">
            <a:avLst/>
          </a:prstGeom>
        </p:spPr>
        <p:txBody>
          <a:bodyPr wrap="none">
            <a:spAutoFit/>
          </a:bodyPr>
          <a:lstStyle/>
          <a:p>
            <a:pPr indent="612140" algn="ctr">
              <a:lnSpc>
                <a:spcPct val="200000"/>
              </a:lnSpc>
              <a:spcAft>
                <a:spcPts val="0"/>
              </a:spcAft>
            </a:pPr>
            <a:r>
              <a:rPr lang="en-US" altLang="zh-CN" sz="2400" b="1" kern="100" dirty="0">
                <a:latin typeface="Calibri" panose="020F0502020204030204" pitchFamily="34" charset="0"/>
                <a:ea typeface="宋体" panose="02010600030101010101" pitchFamily="2" charset="-122"/>
                <a:cs typeface="Times New Roman" panose="02020603050405020304" pitchFamily="18" charset="0"/>
              </a:rPr>
              <a:t>F</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成都</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1004046" y="1155087"/>
            <a:ext cx="9893449" cy="1569660"/>
          </a:xfrm>
          <a:prstGeom prst="rect">
            <a:avLst/>
          </a:prstGeom>
        </p:spPr>
        <p:txBody>
          <a:bodyPr wrap="square">
            <a:spAutoFit/>
          </a:bodyPr>
          <a:lstStyle/>
          <a:p>
            <a:pPr indent="609600"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通读下面短文，掌握其大意，然后在各题所给的三个选项</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和</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中选出一个最佳选项。</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4" name="Rectangle 3"/>
          <p:cNvSpPr/>
          <p:nvPr/>
        </p:nvSpPr>
        <p:spPr>
          <a:xfrm>
            <a:off x="2133600" y="2724747"/>
            <a:ext cx="8279802" cy="3046988"/>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Last summer vacation</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 decided to visit Wolong in Sichuan Province. Before I started</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my mom reminded me to take care of myself again and again. Because it was my first time to travel alone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 felt really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1</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at first.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185050325"/>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742277" y="693548"/>
            <a:ext cx="10596282" cy="5262979"/>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Wolong is a large nature reserve(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自然保护区</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which includes several panda bases for breeding(</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繁殖</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and research. I stayed at a small hotel next to Wolong Panda Center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2</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I arrived. I was going to visit the center the next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morning.</a:t>
            </a:r>
            <a:endParaRPr lang="en-US" altLang="zh-CN" sz="1050" kern="100" dirty="0" smtClean="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Everything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went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3</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at first the next day. I saw many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4</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playing in the trees. They looked so cute. I was not nervous anymore. I also tried to feed them with some bamboo. They were happy and even wanted to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5</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me. Later</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 left the center happily</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a:t>
            </a:r>
            <a:endParaRPr lang="zh-CN" altLang="en-US" dirty="0"/>
          </a:p>
        </p:txBody>
      </p:sp>
    </p:spTree>
    <p:extLst>
      <p:ext uri="{BB962C8B-B14F-4D97-AF65-F5344CB8AC3E}">
        <p14:creationId xmlns:p14="http://schemas.microsoft.com/office/powerpoint/2010/main" val="649607073"/>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226372" y="966103"/>
            <a:ext cx="10015369" cy="5262979"/>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But while I was going back to the hotel</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 lost my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6</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I was so worried that I nearly cried. At that moment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7</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came up to me and asked if I needed any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8</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Then he showed me the way and I arrived at the hotel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9</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in the end.</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 trip to Wolong not only allowed me to learn about pandas in a more satisfying way</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but also to meet friendly people. This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10</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gives me the courage to travel alone again in the future.</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638410320"/>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337995" y="1425026"/>
            <a:ext cx="8839200" cy="3785652"/>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 A. happy  B. nervous  C. helpless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 A. after  B. before  C. until</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 A. wrong  B. unexpectedly  C. well</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4. A. monkeys  B. birds  C. pandas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5. A. get close to  B. make fun of  C. say goodbye to</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2571401" y="1670582"/>
            <a:ext cx="659155"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a:t>
            </a:r>
            <a:r>
              <a:rPr lang="zh-CN"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　</a:t>
            </a:r>
            <a:endParaRPr lang="zh-CN" altLang="en-US" dirty="0"/>
          </a:p>
        </p:txBody>
      </p:sp>
      <p:sp>
        <p:nvSpPr>
          <p:cNvPr id="4" name="Rectangle 3"/>
          <p:cNvSpPr/>
          <p:nvPr/>
        </p:nvSpPr>
        <p:spPr>
          <a:xfrm>
            <a:off x="2538378" y="2377803"/>
            <a:ext cx="36260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a:t>
            </a:r>
            <a:endParaRPr lang="zh-CN" altLang="en-US" dirty="0"/>
          </a:p>
        </p:txBody>
      </p:sp>
      <p:sp>
        <p:nvSpPr>
          <p:cNvPr id="5" name="Rectangle 4"/>
          <p:cNvSpPr/>
          <p:nvPr/>
        </p:nvSpPr>
        <p:spPr>
          <a:xfrm>
            <a:off x="2538378" y="3087019"/>
            <a:ext cx="34817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a:t>
            </a:r>
            <a:endParaRPr lang="zh-CN" altLang="en-US" dirty="0"/>
          </a:p>
        </p:txBody>
      </p:sp>
      <p:sp>
        <p:nvSpPr>
          <p:cNvPr id="6" name="Rectangle 5"/>
          <p:cNvSpPr/>
          <p:nvPr/>
        </p:nvSpPr>
        <p:spPr>
          <a:xfrm>
            <a:off x="2538378" y="3918015"/>
            <a:ext cx="34817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a:t>
            </a:r>
            <a:endParaRPr lang="zh-CN" altLang="en-US" dirty="0"/>
          </a:p>
        </p:txBody>
      </p:sp>
      <p:sp>
        <p:nvSpPr>
          <p:cNvPr id="7" name="Rectangle 6"/>
          <p:cNvSpPr/>
          <p:nvPr/>
        </p:nvSpPr>
        <p:spPr>
          <a:xfrm>
            <a:off x="2538378" y="4564346"/>
            <a:ext cx="36260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a:t>
            </a:r>
            <a:endParaRPr lang="zh-CN" altLang="en-US" dirty="0"/>
          </a:p>
        </p:txBody>
      </p:sp>
    </p:spTree>
    <p:extLst>
      <p:ext uri="{BB962C8B-B14F-4D97-AF65-F5344CB8AC3E}">
        <p14:creationId xmlns:p14="http://schemas.microsoft.com/office/powerpoint/2010/main" val="35205257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789815" y="1471628"/>
            <a:ext cx="7591313" cy="3785652"/>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6. A. money  B. ID card  C. way</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7. A. friend  B. local  C. teacher</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8. A. help  B. information  C. food</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9. A. hot  B. safely  C. tired</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10. A. feeling  B. story  C. experience</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2939853" y="1724371"/>
            <a:ext cx="41710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 C</a:t>
            </a:r>
            <a:endParaRPr lang="zh-CN" altLang="en-US" dirty="0"/>
          </a:p>
        </p:txBody>
      </p:sp>
      <p:sp>
        <p:nvSpPr>
          <p:cNvPr id="4" name="Rectangle 3"/>
          <p:cNvSpPr/>
          <p:nvPr/>
        </p:nvSpPr>
        <p:spPr>
          <a:xfrm>
            <a:off x="3005577" y="2438779"/>
            <a:ext cx="35137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a:t>
            </a:r>
            <a:endParaRPr lang="zh-CN" altLang="en-US" dirty="0"/>
          </a:p>
        </p:txBody>
      </p:sp>
      <p:sp>
        <p:nvSpPr>
          <p:cNvPr id="5" name="Rectangle 4"/>
          <p:cNvSpPr/>
          <p:nvPr/>
        </p:nvSpPr>
        <p:spPr>
          <a:xfrm>
            <a:off x="2939853" y="3153187"/>
            <a:ext cx="36260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a:t>
            </a:r>
            <a:endParaRPr lang="zh-CN" altLang="en-US" dirty="0"/>
          </a:p>
        </p:txBody>
      </p:sp>
      <p:sp>
        <p:nvSpPr>
          <p:cNvPr id="6" name="Rectangle 5"/>
          <p:cNvSpPr/>
          <p:nvPr/>
        </p:nvSpPr>
        <p:spPr>
          <a:xfrm>
            <a:off x="2951075" y="3867595"/>
            <a:ext cx="35137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a:t>
            </a:r>
            <a:endParaRPr lang="zh-CN" altLang="en-US" dirty="0"/>
          </a:p>
        </p:txBody>
      </p:sp>
      <p:sp>
        <p:nvSpPr>
          <p:cNvPr id="7" name="Rectangle 6"/>
          <p:cNvSpPr/>
          <p:nvPr/>
        </p:nvSpPr>
        <p:spPr>
          <a:xfrm>
            <a:off x="2939853" y="4638562"/>
            <a:ext cx="34817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a:t>
            </a:r>
            <a:endParaRPr lang="zh-CN" altLang="en-US" dirty="0"/>
          </a:p>
        </p:txBody>
      </p:sp>
    </p:spTree>
    <p:extLst>
      <p:ext uri="{BB962C8B-B14F-4D97-AF65-F5344CB8AC3E}">
        <p14:creationId xmlns:p14="http://schemas.microsoft.com/office/powerpoint/2010/main" val="39078341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201160" y="259545"/>
            <a:ext cx="2498761" cy="830997"/>
          </a:xfrm>
          <a:prstGeom prst="rect">
            <a:avLst/>
          </a:prstGeom>
        </p:spPr>
        <p:txBody>
          <a:bodyPr wrap="none">
            <a:spAutoFit/>
          </a:bodyPr>
          <a:lstStyle/>
          <a:p>
            <a:pPr indent="612140" algn="ctr">
              <a:lnSpc>
                <a:spcPct val="200000"/>
              </a:lnSpc>
              <a:spcAft>
                <a:spcPts val="0"/>
              </a:spcAft>
            </a:pPr>
            <a:r>
              <a:rPr lang="en-US" altLang="zh-CN" sz="2400" b="1" kern="100" dirty="0">
                <a:latin typeface="Calibri" panose="020F0502020204030204" pitchFamily="34" charset="0"/>
                <a:ea typeface="宋体" panose="02010600030101010101" pitchFamily="2" charset="-122"/>
                <a:cs typeface="Times New Roman" panose="02020603050405020304" pitchFamily="18" charset="0"/>
              </a:rPr>
              <a:t>G</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永州</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1100865" y="908616"/>
            <a:ext cx="9387841" cy="1569660"/>
          </a:xfrm>
          <a:prstGeom prst="rect">
            <a:avLst/>
          </a:prstGeom>
        </p:spPr>
        <p:txBody>
          <a:bodyPr wrap="square">
            <a:spAutoFit/>
          </a:bodyPr>
          <a:lstStyle/>
          <a:p>
            <a:pPr indent="609600"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阅读下面的内容，掌握其大意，然后从各小题所给的</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三个选项中选出可以填入空白处的最佳答案。</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4" name="Rectangle 3"/>
          <p:cNvSpPr/>
          <p:nvPr/>
        </p:nvSpPr>
        <p:spPr>
          <a:xfrm>
            <a:off x="1645920" y="2478276"/>
            <a:ext cx="9197788" cy="3785652"/>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My whole life has changed because of COVID­19. It's very upsetting because we can't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1</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anyone else and we can't go to others' homes. We have been at home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but I__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2</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__the healthcare workers who have risked their lives every day to help us stay healthy and safe. Here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 describe my experience during this time.</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308703953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37881" y="1041407"/>
            <a:ext cx="11392349" cy="4524315"/>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Something turned Jo round. She happened to see Amy throw up her hands and go down</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with a scaring cry. The ice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8</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Jo tried to call Laurie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but her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9</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was gone. She tried to rush forward</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but her feet seemed to have no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10</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in them. Laurie's voice cried out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“Bring a rail(</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横杆</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Jo. Quick</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quick</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She never knew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11</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she did it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but for the next few minutes she worked</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blindly obeying Laurie. Together they got the child out. Amy was more scared than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12</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1042768508"/>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957431" y="693590"/>
            <a:ext cx="10241279" cy="6001643"/>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Coming back home from my spring vacation</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 got news that school is closed for two weeks.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Being a kid</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 got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3</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but I didn't know what was waiting for us. I never thought I would be doing my classes online months later.</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Right after the “stay at home” order</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my mother tested positive for COVID­19 and our family was quarantined(</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隔离</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for 14 days. It was really challenging for all of us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especially for my__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4</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who got sick. Those were the worst two weeks in my life.</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351133438"/>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258645" y="811924"/>
            <a:ext cx="9714155" cy="5262979"/>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Watching my mother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5</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fever</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cough</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and shortness of breath was heartbreaking</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 had tears in my eyes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but I didn't tell my parents about it. I was thankful that my father is a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6</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who knows how to treat COVID­19 patients. After three weeks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my mother got better.</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My father is a true hero. Not only was he taking care of us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but also he has been treating patients with COVID­19 every day and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7</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the community selflessly. I am proud of him.</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505455952"/>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015266" y="1790786"/>
            <a:ext cx="8344348" cy="3046988"/>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This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8</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has taught me to be thankful for things we have in life. My father has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9</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me to be selfless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helpful</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and brave. It is OK to be anxious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but remember that there is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10</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at the end of the channel(</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隧道</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and life will get normal again.</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4263905422"/>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048000" y="1536174"/>
            <a:ext cx="6096000" cy="3785652"/>
          </a:xfrm>
          <a:prstGeom prst="rect">
            <a:avLst/>
          </a:prstGeom>
        </p:spPr>
        <p:txBody>
          <a:bodyPr>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 A. e­mail  B. call  C. meet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 A. admire  B. like  C. miss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 A. surprised  B. excited  C. worried</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4. A. sister  B. father  C. mother</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5. A. continue  B. stand  C. accept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3286290" y="1778158"/>
            <a:ext cx="34817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a:t>
            </a:r>
            <a:endParaRPr lang="zh-CN" altLang="en-US" dirty="0"/>
          </a:p>
        </p:txBody>
      </p:sp>
      <p:sp>
        <p:nvSpPr>
          <p:cNvPr id="4" name="Rectangle 3"/>
          <p:cNvSpPr/>
          <p:nvPr/>
        </p:nvSpPr>
        <p:spPr>
          <a:xfrm>
            <a:off x="3202934" y="2481807"/>
            <a:ext cx="43152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 A</a:t>
            </a:r>
            <a:endParaRPr lang="zh-CN" altLang="en-US" dirty="0"/>
          </a:p>
        </p:txBody>
      </p:sp>
      <p:sp>
        <p:nvSpPr>
          <p:cNvPr id="5" name="Rectangle 4"/>
          <p:cNvSpPr/>
          <p:nvPr/>
        </p:nvSpPr>
        <p:spPr>
          <a:xfrm>
            <a:off x="3237398" y="3198167"/>
            <a:ext cx="36260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a:t>
            </a:r>
            <a:endParaRPr lang="zh-CN" altLang="en-US" dirty="0"/>
          </a:p>
        </p:txBody>
      </p:sp>
      <p:sp>
        <p:nvSpPr>
          <p:cNvPr id="6" name="Rectangle 5"/>
          <p:cNvSpPr/>
          <p:nvPr/>
        </p:nvSpPr>
        <p:spPr>
          <a:xfrm>
            <a:off x="3237398" y="3914527"/>
            <a:ext cx="34817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a:t>
            </a:r>
            <a:endParaRPr lang="zh-CN" altLang="en-US" dirty="0"/>
          </a:p>
        </p:txBody>
      </p:sp>
      <p:sp>
        <p:nvSpPr>
          <p:cNvPr id="7" name="Rectangle 6"/>
          <p:cNvSpPr/>
          <p:nvPr/>
        </p:nvSpPr>
        <p:spPr>
          <a:xfrm>
            <a:off x="3202934" y="4750321"/>
            <a:ext cx="36260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a:t>
            </a:r>
            <a:endParaRPr lang="zh-CN" altLang="en-US" dirty="0"/>
          </a:p>
        </p:txBody>
      </p:sp>
    </p:spTree>
    <p:extLst>
      <p:ext uri="{BB962C8B-B14F-4D97-AF65-F5344CB8AC3E}">
        <p14:creationId xmlns:p14="http://schemas.microsoft.com/office/powerpoint/2010/main" val="31549924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048000" y="1536174"/>
            <a:ext cx="6096000" cy="3785652"/>
          </a:xfrm>
          <a:prstGeom prst="rect">
            <a:avLst/>
          </a:prstGeom>
        </p:spPr>
        <p:txBody>
          <a:bodyPr>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6. A. doctor  B. worker  C. teacher</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7. A. controlling  B. serving  C. cleaning</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8. A. accident  B. journey  C. experience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9. A. asked  B. told  C. taught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10. A. light  B. sign  C. wind</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3322107" y="1788916"/>
            <a:ext cx="36260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a:t>
            </a:r>
            <a:endParaRPr lang="zh-CN" altLang="en-US" dirty="0"/>
          </a:p>
        </p:txBody>
      </p:sp>
      <p:sp>
        <p:nvSpPr>
          <p:cNvPr id="4" name="Rectangle 3"/>
          <p:cNvSpPr/>
          <p:nvPr/>
        </p:nvSpPr>
        <p:spPr>
          <a:xfrm>
            <a:off x="3333329" y="2503323"/>
            <a:ext cx="35137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a:t>
            </a:r>
            <a:endParaRPr lang="zh-CN" altLang="en-US" dirty="0"/>
          </a:p>
        </p:txBody>
      </p:sp>
      <p:sp>
        <p:nvSpPr>
          <p:cNvPr id="5" name="Rectangle 4"/>
          <p:cNvSpPr/>
          <p:nvPr/>
        </p:nvSpPr>
        <p:spPr>
          <a:xfrm>
            <a:off x="3322107" y="3217730"/>
            <a:ext cx="34817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a:t>
            </a:r>
            <a:endParaRPr lang="zh-CN" altLang="en-US" dirty="0"/>
          </a:p>
        </p:txBody>
      </p:sp>
      <p:sp>
        <p:nvSpPr>
          <p:cNvPr id="6" name="Rectangle 5"/>
          <p:cNvSpPr/>
          <p:nvPr/>
        </p:nvSpPr>
        <p:spPr>
          <a:xfrm>
            <a:off x="3329321" y="3932137"/>
            <a:ext cx="34817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a:t>
            </a:r>
            <a:endParaRPr lang="zh-CN" altLang="en-US" dirty="0"/>
          </a:p>
        </p:txBody>
      </p:sp>
      <p:sp>
        <p:nvSpPr>
          <p:cNvPr id="7" name="Rectangle 6"/>
          <p:cNvSpPr/>
          <p:nvPr/>
        </p:nvSpPr>
        <p:spPr>
          <a:xfrm>
            <a:off x="3329321" y="4669253"/>
            <a:ext cx="36260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a:t>
            </a:r>
            <a:endParaRPr lang="zh-CN" altLang="en-US" dirty="0"/>
          </a:p>
        </p:txBody>
      </p:sp>
    </p:spTree>
    <p:extLst>
      <p:ext uri="{BB962C8B-B14F-4D97-AF65-F5344CB8AC3E}">
        <p14:creationId xmlns:p14="http://schemas.microsoft.com/office/powerpoint/2010/main" val="16437782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997567" y="291817"/>
            <a:ext cx="2497157" cy="830997"/>
          </a:xfrm>
          <a:prstGeom prst="rect">
            <a:avLst/>
          </a:prstGeom>
        </p:spPr>
        <p:txBody>
          <a:bodyPr wrap="none">
            <a:spAutoFit/>
          </a:bodyPr>
          <a:lstStyle/>
          <a:p>
            <a:pPr indent="612140" algn="ctr">
              <a:lnSpc>
                <a:spcPct val="200000"/>
              </a:lnSpc>
              <a:spcAft>
                <a:spcPts val="0"/>
              </a:spcAft>
            </a:pPr>
            <a:r>
              <a:rPr lang="en-US" altLang="zh-CN" sz="2400" b="1" kern="100" dirty="0">
                <a:latin typeface="Calibri" panose="020F0502020204030204" pitchFamily="34" charset="0"/>
                <a:ea typeface="宋体" panose="02010600030101010101" pitchFamily="2" charset="-122"/>
                <a:cs typeface="Times New Roman" panose="02020603050405020304" pitchFamily="18" charset="0"/>
              </a:rPr>
              <a:t>H</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嘉兴</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1004046" y="887102"/>
            <a:ext cx="9420113" cy="1569660"/>
          </a:xfrm>
          <a:prstGeom prst="rect">
            <a:avLst/>
          </a:prstGeom>
        </p:spPr>
        <p:txBody>
          <a:bodyPr wrap="square">
            <a:spAutoFit/>
          </a:bodyPr>
          <a:lstStyle/>
          <a:p>
            <a:pPr indent="609600"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通读下面短文，掌握其大意，然后在各题所给的四个选项</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和</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D)</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中选出一个最佳选项。</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4" name="Rectangle 3"/>
          <p:cNvSpPr/>
          <p:nvPr/>
        </p:nvSpPr>
        <p:spPr>
          <a:xfrm>
            <a:off x="537883" y="2149444"/>
            <a:ext cx="11252498" cy="4524315"/>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Last August we were on vacation at Diana's Baths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place famous for waterfalls.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Sitting on the rocks with my husband</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 watched some parents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1</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guarding their kids away from the rocks' edges. I felt glad that our 8­year­old son Wyatt could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2</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himself. Don't get me wrong: I still felt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3</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as I saw my boy jump between the rocks. “No running</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I said from time to time. “Stay away from the edges.” But I soon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4</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and we were all having fun in the water.</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2237611879"/>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828340" y="862098"/>
            <a:ext cx="10348855" cy="5262979"/>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5</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 saw Wyatt sit down between two rocks in the running water. I shouted at him to get out. He shouted back something and then he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6</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over the edge.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“Somebody help my son</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I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7</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over and over. But I only heard a woman scream. “That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8</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just went over the waterfall</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she shouted at her husband. “We are leaving</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They walked away</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not even looking back to see whether our child was OK.</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1281174261"/>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13186" y="926729"/>
            <a:ext cx="10779162" cy="5015091"/>
          </a:xfrm>
          <a:prstGeom prst="rect">
            <a:avLst/>
          </a:prstGeom>
        </p:spPr>
        <p:txBody>
          <a:bodyPr wrap="square">
            <a:spAutoFit/>
          </a:bodyPr>
          <a:lstStyle/>
          <a:p>
            <a:pPr indent="609600" algn="just">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By the time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9</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climbed down to the rocks below</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my husband had pulled Wyatt out of the water with the help of a young woman. She was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10</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first aid. “I'm Lisa</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nurse. I'm not leaving you.” She looked at me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11</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as if she were trying to take every bit of energy</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12</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and strength(</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力量</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in her body and pass it on to me. I held on to that energy like a rope that could pull us to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13</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Wyatt was taken to the hospital immediately.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14</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we spent a sleepless night there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we were told Wyatt was going to be OK.</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Meeting Lisa has reminded(</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提醒</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me how we need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15</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from people we don't know. I know we are two strangers who are less strange.</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1005730761"/>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165872" y="1514743"/>
            <a:ext cx="8312075" cy="3785652"/>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A</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nervously  B.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carelessly</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1050" kern="100" dirty="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excitedly  D. hopefully</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 A. talk to  B. cheer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for</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learn from  D. look after</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 A. lonely  B.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proud</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worried  D. satisfied</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4. A. left  B.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relaxed</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shared  D. returned</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5. A. Suddenly  B.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Finally</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Slowly  D. Recently</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2450737" y="1788916"/>
            <a:ext cx="36260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a:t>
            </a:r>
            <a:endParaRPr lang="zh-CN" altLang="en-US" dirty="0"/>
          </a:p>
        </p:txBody>
      </p:sp>
      <p:sp>
        <p:nvSpPr>
          <p:cNvPr id="4" name="Rectangle 3"/>
          <p:cNvSpPr/>
          <p:nvPr/>
        </p:nvSpPr>
        <p:spPr>
          <a:xfrm>
            <a:off x="2450737" y="2524754"/>
            <a:ext cx="37382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D</a:t>
            </a:r>
            <a:endParaRPr lang="zh-CN" altLang="en-US" dirty="0"/>
          </a:p>
        </p:txBody>
      </p:sp>
      <p:sp>
        <p:nvSpPr>
          <p:cNvPr id="5" name="Rectangle 4"/>
          <p:cNvSpPr/>
          <p:nvPr/>
        </p:nvSpPr>
        <p:spPr>
          <a:xfrm>
            <a:off x="2450737" y="3260592"/>
            <a:ext cx="34817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a:t>
            </a:r>
            <a:endParaRPr lang="zh-CN" altLang="en-US" dirty="0"/>
          </a:p>
        </p:txBody>
      </p:sp>
      <p:sp>
        <p:nvSpPr>
          <p:cNvPr id="6" name="Rectangle 5"/>
          <p:cNvSpPr/>
          <p:nvPr/>
        </p:nvSpPr>
        <p:spPr>
          <a:xfrm>
            <a:off x="2447531" y="3978145"/>
            <a:ext cx="35137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a:t>
            </a:r>
            <a:endParaRPr lang="zh-CN" altLang="en-US" dirty="0"/>
          </a:p>
        </p:txBody>
      </p:sp>
      <p:sp>
        <p:nvSpPr>
          <p:cNvPr id="7" name="Rectangle 6"/>
          <p:cNvSpPr/>
          <p:nvPr/>
        </p:nvSpPr>
        <p:spPr>
          <a:xfrm>
            <a:off x="2450737" y="4639270"/>
            <a:ext cx="36260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a:t>
            </a:r>
            <a:endParaRPr lang="zh-CN" altLang="en-US" dirty="0"/>
          </a:p>
        </p:txBody>
      </p:sp>
    </p:spTree>
    <p:extLst>
      <p:ext uri="{BB962C8B-B14F-4D97-AF65-F5344CB8AC3E}">
        <p14:creationId xmlns:p14="http://schemas.microsoft.com/office/powerpoint/2010/main" val="5499237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402540" y="1367708"/>
            <a:ext cx="6978127" cy="3785652"/>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6. A. looked  B.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came</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rose  D. disappeared</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7. A. suggested  B.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thought</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replied  D. cried</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8. A. girl  B.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boy</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man  D. woman</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9. A. I  B.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she</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you  D. they</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10. A. teaching  B.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learning</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giving  D. receiving</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2724827" y="1627551"/>
            <a:ext cx="37382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D</a:t>
            </a:r>
            <a:endParaRPr lang="zh-CN" altLang="en-US" dirty="0"/>
          </a:p>
        </p:txBody>
      </p:sp>
      <p:sp>
        <p:nvSpPr>
          <p:cNvPr id="4" name="Rectangle 3"/>
          <p:cNvSpPr/>
          <p:nvPr/>
        </p:nvSpPr>
        <p:spPr>
          <a:xfrm>
            <a:off x="2724827" y="2349059"/>
            <a:ext cx="37382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D</a:t>
            </a:r>
            <a:endParaRPr lang="zh-CN" altLang="en-US" dirty="0"/>
          </a:p>
        </p:txBody>
      </p:sp>
      <p:sp>
        <p:nvSpPr>
          <p:cNvPr id="5" name="Rectangle 4"/>
          <p:cNvSpPr/>
          <p:nvPr/>
        </p:nvSpPr>
        <p:spPr>
          <a:xfrm>
            <a:off x="2747269" y="3070567"/>
            <a:ext cx="35137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a:t>
            </a:r>
            <a:endParaRPr lang="zh-CN" altLang="en-US" dirty="0"/>
          </a:p>
        </p:txBody>
      </p:sp>
      <p:sp>
        <p:nvSpPr>
          <p:cNvPr id="6" name="Rectangle 5"/>
          <p:cNvSpPr/>
          <p:nvPr/>
        </p:nvSpPr>
        <p:spPr>
          <a:xfrm>
            <a:off x="2747269" y="3792075"/>
            <a:ext cx="36260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a:t>
            </a:r>
            <a:endParaRPr lang="zh-CN" altLang="en-US" dirty="0"/>
          </a:p>
        </p:txBody>
      </p:sp>
      <p:sp>
        <p:nvSpPr>
          <p:cNvPr id="7" name="Rectangle 6"/>
          <p:cNvSpPr/>
          <p:nvPr/>
        </p:nvSpPr>
        <p:spPr>
          <a:xfrm>
            <a:off x="2724827" y="4590784"/>
            <a:ext cx="34817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a:t>
            </a:r>
            <a:endParaRPr lang="zh-CN" altLang="en-US" dirty="0"/>
          </a:p>
        </p:txBody>
      </p:sp>
    </p:spTree>
    <p:extLst>
      <p:ext uri="{BB962C8B-B14F-4D97-AF65-F5344CB8AC3E}">
        <p14:creationId xmlns:p14="http://schemas.microsoft.com/office/powerpoint/2010/main" val="36790458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720762" y="984090"/>
            <a:ext cx="10811436" cy="5078313"/>
          </a:xfrm>
          <a:prstGeom prst="rect">
            <a:avLst/>
          </a:prstGeom>
        </p:spPr>
        <p:txBody>
          <a:bodyPr wrap="square">
            <a:spAutoFit/>
          </a:bodyPr>
          <a:lstStyle/>
          <a:p>
            <a:pPr indent="609600" algn="just">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When Mother had put Amy to bed</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Jo whispered</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“Are you sure she is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13</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”“Quite safe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dear. She is not hurt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and won't even catch cold</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replied her mother cheerfully.</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“Mother</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 had kept my anger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14</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it grew so strong. Today</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without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15</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it might have been too late. Oh</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Mother</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what shall I do</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“Anger can make us do very bad things to people we love. We must learn to control our anger</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said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Mrs.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March.</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Jo looked at Amy in her bed and gave her a big kiss.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r">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—Taken from Little Women</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3753063868"/>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327236" y="1313920"/>
            <a:ext cx="8064649" cy="3785652"/>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11. A. secretly  B.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happily</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deeply  D. strangely</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12. A. success  B.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health</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value  D. love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13. A. truth  B.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safety</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memory  D. silence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14. A. If  B.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Unless</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After  D. Before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15. A. help  B.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advice</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sense  D. experience</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2554770" y="1552248"/>
            <a:ext cx="34817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a:t>
            </a:r>
            <a:endParaRPr lang="zh-CN" altLang="en-US" dirty="0"/>
          </a:p>
        </p:txBody>
      </p:sp>
      <p:sp>
        <p:nvSpPr>
          <p:cNvPr id="4" name="Rectangle 3"/>
          <p:cNvSpPr/>
          <p:nvPr/>
        </p:nvSpPr>
        <p:spPr>
          <a:xfrm>
            <a:off x="2554770" y="2252241"/>
            <a:ext cx="37382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D</a:t>
            </a:r>
            <a:endParaRPr lang="zh-CN" altLang="en-US" dirty="0"/>
          </a:p>
        </p:txBody>
      </p:sp>
      <p:sp>
        <p:nvSpPr>
          <p:cNvPr id="5" name="Rectangle 4"/>
          <p:cNvSpPr/>
          <p:nvPr/>
        </p:nvSpPr>
        <p:spPr>
          <a:xfrm>
            <a:off x="2551564" y="3058319"/>
            <a:ext cx="35137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a:t>
            </a:r>
            <a:endParaRPr lang="zh-CN" altLang="en-US" dirty="0"/>
          </a:p>
        </p:txBody>
      </p:sp>
      <p:sp>
        <p:nvSpPr>
          <p:cNvPr id="6" name="Rectangle 5"/>
          <p:cNvSpPr/>
          <p:nvPr/>
        </p:nvSpPr>
        <p:spPr>
          <a:xfrm>
            <a:off x="2551564" y="3758312"/>
            <a:ext cx="34817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a:t>
            </a:r>
            <a:endParaRPr lang="zh-CN" altLang="en-US" dirty="0"/>
          </a:p>
        </p:txBody>
      </p:sp>
      <p:sp>
        <p:nvSpPr>
          <p:cNvPr id="7" name="Rectangle 6"/>
          <p:cNvSpPr/>
          <p:nvPr/>
        </p:nvSpPr>
        <p:spPr>
          <a:xfrm>
            <a:off x="2544350" y="4458305"/>
            <a:ext cx="36260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a:t>
            </a:r>
            <a:endParaRPr lang="zh-CN" altLang="en-US" dirty="0"/>
          </a:p>
        </p:txBody>
      </p:sp>
    </p:spTree>
    <p:extLst>
      <p:ext uri="{BB962C8B-B14F-4D97-AF65-F5344CB8AC3E}">
        <p14:creationId xmlns:p14="http://schemas.microsoft.com/office/powerpoint/2010/main" val="12979014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058243" y="302575"/>
            <a:ext cx="2870658" cy="830997"/>
          </a:xfrm>
          <a:prstGeom prst="rect">
            <a:avLst/>
          </a:prstGeom>
        </p:spPr>
        <p:txBody>
          <a:bodyPr wrap="none">
            <a:spAutoFit/>
          </a:bodyPr>
          <a:lstStyle/>
          <a:p>
            <a:pPr indent="612140" algn="ctr">
              <a:lnSpc>
                <a:spcPct val="200000"/>
              </a:lnSpc>
              <a:spcAft>
                <a:spcPts val="0"/>
              </a:spcAft>
            </a:pPr>
            <a:r>
              <a:rPr lang="en-US" altLang="zh-CN" sz="2400" b="1" kern="100" dirty="0">
                <a:latin typeface="Calibri" panose="020F0502020204030204" pitchFamily="34" charset="0"/>
                <a:ea typeface="宋体" panose="02010600030101010101" pitchFamily="2" charset="-122"/>
                <a:cs typeface="Times New Roman" panose="02020603050405020304" pitchFamily="18" charset="0"/>
              </a:rPr>
              <a:t>I</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重庆</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卷</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0" y="890196"/>
            <a:ext cx="11897958" cy="830997"/>
          </a:xfrm>
          <a:prstGeom prst="rect">
            <a:avLst/>
          </a:prstGeom>
        </p:spPr>
        <p:txBody>
          <a:bodyPr wrap="square">
            <a:spAutoFit/>
          </a:bodyPr>
          <a:lstStyle/>
          <a:p>
            <a:pPr indent="609600"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根据短文内容，从</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D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四个选项中选出一个能填入相应空格内的最佳答案。</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4" name="Rectangle 3"/>
          <p:cNvSpPr/>
          <p:nvPr/>
        </p:nvSpPr>
        <p:spPr>
          <a:xfrm>
            <a:off x="242047" y="1471712"/>
            <a:ext cx="11413864" cy="5262979"/>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It was December 30th. Anna and Alex were helping Mom make banana cakes. They cut up the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1</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put the eggs and sugar in the flour(</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面粉</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poured the milk in and mixed them all up.</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When they were almost done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Anna asked</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“Mom</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why are we making so many cakes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“I want to take some over to Mrs. Brown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2</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the street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”said Mom. “Her husband died of a serious illness a few days ago. She only has her dog </a:t>
            </a:r>
            <a:r>
              <a:rPr lang="en-US" altLang="zh-CN" sz="2400" kern="100" dirty="0" err="1">
                <a:latin typeface="Calibri" panose="020F0502020204030204" pitchFamily="34" charset="0"/>
                <a:ea typeface="宋体" panose="02010600030101010101" pitchFamily="2" charset="-122"/>
                <a:cs typeface="Times New Roman" panose="02020603050405020304" pitchFamily="18" charset="0"/>
              </a:rPr>
              <a:t>Wangwang</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in the house.”</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851847469"/>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56217" y="1095195"/>
            <a:ext cx="10757648" cy="4524315"/>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Mom put the cakes in the oven(</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烤箱</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and the children helped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3</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the mess. The cakes were finally done. They all waited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4</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__until the cakes cooled down. Then they put some on a plate and headed to the opposite house.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When Mrs. Brown opened the door</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Anna said</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“Mrs. Brown</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we have brought you some banana cakes</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Thank you.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5</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smell delicious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”Mrs. Brown said</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 “</a:t>
            </a:r>
            <a:r>
              <a:rPr lang="en-US" altLang="zh-CN" sz="2400" kern="100" dirty="0" err="1">
                <a:latin typeface="Calibri" panose="020F0502020204030204" pitchFamily="34" charset="0"/>
                <a:ea typeface="宋体" panose="02010600030101010101" pitchFamily="2" charset="-122"/>
                <a:cs typeface="Times New Roman" panose="02020603050405020304" pitchFamily="18" charset="0"/>
              </a:rPr>
              <a:t>Wangwang</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and I are feeling a little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6</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these days. It's kind of you to come.”</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314226099"/>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903643" y="1098767"/>
            <a:ext cx="10703858" cy="4524315"/>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“Would you like to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7</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us tomorrow for New Year's dinner</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asked Mom. “Take </a:t>
            </a:r>
            <a:r>
              <a:rPr lang="en-US" altLang="zh-CN" sz="2400" kern="100" dirty="0" err="1">
                <a:latin typeface="Calibri" panose="020F0502020204030204" pitchFamily="34" charset="0"/>
                <a:ea typeface="宋体" panose="02010600030101010101" pitchFamily="2" charset="-122"/>
                <a:cs typeface="Times New Roman" panose="02020603050405020304" pitchFamily="18" charset="0"/>
              </a:rPr>
              <a:t>Wangwang</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too</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Well</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I'm not sure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”said Mrs. Brown. “Please say yes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said Alex. “Come to our house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8</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it will be great fun</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said Anna.</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Anna was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9</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They never had such a pleasant dinner. Mrs. Brown thanked them for inviting </a:t>
            </a:r>
            <a:r>
              <a:rPr lang="en-US" altLang="zh-CN" sz="2400" kern="100" dirty="0" err="1">
                <a:latin typeface="Calibri" panose="020F0502020204030204" pitchFamily="34" charset="0"/>
                <a:ea typeface="宋体" panose="02010600030101010101" pitchFamily="2" charset="-122"/>
                <a:cs typeface="Times New Roman" panose="02020603050405020304" pitchFamily="18" charset="0"/>
              </a:rPr>
              <a:t>Wangwang</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and her</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saying she felt better.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10</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was doubled when shared.</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3353337555"/>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337995" y="1270889"/>
            <a:ext cx="8032376" cy="3785652"/>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 A. bananas  B.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apples</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oranges  D. strawberries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 A. beside  B.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behind</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across  D. around</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 A. look for  B. give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away</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hand out  D. clean up</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4. A. strongly  B.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bravely</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quickly  D. patiently</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5. A. I  B.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We</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You  D. They</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2536799" y="1530733"/>
            <a:ext cx="36260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a:t>
            </a:r>
            <a:endParaRPr lang="zh-CN" altLang="en-US" dirty="0"/>
          </a:p>
        </p:txBody>
      </p:sp>
      <p:sp>
        <p:nvSpPr>
          <p:cNvPr id="4" name="Rectangle 3"/>
          <p:cNvSpPr/>
          <p:nvPr/>
        </p:nvSpPr>
        <p:spPr>
          <a:xfrm>
            <a:off x="2551227" y="2252242"/>
            <a:ext cx="34817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a:t>
            </a:r>
            <a:endParaRPr lang="zh-CN" altLang="en-US" dirty="0"/>
          </a:p>
        </p:txBody>
      </p:sp>
      <p:sp>
        <p:nvSpPr>
          <p:cNvPr id="5" name="Rectangle 4"/>
          <p:cNvSpPr/>
          <p:nvPr/>
        </p:nvSpPr>
        <p:spPr>
          <a:xfrm>
            <a:off x="2525579" y="2942445"/>
            <a:ext cx="37382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D</a:t>
            </a:r>
            <a:endParaRPr lang="zh-CN" altLang="en-US" dirty="0"/>
          </a:p>
        </p:txBody>
      </p:sp>
      <p:sp>
        <p:nvSpPr>
          <p:cNvPr id="6" name="Rectangle 5"/>
          <p:cNvSpPr/>
          <p:nvPr/>
        </p:nvSpPr>
        <p:spPr>
          <a:xfrm>
            <a:off x="2491114" y="3663954"/>
            <a:ext cx="44275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 D</a:t>
            </a:r>
            <a:endParaRPr lang="zh-CN" altLang="en-US" dirty="0"/>
          </a:p>
        </p:txBody>
      </p:sp>
      <p:sp>
        <p:nvSpPr>
          <p:cNvPr id="7" name="Rectangle 6"/>
          <p:cNvSpPr/>
          <p:nvPr/>
        </p:nvSpPr>
        <p:spPr>
          <a:xfrm>
            <a:off x="2538403" y="4493966"/>
            <a:ext cx="37382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D</a:t>
            </a:r>
            <a:endParaRPr lang="zh-CN" altLang="en-US" dirty="0"/>
          </a:p>
        </p:txBody>
      </p:sp>
    </p:spTree>
    <p:extLst>
      <p:ext uri="{BB962C8B-B14F-4D97-AF65-F5344CB8AC3E}">
        <p14:creationId xmlns:p14="http://schemas.microsoft.com/office/powerpoint/2010/main" val="29271863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348753" y="1260131"/>
            <a:ext cx="7806466" cy="3785652"/>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6. A. lonely  B.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angry</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excited  D. relaxed</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7. A. invite  B.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join</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ask  D. call</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8. A. though  B.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but</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and  D. or</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9. A. wrong  B.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right</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quiet  D. strict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10. A. Kindness  B.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Happiness</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Illness  D. Sadness</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2601344" y="1509218"/>
            <a:ext cx="36260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a:t>
            </a:r>
            <a:endParaRPr lang="zh-CN" altLang="en-US" dirty="0"/>
          </a:p>
        </p:txBody>
      </p:sp>
      <p:sp>
        <p:nvSpPr>
          <p:cNvPr id="4" name="Rectangle 3"/>
          <p:cNvSpPr/>
          <p:nvPr/>
        </p:nvSpPr>
        <p:spPr>
          <a:xfrm>
            <a:off x="2612566" y="2167148"/>
            <a:ext cx="35137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a:t>
            </a:r>
            <a:endParaRPr lang="zh-CN" altLang="en-US" dirty="0"/>
          </a:p>
        </p:txBody>
      </p:sp>
      <p:sp>
        <p:nvSpPr>
          <p:cNvPr id="5" name="Rectangle 4"/>
          <p:cNvSpPr/>
          <p:nvPr/>
        </p:nvSpPr>
        <p:spPr>
          <a:xfrm>
            <a:off x="2601344" y="2948535"/>
            <a:ext cx="34817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a:t>
            </a:r>
            <a:endParaRPr lang="zh-CN" altLang="en-US" dirty="0"/>
          </a:p>
        </p:txBody>
      </p:sp>
      <p:sp>
        <p:nvSpPr>
          <p:cNvPr id="6" name="Rectangle 5"/>
          <p:cNvSpPr/>
          <p:nvPr/>
        </p:nvSpPr>
        <p:spPr>
          <a:xfrm>
            <a:off x="2612566" y="3729922"/>
            <a:ext cx="35137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a:t>
            </a:r>
            <a:endParaRPr lang="zh-CN" altLang="en-US" dirty="0"/>
          </a:p>
        </p:txBody>
      </p:sp>
      <p:sp>
        <p:nvSpPr>
          <p:cNvPr id="7" name="Rectangle 6"/>
          <p:cNvSpPr/>
          <p:nvPr/>
        </p:nvSpPr>
        <p:spPr>
          <a:xfrm>
            <a:off x="2598138" y="4475978"/>
            <a:ext cx="35137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a:t>
            </a:r>
            <a:endParaRPr lang="zh-CN" altLang="en-US" dirty="0"/>
          </a:p>
        </p:txBody>
      </p:sp>
    </p:spTree>
    <p:extLst>
      <p:ext uri="{BB962C8B-B14F-4D97-AF65-F5344CB8AC3E}">
        <p14:creationId xmlns:p14="http://schemas.microsoft.com/office/powerpoint/2010/main" val="37535945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161586" y="270302"/>
            <a:ext cx="2405787" cy="830997"/>
          </a:xfrm>
          <a:prstGeom prst="rect">
            <a:avLst/>
          </a:prstGeom>
        </p:spPr>
        <p:txBody>
          <a:bodyPr wrap="none">
            <a:spAutoFit/>
          </a:bodyPr>
          <a:lstStyle/>
          <a:p>
            <a:pPr indent="612140" algn="ctr">
              <a:lnSpc>
                <a:spcPct val="200000"/>
              </a:lnSpc>
              <a:spcAft>
                <a:spcPts val="0"/>
              </a:spcAft>
            </a:pPr>
            <a:r>
              <a:rPr lang="en-US" altLang="zh-CN" sz="2400" b="1" kern="100" dirty="0">
                <a:latin typeface="Calibri" panose="020F0502020204030204" pitchFamily="34" charset="0"/>
                <a:ea typeface="宋体" panose="02010600030101010101" pitchFamily="2" charset="-122"/>
                <a:cs typeface="Times New Roman" panose="02020603050405020304" pitchFamily="18" charset="0"/>
              </a:rPr>
              <a:t>J</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陕西</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1030939" y="897860"/>
            <a:ext cx="9791253" cy="1569660"/>
          </a:xfrm>
          <a:prstGeom prst="rect">
            <a:avLst/>
          </a:prstGeom>
        </p:spPr>
        <p:txBody>
          <a:bodyPr wrap="square">
            <a:spAutoFit/>
          </a:bodyPr>
          <a:lstStyle/>
          <a:p>
            <a:pPr indent="609600"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阅读下面短文，按照句子结构的语法性和上下文连贯的要求，从所给的四个选项中选出一个最佳答案；使短文连贯完整。</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4" name="Rectangle 3"/>
          <p:cNvSpPr/>
          <p:nvPr/>
        </p:nvSpPr>
        <p:spPr>
          <a:xfrm>
            <a:off x="633803" y="2370701"/>
            <a:ext cx="11015830" cy="3907095"/>
          </a:xfrm>
          <a:prstGeom prst="rect">
            <a:avLst/>
          </a:prstGeom>
        </p:spPr>
        <p:txBody>
          <a:bodyPr wrap="square">
            <a:spAutoFit/>
          </a:bodyPr>
          <a:lstStyle/>
          <a:p>
            <a:pPr indent="609600" algn="just">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Long ago and far away</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there lived an old man and woman. One day</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while the woman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1</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clothes in the river</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she saw a great big orange on the water moving slowly towards her: Excitedly</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she caught the orange and decided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2</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__it home to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eat.</a:t>
            </a:r>
            <a:endParaRPr lang="en-US" altLang="zh-CN" sz="1050" kern="100" dirty="0" smtClean="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150000"/>
              </a:lnSpc>
              <a:spcAft>
                <a:spcPts val="0"/>
              </a:spcAft>
            </a:pP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When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 woman began to open the orange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suddenly</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out jumped a little lovely boy! The man and woman didn't know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3</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But they felt very happy and named the boy </a:t>
            </a:r>
            <a:r>
              <a:rPr lang="en-US" altLang="zh-CN" sz="2400" kern="100" dirty="0" err="1">
                <a:latin typeface="Calibri" panose="020F0502020204030204" pitchFamily="34" charset="0"/>
                <a:ea typeface="宋体" panose="02010600030101010101" pitchFamily="2" charset="-122"/>
                <a:cs typeface="Times New Roman" panose="02020603050405020304" pitchFamily="18" charset="0"/>
              </a:rPr>
              <a:t>Bobonaro</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or Orange Boy. As time went by</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 boy became very strong and brave.</a:t>
            </a:r>
            <a:endParaRPr lang="zh-CN" altLang="en-US" dirty="0"/>
          </a:p>
        </p:txBody>
      </p:sp>
    </p:spTree>
    <p:extLst>
      <p:ext uri="{BB962C8B-B14F-4D97-AF65-F5344CB8AC3E}">
        <p14:creationId xmlns:p14="http://schemas.microsoft.com/office/powerpoint/2010/main" val="1321061560"/>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13187" y="994804"/>
            <a:ext cx="11101890" cy="5262979"/>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Life was wonderful until some robbers(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盗贼</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moved onto a nearby island. The robbers were always stealing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4</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things from the people. </a:t>
            </a:r>
            <a:r>
              <a:rPr lang="en-US" altLang="zh-CN" sz="2400" kern="100" dirty="0" err="1">
                <a:latin typeface="Calibri" panose="020F0502020204030204" pitchFamily="34" charset="0"/>
                <a:ea typeface="宋体" panose="02010600030101010101" pitchFamily="2" charset="-122"/>
                <a:cs typeface="Times New Roman" panose="02020603050405020304" pitchFamily="18" charset="0"/>
              </a:rPr>
              <a:t>Bobonaro</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wanted to drive all of them away. So he put some of his mother's delicious food into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5</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box and left home with it for the island. Along the way</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he met a dog</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monkey and a bird. </a:t>
            </a:r>
            <a:r>
              <a:rPr lang="en-US" altLang="zh-CN" sz="2400" kern="100" dirty="0" err="1">
                <a:latin typeface="Calibri" panose="020F0502020204030204" pitchFamily="34" charset="0"/>
                <a:ea typeface="宋体" panose="02010600030101010101" pitchFamily="2" charset="-122"/>
                <a:cs typeface="Times New Roman" panose="02020603050405020304" pitchFamily="18" charset="0"/>
              </a:rPr>
              <a:t>Bobonaro</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gave each of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6</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some food and helped them a lot. So they became good friends.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7</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he told them about his problem</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each of the three friends said</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 will help you get the robbers away.”</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74785402"/>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606475" y="1647366"/>
            <a:ext cx="9635266" cy="3046988"/>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8</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the help of his three friends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err="1">
                <a:latin typeface="Calibri" panose="020F0502020204030204" pitchFamily="34" charset="0"/>
                <a:ea typeface="宋体" panose="02010600030101010101" pitchFamily="2" charset="-122"/>
                <a:cs typeface="Times New Roman" panose="02020603050405020304" pitchFamily="18" charset="0"/>
              </a:rPr>
              <a:t>Bobonaro</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drove the robbers away successfully. He and his friends returned home with the valuable things that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9</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by the robbers. All the people in the town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10</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so happy to see their things back that they cheered and called him a hero.</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3331120683"/>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918447" y="1059350"/>
            <a:ext cx="7860254" cy="4524315"/>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 A. washes  B. is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washing</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was washing  D. washed</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 A. take  B. to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take</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throw  D. to throw</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 A. how they should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do</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B</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how should they do</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what they should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do</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D</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what should they do</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4. A. many  B.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much</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little  D. few</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5. A. a  B.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an</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the  D. /</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8" name="Rectangle 7"/>
          <p:cNvSpPr/>
          <p:nvPr/>
        </p:nvSpPr>
        <p:spPr>
          <a:xfrm>
            <a:off x="2136700" y="1347934"/>
            <a:ext cx="34817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a:t>
            </a:r>
            <a:endParaRPr lang="zh-CN" altLang="en-US" dirty="0"/>
          </a:p>
        </p:txBody>
      </p:sp>
      <p:sp>
        <p:nvSpPr>
          <p:cNvPr id="9" name="Rectangle 8"/>
          <p:cNvSpPr/>
          <p:nvPr/>
        </p:nvSpPr>
        <p:spPr>
          <a:xfrm>
            <a:off x="2146318" y="1991481"/>
            <a:ext cx="35137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a:t>
            </a:r>
            <a:endParaRPr lang="zh-CN" altLang="en-US" dirty="0"/>
          </a:p>
        </p:txBody>
      </p:sp>
      <p:sp>
        <p:nvSpPr>
          <p:cNvPr id="10" name="Rectangle 9"/>
          <p:cNvSpPr/>
          <p:nvPr/>
        </p:nvSpPr>
        <p:spPr>
          <a:xfrm>
            <a:off x="2041149" y="2741730"/>
            <a:ext cx="41710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 C</a:t>
            </a:r>
            <a:endParaRPr lang="zh-CN" altLang="en-US" dirty="0"/>
          </a:p>
        </p:txBody>
      </p:sp>
      <p:sp>
        <p:nvSpPr>
          <p:cNvPr id="11" name="Rectangle 10"/>
          <p:cNvSpPr/>
          <p:nvPr/>
        </p:nvSpPr>
        <p:spPr>
          <a:xfrm>
            <a:off x="2140707" y="4265019"/>
            <a:ext cx="36260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a:t>
            </a:r>
            <a:endParaRPr lang="zh-CN" altLang="en-US" dirty="0"/>
          </a:p>
        </p:txBody>
      </p:sp>
      <p:sp>
        <p:nvSpPr>
          <p:cNvPr id="12" name="Rectangle 11"/>
          <p:cNvSpPr/>
          <p:nvPr/>
        </p:nvSpPr>
        <p:spPr>
          <a:xfrm>
            <a:off x="2146318" y="4954231"/>
            <a:ext cx="36260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a:t>
            </a:r>
            <a:endParaRPr lang="zh-CN" altLang="en-US" dirty="0"/>
          </a:p>
        </p:txBody>
      </p:sp>
    </p:spTree>
    <p:extLst>
      <p:ext uri="{BB962C8B-B14F-4D97-AF65-F5344CB8AC3E}">
        <p14:creationId xmlns:p14="http://schemas.microsoft.com/office/powerpoint/2010/main" val="32568740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1"/>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0" grpId="0"/>
      <p:bldP spid="11" grpId="0"/>
      <p:bldP spid="1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982992" y="1270889"/>
            <a:ext cx="8312075" cy="3785652"/>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 A. invited  B.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hired</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trained  D. interviewed</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 A. curiously  B.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politely</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impatiently  D. uncertainly</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 A. tired of  B. confident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of</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famous for  D. sorry for</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4. A. burned up  B. got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up</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put up  D. set up</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5. A. regretted  B.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refused</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agreed  D. cheered</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2257100" y="1519975"/>
            <a:ext cx="36260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a:t>
            </a:r>
            <a:endParaRPr lang="zh-CN" altLang="en-US" dirty="0"/>
          </a:p>
        </p:txBody>
      </p:sp>
      <p:sp>
        <p:nvSpPr>
          <p:cNvPr id="4" name="Rectangle 3"/>
          <p:cNvSpPr/>
          <p:nvPr/>
        </p:nvSpPr>
        <p:spPr>
          <a:xfrm>
            <a:off x="2257100" y="2230726"/>
            <a:ext cx="34817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a:t>
            </a:r>
            <a:endParaRPr lang="zh-CN" altLang="en-US" dirty="0"/>
          </a:p>
        </p:txBody>
      </p:sp>
      <p:sp>
        <p:nvSpPr>
          <p:cNvPr id="5" name="Rectangle 4"/>
          <p:cNvSpPr/>
          <p:nvPr/>
        </p:nvSpPr>
        <p:spPr>
          <a:xfrm>
            <a:off x="2244276" y="2932882"/>
            <a:ext cx="37382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D</a:t>
            </a:r>
            <a:endParaRPr lang="zh-CN" altLang="en-US" dirty="0"/>
          </a:p>
        </p:txBody>
      </p:sp>
      <p:sp>
        <p:nvSpPr>
          <p:cNvPr id="6" name="Rectangle 5"/>
          <p:cNvSpPr/>
          <p:nvPr/>
        </p:nvSpPr>
        <p:spPr>
          <a:xfrm>
            <a:off x="2257100" y="3763878"/>
            <a:ext cx="36260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a:t>
            </a:r>
            <a:endParaRPr lang="zh-CN" altLang="en-US" dirty="0"/>
          </a:p>
        </p:txBody>
      </p:sp>
      <p:sp>
        <p:nvSpPr>
          <p:cNvPr id="7" name="Rectangle 6"/>
          <p:cNvSpPr/>
          <p:nvPr/>
        </p:nvSpPr>
        <p:spPr>
          <a:xfrm>
            <a:off x="2244276" y="4432564"/>
            <a:ext cx="35137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a:t>
            </a:r>
            <a:endParaRPr lang="zh-CN" altLang="en-US" dirty="0"/>
          </a:p>
        </p:txBody>
      </p:sp>
    </p:spTree>
    <p:extLst>
      <p:ext uri="{BB962C8B-B14F-4D97-AF65-F5344CB8AC3E}">
        <p14:creationId xmlns:p14="http://schemas.microsoft.com/office/powerpoint/2010/main" val="12667633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606935" y="1249374"/>
            <a:ext cx="7472979" cy="3785652"/>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6. A. they  B.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their</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them  D. theirs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7. A. Unless  B.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If</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Before  D. When</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8. A. In  B.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On</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With  D. At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9. A. stole  B. were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stolen</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steal  D. are stolen</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10. A. is  B.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was</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are  D. were</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8" name="Rectangle 7"/>
          <p:cNvSpPr/>
          <p:nvPr/>
        </p:nvSpPr>
        <p:spPr>
          <a:xfrm>
            <a:off x="2838264" y="1465298"/>
            <a:ext cx="34817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a:t>
            </a:r>
            <a:endParaRPr lang="zh-CN" altLang="en-US" dirty="0"/>
          </a:p>
        </p:txBody>
      </p:sp>
      <p:sp>
        <p:nvSpPr>
          <p:cNvPr id="9" name="Rectangle 8"/>
          <p:cNvSpPr/>
          <p:nvPr/>
        </p:nvSpPr>
        <p:spPr>
          <a:xfrm>
            <a:off x="2714832" y="2233779"/>
            <a:ext cx="44275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 D</a:t>
            </a:r>
            <a:endParaRPr lang="zh-CN" altLang="en-US" dirty="0"/>
          </a:p>
        </p:txBody>
      </p:sp>
      <p:sp>
        <p:nvSpPr>
          <p:cNvPr id="10" name="Rectangle 9"/>
          <p:cNvSpPr/>
          <p:nvPr/>
        </p:nvSpPr>
        <p:spPr>
          <a:xfrm>
            <a:off x="2762121" y="2922455"/>
            <a:ext cx="34817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a:t>
            </a:r>
            <a:endParaRPr lang="zh-CN" altLang="en-US" dirty="0"/>
          </a:p>
        </p:txBody>
      </p:sp>
      <p:sp>
        <p:nvSpPr>
          <p:cNvPr id="11" name="Rectangle 10"/>
          <p:cNvSpPr/>
          <p:nvPr/>
        </p:nvSpPr>
        <p:spPr>
          <a:xfrm>
            <a:off x="2758915" y="3629847"/>
            <a:ext cx="35137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a:t>
            </a:r>
            <a:endParaRPr lang="zh-CN" altLang="en-US" dirty="0"/>
          </a:p>
        </p:txBody>
      </p:sp>
      <p:sp>
        <p:nvSpPr>
          <p:cNvPr id="12" name="Rectangle 11"/>
          <p:cNvSpPr/>
          <p:nvPr/>
        </p:nvSpPr>
        <p:spPr>
          <a:xfrm>
            <a:off x="2812616" y="4456034"/>
            <a:ext cx="37382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D</a:t>
            </a:r>
            <a:endParaRPr lang="zh-CN" altLang="en-US" dirty="0"/>
          </a:p>
        </p:txBody>
      </p:sp>
    </p:spTree>
    <p:extLst>
      <p:ext uri="{BB962C8B-B14F-4D97-AF65-F5344CB8AC3E}">
        <p14:creationId xmlns:p14="http://schemas.microsoft.com/office/powerpoint/2010/main" val="1170125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1"/>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0" grpId="0"/>
      <p:bldP spid="11" grpId="0"/>
      <p:bldP spid="12" grpId="0"/>
    </p:bld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77405" y="539243"/>
            <a:ext cx="2800767" cy="830997"/>
          </a:xfrm>
          <a:prstGeom prst="rect">
            <a:avLst/>
          </a:prstGeom>
        </p:spPr>
        <p:txBody>
          <a:bodyPr wrap="none">
            <a:spAutoFit/>
          </a:bodyPr>
          <a:lstStyle/>
          <a:p>
            <a:pPr indent="609600"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二、</a:t>
            </a:r>
            <a:r>
              <a:rPr lang="zh-CN" altLang="zh-CN" sz="2400" kern="100" dirty="0">
                <a:latin typeface="宋体" panose="02010600030101010101" pitchFamily="2" charset="-122"/>
                <a:ea typeface="Calibri" panose="020F0502020204030204" pitchFamily="34" charset="0"/>
                <a:cs typeface="Times New Roman" panose="02020603050405020304" pitchFamily="18" charset="0"/>
              </a:rPr>
              <a:t>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短文填空</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4485668" y="818942"/>
            <a:ext cx="2489143" cy="830997"/>
          </a:xfrm>
          <a:prstGeom prst="rect">
            <a:avLst/>
          </a:prstGeom>
        </p:spPr>
        <p:txBody>
          <a:bodyPr wrap="none">
            <a:spAutoFit/>
          </a:bodyPr>
          <a:lstStyle/>
          <a:p>
            <a:pPr indent="612140" algn="ctr">
              <a:lnSpc>
                <a:spcPct val="200000"/>
              </a:lnSpc>
              <a:spcAft>
                <a:spcPts val="0"/>
              </a:spcAft>
            </a:pPr>
            <a:r>
              <a:rPr lang="en-US" altLang="zh-CN" sz="2400" b="1" kern="100" dirty="0">
                <a:latin typeface="Calibri" panose="020F0502020204030204" pitchFamily="34" charset="0"/>
                <a:ea typeface="宋体" panose="02010600030101010101" pitchFamily="2" charset="-122"/>
                <a:cs typeface="Times New Roman" panose="02020603050405020304" pitchFamily="18" charset="0"/>
              </a:rPr>
              <a:t>A</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南京</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4" name="Rectangle 3"/>
          <p:cNvSpPr/>
          <p:nvPr/>
        </p:nvSpPr>
        <p:spPr>
          <a:xfrm>
            <a:off x="993287" y="1542363"/>
            <a:ext cx="10302242" cy="1569660"/>
          </a:xfrm>
          <a:prstGeom prst="rect">
            <a:avLst/>
          </a:prstGeom>
        </p:spPr>
        <p:txBody>
          <a:bodyPr wrap="square">
            <a:spAutoFit/>
          </a:bodyPr>
          <a:lstStyle/>
          <a:p>
            <a:pPr indent="609600"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请根据短文内容，从下面方框中选择适当的单词或短语填空，使短文内容完整正确，并将答案填写在标号为</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5</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的相应横线上。</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pic>
        <p:nvPicPr>
          <p:cNvPr id="5" name="Picture 4"/>
          <p:cNvPicPr>
            <a:picLocks noChangeAspect="1"/>
          </p:cNvPicPr>
          <p:nvPr/>
        </p:nvPicPr>
        <p:blipFill>
          <a:blip r:embed="rId2"/>
          <a:stretch>
            <a:fillRect/>
          </a:stretch>
        </p:blipFill>
        <p:spPr>
          <a:xfrm>
            <a:off x="2522516" y="3112023"/>
            <a:ext cx="7243784" cy="519597"/>
          </a:xfrm>
          <a:prstGeom prst="rect">
            <a:avLst/>
          </a:prstGeom>
        </p:spPr>
      </p:pic>
      <p:sp>
        <p:nvSpPr>
          <p:cNvPr id="6" name="Rectangle 5"/>
          <p:cNvSpPr/>
          <p:nvPr/>
        </p:nvSpPr>
        <p:spPr>
          <a:xfrm>
            <a:off x="1337533" y="3835444"/>
            <a:ext cx="9183445" cy="2308324"/>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Yesterday</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 went to </a:t>
            </a:r>
            <a:r>
              <a:rPr lang="en-US" altLang="zh-CN" sz="2400" kern="100" dirty="0" err="1">
                <a:latin typeface="Calibri" panose="020F0502020204030204" pitchFamily="34" charset="0"/>
                <a:ea typeface="宋体" panose="02010600030101010101" pitchFamily="2" charset="-122"/>
                <a:cs typeface="Times New Roman" panose="02020603050405020304" pitchFamily="18" charset="0"/>
              </a:rPr>
              <a:t>Chaotian</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Palace Plaza. There were different stands where artists could demonstrate their skills and teach the visitors! It was an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1</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experience for me.</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2073268753"/>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183340" y="1001948"/>
            <a:ext cx="10058400" cy="4524315"/>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What caught my attention first was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2</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that is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making images out of paper. It was difficult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but a lot of fun! With the help from the artist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3</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to make one in the shape of a fish. Then I went into a section decorated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4</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a traditional Chinese study</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with two beautiful Chinese paintings of a pine tree and some bamboo hung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5</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There was also an old man writing Chinese calligraphy: his writing was so free and elegant!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433019603"/>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183341" y="2737417"/>
            <a:ext cx="9886277" cy="830997"/>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 ________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 ________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 ________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4.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________</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5</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________</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2062202" y="2922082"/>
            <a:ext cx="1139671"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exciting</a:t>
            </a:r>
            <a:endParaRPr lang="zh-CN" altLang="en-US" dirty="0"/>
          </a:p>
        </p:txBody>
      </p:sp>
      <p:sp>
        <p:nvSpPr>
          <p:cNvPr id="4" name="Rectangle 3"/>
          <p:cNvSpPr/>
          <p:nvPr/>
        </p:nvSpPr>
        <p:spPr>
          <a:xfrm>
            <a:off x="4080734" y="2922081"/>
            <a:ext cx="986167"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paper </a:t>
            </a:r>
            <a:endParaRPr lang="zh-CN" altLang="en-US" dirty="0"/>
          </a:p>
        </p:txBody>
      </p:sp>
      <p:sp>
        <p:nvSpPr>
          <p:cNvPr id="5" name="Rectangle 4"/>
          <p:cNvSpPr/>
          <p:nvPr/>
        </p:nvSpPr>
        <p:spPr>
          <a:xfrm>
            <a:off x="5791466" y="2922081"/>
            <a:ext cx="1344279"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managed</a:t>
            </a:r>
            <a:endParaRPr lang="zh-CN" altLang="en-US" dirty="0"/>
          </a:p>
        </p:txBody>
      </p:sp>
      <p:sp>
        <p:nvSpPr>
          <p:cNvPr id="6" name="Rectangle 5"/>
          <p:cNvSpPr/>
          <p:nvPr/>
        </p:nvSpPr>
        <p:spPr>
          <a:xfrm>
            <a:off x="7788858" y="2922081"/>
            <a:ext cx="678071"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 like</a:t>
            </a:r>
            <a:endParaRPr lang="zh-CN" altLang="en-US" dirty="0"/>
          </a:p>
        </p:txBody>
      </p:sp>
      <p:sp>
        <p:nvSpPr>
          <p:cNvPr id="7" name="Rectangle 6"/>
          <p:cNvSpPr/>
          <p:nvPr/>
        </p:nvSpPr>
        <p:spPr>
          <a:xfrm>
            <a:off x="9154943" y="2922080"/>
            <a:ext cx="1569404"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on the wall</a:t>
            </a:r>
            <a:endParaRPr lang="zh-CN" altLang="en-US" dirty="0"/>
          </a:p>
        </p:txBody>
      </p:sp>
    </p:spTree>
    <p:extLst>
      <p:ext uri="{BB962C8B-B14F-4D97-AF65-F5344CB8AC3E}">
        <p14:creationId xmlns:p14="http://schemas.microsoft.com/office/powerpoint/2010/main" val="31422459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276927" y="377879"/>
            <a:ext cx="2476319" cy="830997"/>
          </a:xfrm>
          <a:prstGeom prst="rect">
            <a:avLst/>
          </a:prstGeom>
        </p:spPr>
        <p:txBody>
          <a:bodyPr wrap="none">
            <a:spAutoFit/>
          </a:bodyPr>
          <a:lstStyle/>
          <a:p>
            <a:pPr indent="612140" algn="ctr">
              <a:lnSpc>
                <a:spcPct val="200000"/>
              </a:lnSpc>
              <a:spcAft>
                <a:spcPts val="0"/>
              </a:spcAft>
            </a:pPr>
            <a:r>
              <a:rPr lang="en-US" altLang="zh-CN" sz="2400" b="1" kern="100" dirty="0">
                <a:latin typeface="Calibri" panose="020F0502020204030204" pitchFamily="34" charset="0"/>
                <a:ea typeface="宋体" panose="02010600030101010101" pitchFamily="2" charset="-122"/>
                <a:cs typeface="Times New Roman" panose="02020603050405020304" pitchFamily="18" charset="0"/>
              </a:rPr>
              <a:t>B</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台州</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1047077" y="1101299"/>
            <a:ext cx="10194664" cy="1569660"/>
          </a:xfrm>
          <a:prstGeom prst="rect">
            <a:avLst/>
          </a:prstGeom>
        </p:spPr>
        <p:txBody>
          <a:bodyPr wrap="square">
            <a:spAutoFit/>
          </a:bodyPr>
          <a:lstStyle/>
          <a:p>
            <a:pPr indent="609600"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根据短文内容和所给中文提示，在空白处写出单词的正确形式，每空限填一词。</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4" name="Rectangle 3"/>
          <p:cNvSpPr/>
          <p:nvPr/>
        </p:nvSpPr>
        <p:spPr>
          <a:xfrm>
            <a:off x="1297059" y="2239078"/>
            <a:ext cx="10030743" cy="4524315"/>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7 am</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we got on the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state-­</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of</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­-the­-art </a:t>
            </a:r>
            <a:r>
              <a:rPr lang="en-US" altLang="zh-CN" sz="2400" kern="100" dirty="0" err="1">
                <a:latin typeface="Calibri" panose="020F0502020204030204" pitchFamily="34" charset="0"/>
                <a:ea typeface="宋体" panose="02010600030101010101" pitchFamily="2" charset="-122"/>
                <a:cs typeface="Times New Roman" panose="02020603050405020304" pitchFamily="18" charset="0"/>
              </a:rPr>
              <a:t>Fuxing</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en-US" altLang="zh-CN" sz="2400" kern="100" dirty="0" err="1">
                <a:latin typeface="Calibri" panose="020F0502020204030204" pitchFamily="34" charset="0"/>
                <a:ea typeface="宋体" panose="02010600030101010101" pitchFamily="2" charset="-122"/>
                <a:cs typeface="Times New Roman" panose="02020603050405020304" pitchFamily="18" charset="0"/>
              </a:rPr>
              <a:t>Hao</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train at Shanghai Railway Station. We stored our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1</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背包</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and found our seats. Unlike other trains which start with a shake and much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2</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噪音</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this train felt so smooth that if you were not looking out of windows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you could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3</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几乎不</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tell we were moving. Yet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within minutes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we were passing over the rails at speeds of more than 350 kilometers an hour.</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2506611047"/>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65760" y="546681"/>
            <a:ext cx="11327802" cy="5569089"/>
          </a:xfrm>
          <a:prstGeom prst="rect">
            <a:avLst/>
          </a:prstGeom>
        </p:spPr>
        <p:txBody>
          <a:bodyPr wrap="square">
            <a:spAutoFit/>
          </a:bodyPr>
          <a:lstStyle/>
          <a:p>
            <a:pPr indent="609600" algn="just">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Soon</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 towns of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4</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东部的</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China were rushing by. I saw my wife smiling and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5</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指向</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to a coin she had balanced on the table. She took another coin and balanced it next to the first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and then another</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until she had a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6</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行</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of coins. They stood there on the table for more than 20 minutes before one finally fell over.</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After that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we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7</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两个都</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went back to reading and enjoying the beauty outside. We felt quite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8</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放松的</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Then</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before we knew it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we heard the announcement that we were arriving in Beijing. For 1,318 kilometers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we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9</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花费</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only 4 hours and 38 minutes. Thanks to high speed trains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we can travel in China much more conveniently. No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10</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疑惑</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they will also bring the people of the country closer together</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and in time bring about deep social changes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 full nature of which no one can fully guess.</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1572480905"/>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606474" y="2213906"/>
            <a:ext cx="9914966" cy="1569660"/>
          </a:xfrm>
          <a:prstGeom prst="rect">
            <a:avLst/>
          </a:prstGeom>
        </p:spPr>
        <p:txBody>
          <a:bodyPr wrap="square">
            <a:spAutoFit/>
          </a:bodyPr>
          <a:lstStyle/>
          <a:p>
            <a:pPr indent="609600" algn="just">
              <a:lnSpc>
                <a:spcPct val="200000"/>
              </a:lnSpc>
              <a:spcAft>
                <a:spcPts val="0"/>
              </a:spcAft>
            </a:pP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1. ________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 ________ 3. ________ 4.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________</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5</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________ </a:t>
            </a:r>
            <a:endPar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endParaRPr>
          </a:p>
          <a:p>
            <a:pPr indent="609600" algn="just">
              <a:lnSpc>
                <a:spcPct val="200000"/>
              </a:lnSpc>
              <a:spcAft>
                <a:spcPts val="0"/>
              </a:spcAft>
            </a:pP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6</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________ 7. ________ 8.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________</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9</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________ 10. ________</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2466630" y="2402102"/>
            <a:ext cx="1342034"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backpack</a:t>
            </a:r>
            <a:endParaRPr lang="zh-CN" altLang="en-US" dirty="0"/>
          </a:p>
        </p:txBody>
      </p:sp>
      <p:sp>
        <p:nvSpPr>
          <p:cNvPr id="4" name="Rectangle 3"/>
          <p:cNvSpPr/>
          <p:nvPr/>
        </p:nvSpPr>
        <p:spPr>
          <a:xfrm>
            <a:off x="4242260" y="2402101"/>
            <a:ext cx="853119"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noise</a:t>
            </a:r>
            <a:endParaRPr lang="zh-CN" altLang="en-US" dirty="0"/>
          </a:p>
        </p:txBody>
      </p:sp>
      <p:sp>
        <p:nvSpPr>
          <p:cNvPr id="5" name="Rectangle 4"/>
          <p:cNvSpPr/>
          <p:nvPr/>
        </p:nvSpPr>
        <p:spPr>
          <a:xfrm>
            <a:off x="5959894" y="2402101"/>
            <a:ext cx="969111"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hardly</a:t>
            </a:r>
            <a:endParaRPr lang="zh-CN" altLang="en-US" dirty="0"/>
          </a:p>
        </p:txBody>
      </p:sp>
      <p:sp>
        <p:nvSpPr>
          <p:cNvPr id="6" name="Rectangle 5"/>
          <p:cNvSpPr/>
          <p:nvPr/>
        </p:nvSpPr>
        <p:spPr>
          <a:xfrm>
            <a:off x="7197282" y="2402100"/>
            <a:ext cx="175625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eastern/East</a:t>
            </a:r>
            <a:endParaRPr lang="zh-CN" altLang="en-US" dirty="0"/>
          </a:p>
        </p:txBody>
      </p:sp>
      <p:sp>
        <p:nvSpPr>
          <p:cNvPr id="7" name="Rectangle 6"/>
          <p:cNvSpPr/>
          <p:nvPr/>
        </p:nvSpPr>
        <p:spPr>
          <a:xfrm>
            <a:off x="8953532" y="2402099"/>
            <a:ext cx="1217321"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pointing</a:t>
            </a:r>
            <a:endParaRPr lang="zh-CN" altLang="en-US" dirty="0"/>
          </a:p>
        </p:txBody>
      </p:sp>
      <p:sp>
        <p:nvSpPr>
          <p:cNvPr id="8" name="Rectangle 7"/>
          <p:cNvSpPr/>
          <p:nvPr/>
        </p:nvSpPr>
        <p:spPr>
          <a:xfrm>
            <a:off x="2466630" y="3198168"/>
            <a:ext cx="1550681"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line/row</a:t>
            </a:r>
            <a:r>
              <a:rPr lang="zh-CN"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　</a:t>
            </a:r>
            <a:endParaRPr lang="zh-CN" altLang="en-US" dirty="0"/>
          </a:p>
        </p:txBody>
      </p:sp>
      <p:sp>
        <p:nvSpPr>
          <p:cNvPr id="9" name="Rectangle 8"/>
          <p:cNvSpPr/>
          <p:nvPr/>
        </p:nvSpPr>
        <p:spPr>
          <a:xfrm>
            <a:off x="4274690" y="3198167"/>
            <a:ext cx="772969"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both</a:t>
            </a:r>
            <a:endParaRPr lang="zh-CN" altLang="en-US" dirty="0"/>
          </a:p>
        </p:txBody>
      </p:sp>
      <p:sp>
        <p:nvSpPr>
          <p:cNvPr id="10" name="Rectangle 9"/>
          <p:cNvSpPr/>
          <p:nvPr/>
        </p:nvSpPr>
        <p:spPr>
          <a:xfrm>
            <a:off x="5831269" y="3198167"/>
            <a:ext cx="1097736"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relaxed</a:t>
            </a:r>
            <a:endParaRPr lang="zh-CN" altLang="en-US" dirty="0"/>
          </a:p>
        </p:txBody>
      </p:sp>
      <p:sp>
        <p:nvSpPr>
          <p:cNvPr id="11" name="Rectangle 10"/>
          <p:cNvSpPr/>
          <p:nvPr/>
        </p:nvSpPr>
        <p:spPr>
          <a:xfrm>
            <a:off x="7339611" y="3128252"/>
            <a:ext cx="882293"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spent</a:t>
            </a:r>
            <a:endParaRPr lang="zh-CN" altLang="en-US" dirty="0"/>
          </a:p>
        </p:txBody>
      </p:sp>
      <p:sp>
        <p:nvSpPr>
          <p:cNvPr id="12" name="Rectangle 11"/>
          <p:cNvSpPr/>
          <p:nvPr/>
        </p:nvSpPr>
        <p:spPr>
          <a:xfrm>
            <a:off x="9170974" y="3128251"/>
            <a:ext cx="933525"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doubt</a:t>
            </a:r>
            <a:endParaRPr lang="zh-CN" altLang="en-US" dirty="0"/>
          </a:p>
        </p:txBody>
      </p:sp>
    </p:spTree>
    <p:extLst>
      <p:ext uri="{BB962C8B-B14F-4D97-AF65-F5344CB8AC3E}">
        <p14:creationId xmlns:p14="http://schemas.microsoft.com/office/powerpoint/2010/main" val="14957227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8"/>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9"/>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0"/>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11"/>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P spid="8" grpId="0"/>
      <p:bldP spid="9" grpId="0"/>
      <p:bldP spid="10" grpId="0"/>
      <p:bldP spid="11" grpId="0"/>
      <p:bldP spid="12" grpId="0"/>
    </p:bld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055826" y="463940"/>
            <a:ext cx="2466701" cy="830997"/>
          </a:xfrm>
          <a:prstGeom prst="rect">
            <a:avLst/>
          </a:prstGeom>
        </p:spPr>
        <p:txBody>
          <a:bodyPr wrap="none">
            <a:spAutoFit/>
          </a:bodyPr>
          <a:lstStyle/>
          <a:p>
            <a:pPr indent="612140" algn="ctr">
              <a:lnSpc>
                <a:spcPct val="200000"/>
              </a:lnSpc>
              <a:spcAft>
                <a:spcPts val="0"/>
              </a:spcAft>
            </a:pPr>
            <a:r>
              <a:rPr lang="en-US" altLang="zh-CN" sz="2400" b="1" kern="100" dirty="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山西</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1219199" y="1234410"/>
            <a:ext cx="9613752" cy="1569660"/>
          </a:xfrm>
          <a:prstGeom prst="rect">
            <a:avLst/>
          </a:prstGeom>
        </p:spPr>
        <p:txBody>
          <a:bodyPr wrap="square">
            <a:spAutoFit/>
          </a:bodyPr>
          <a:lstStyle/>
          <a:p>
            <a:pPr indent="609600"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请根据语篇内容，用方框中所给词的正确形式填空，使短文通顺、连贯。方框中有两个词为多余项。</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pic>
        <p:nvPicPr>
          <p:cNvPr id="4" name="Picture 3"/>
          <p:cNvPicPr>
            <a:picLocks noChangeAspect="1"/>
          </p:cNvPicPr>
          <p:nvPr/>
        </p:nvPicPr>
        <p:blipFill>
          <a:blip r:embed="rId2"/>
          <a:stretch>
            <a:fillRect/>
          </a:stretch>
        </p:blipFill>
        <p:spPr>
          <a:xfrm>
            <a:off x="3311578" y="2804070"/>
            <a:ext cx="4778172" cy="745111"/>
          </a:xfrm>
          <a:prstGeom prst="rect">
            <a:avLst/>
          </a:prstGeom>
        </p:spPr>
      </p:pic>
      <p:sp>
        <p:nvSpPr>
          <p:cNvPr id="5" name="Rectangle 4"/>
          <p:cNvSpPr/>
          <p:nvPr/>
        </p:nvSpPr>
        <p:spPr>
          <a:xfrm>
            <a:off x="971773" y="3441167"/>
            <a:ext cx="10442090" cy="3046988"/>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 sweetest memory of my childhood is about a round table. When I was still little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my whole family would get together on different traditional__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1</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to have dinner. We kids would be sitting around or playing hide</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­-and­-seek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under the table while the grown­ups were having a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2</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989472437"/>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753035" y="1073679"/>
            <a:ext cx="10854465" cy="4524315"/>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When I got a bit older</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my aunt brought back her boyfriend and my grandma cheerfully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3</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another seat to the round table. It seemed a little more crowded</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but we all felt much__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4</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to each other. When I was twelve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my grandpa passed away. That made us__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5</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__sad. However</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when the whole family got together once again</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we__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6</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agreed that his chair</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his bowl and his chopsticks should remain the same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even though his seat was empty</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we felt like that he had never left us.</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2017956037"/>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989704" y="729477"/>
            <a:ext cx="10284310" cy="6001643"/>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We all have a table like this in__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7</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homes. It is a sign of reunion of our family showing our feelings.__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8</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the reason why we come together may be different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 feelings behind it are the same. Usually different cultures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9</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by us around the table. What's more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we express the love not only for our family</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but also for a community</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our nation and even the whole world.</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 history of our nation has been the stories of looking for or running to the round table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10</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we belong to. The round table has been a symbol of the Chinese feelings. It was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it is and will always be.</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135492669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348753" y="1346192"/>
            <a:ext cx="8000104" cy="3785652"/>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6. A. hold  B.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hear</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treat  D. see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7. A. thin  B.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strong</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dirty  D. narrow</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8. A. broke  B.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froze</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shook  D. gathered</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9. A. sound  B.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pronunciation</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voice  D. courage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10. A. energy  B.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strength</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challenge  D. noise</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2452603" y="1606036"/>
            <a:ext cx="681597"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D</a:t>
            </a:r>
            <a:r>
              <a:rPr lang="zh-CN"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　</a:t>
            </a:r>
            <a:endParaRPr lang="zh-CN" altLang="en-US" dirty="0"/>
          </a:p>
        </p:txBody>
      </p:sp>
      <p:sp>
        <p:nvSpPr>
          <p:cNvPr id="4" name="Rectangle 3"/>
          <p:cNvSpPr/>
          <p:nvPr/>
        </p:nvSpPr>
        <p:spPr>
          <a:xfrm>
            <a:off x="2430801" y="2327545"/>
            <a:ext cx="36260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a:t>
            </a:r>
            <a:endParaRPr lang="zh-CN" altLang="en-US" dirty="0"/>
          </a:p>
        </p:txBody>
      </p:sp>
      <p:sp>
        <p:nvSpPr>
          <p:cNvPr id="5" name="Rectangle 4"/>
          <p:cNvSpPr/>
          <p:nvPr/>
        </p:nvSpPr>
        <p:spPr>
          <a:xfrm>
            <a:off x="2430801" y="3049054"/>
            <a:ext cx="36260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a:t>
            </a:r>
            <a:endParaRPr lang="zh-CN" altLang="en-US" dirty="0"/>
          </a:p>
        </p:txBody>
      </p:sp>
      <p:sp>
        <p:nvSpPr>
          <p:cNvPr id="6" name="Rectangle 5"/>
          <p:cNvSpPr/>
          <p:nvPr/>
        </p:nvSpPr>
        <p:spPr>
          <a:xfrm>
            <a:off x="2452603" y="3825317"/>
            <a:ext cx="34817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a:t>
            </a:r>
            <a:endParaRPr lang="zh-CN" altLang="en-US" dirty="0"/>
          </a:p>
        </p:txBody>
      </p:sp>
      <p:sp>
        <p:nvSpPr>
          <p:cNvPr id="7" name="Rectangle 6"/>
          <p:cNvSpPr/>
          <p:nvPr/>
        </p:nvSpPr>
        <p:spPr>
          <a:xfrm>
            <a:off x="2452603" y="4522577"/>
            <a:ext cx="659155"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a:t>
            </a:r>
            <a:r>
              <a:rPr lang="zh-CN"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　</a:t>
            </a:r>
            <a:endParaRPr lang="zh-CN" altLang="en-US" dirty="0"/>
          </a:p>
        </p:txBody>
      </p:sp>
    </p:spTree>
    <p:extLst>
      <p:ext uri="{BB962C8B-B14F-4D97-AF65-F5344CB8AC3E}">
        <p14:creationId xmlns:p14="http://schemas.microsoft.com/office/powerpoint/2010/main" val="2131142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355464" y="2568908"/>
            <a:ext cx="10284310" cy="1569660"/>
          </a:xfrm>
          <a:prstGeom prst="rect">
            <a:avLst/>
          </a:prstGeom>
        </p:spPr>
        <p:txBody>
          <a:bodyPr wrap="square">
            <a:spAutoFit/>
          </a:bodyPr>
          <a:lstStyle/>
          <a:p>
            <a:pPr indent="609600" algn="just">
              <a:lnSpc>
                <a:spcPct val="200000"/>
              </a:lnSpc>
              <a:spcAft>
                <a:spcPts val="0"/>
              </a:spcAft>
            </a:pP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1. ________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 ________ 3. ________ 4.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________</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5</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________ </a:t>
            </a:r>
            <a:endPar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endParaRPr>
          </a:p>
          <a:p>
            <a:pPr indent="609600" algn="just">
              <a:lnSpc>
                <a:spcPct val="200000"/>
              </a:lnSpc>
              <a:spcAft>
                <a:spcPts val="0"/>
              </a:spcAft>
            </a:pP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6</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________ 7. ________ 8.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________</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9</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________ 10. ________</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2328229" y="2789377"/>
            <a:ext cx="118853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festivals</a:t>
            </a:r>
            <a:endParaRPr lang="zh-CN" altLang="en-US" dirty="0"/>
          </a:p>
        </p:txBody>
      </p:sp>
      <p:sp>
        <p:nvSpPr>
          <p:cNvPr id="4" name="Rectangle 3"/>
          <p:cNvSpPr/>
          <p:nvPr/>
        </p:nvSpPr>
        <p:spPr>
          <a:xfrm>
            <a:off x="3757593" y="2789376"/>
            <a:ext cx="146386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discussion</a:t>
            </a:r>
            <a:endParaRPr lang="zh-CN" altLang="en-US" dirty="0"/>
          </a:p>
        </p:txBody>
      </p:sp>
      <p:sp>
        <p:nvSpPr>
          <p:cNvPr id="5" name="Rectangle 4"/>
          <p:cNvSpPr/>
          <p:nvPr/>
        </p:nvSpPr>
        <p:spPr>
          <a:xfrm>
            <a:off x="5564907" y="2789376"/>
            <a:ext cx="104067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 added</a:t>
            </a:r>
            <a:endParaRPr lang="zh-CN" altLang="en-US" dirty="0"/>
          </a:p>
        </p:txBody>
      </p:sp>
      <p:sp>
        <p:nvSpPr>
          <p:cNvPr id="6" name="Rectangle 5"/>
          <p:cNvSpPr/>
          <p:nvPr/>
        </p:nvSpPr>
        <p:spPr>
          <a:xfrm>
            <a:off x="7159354" y="2789376"/>
            <a:ext cx="928459"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closer</a:t>
            </a:r>
            <a:endParaRPr lang="zh-CN" altLang="en-US" dirty="0"/>
          </a:p>
        </p:txBody>
      </p:sp>
      <p:sp>
        <p:nvSpPr>
          <p:cNvPr id="7" name="Rectangle 6"/>
          <p:cNvSpPr/>
          <p:nvPr/>
        </p:nvSpPr>
        <p:spPr>
          <a:xfrm>
            <a:off x="8889006" y="2789375"/>
            <a:ext cx="64985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feel</a:t>
            </a:r>
            <a:endParaRPr lang="zh-CN" altLang="en-US" dirty="0"/>
          </a:p>
        </p:txBody>
      </p:sp>
      <p:sp>
        <p:nvSpPr>
          <p:cNvPr id="8" name="Rectangle 7"/>
          <p:cNvSpPr/>
          <p:nvPr/>
        </p:nvSpPr>
        <p:spPr>
          <a:xfrm>
            <a:off x="2328229" y="3471511"/>
            <a:ext cx="972959"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totally</a:t>
            </a:r>
            <a:endParaRPr lang="zh-CN" altLang="en-US" dirty="0"/>
          </a:p>
        </p:txBody>
      </p:sp>
      <p:sp>
        <p:nvSpPr>
          <p:cNvPr id="9" name="Rectangle 8"/>
          <p:cNvSpPr/>
          <p:nvPr/>
        </p:nvSpPr>
        <p:spPr>
          <a:xfrm>
            <a:off x="4181587" y="3471511"/>
            <a:ext cx="615874"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our</a:t>
            </a:r>
            <a:endParaRPr lang="zh-CN" altLang="en-US" dirty="0"/>
          </a:p>
        </p:txBody>
      </p:sp>
      <p:sp>
        <p:nvSpPr>
          <p:cNvPr id="10" name="Rectangle 9"/>
          <p:cNvSpPr/>
          <p:nvPr/>
        </p:nvSpPr>
        <p:spPr>
          <a:xfrm>
            <a:off x="5421438" y="3506015"/>
            <a:ext cx="132760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Although</a:t>
            </a:r>
            <a:endParaRPr lang="zh-CN" altLang="en-US" dirty="0"/>
          </a:p>
        </p:txBody>
      </p:sp>
      <p:sp>
        <p:nvSpPr>
          <p:cNvPr id="11" name="Rectangle 10"/>
          <p:cNvSpPr/>
          <p:nvPr/>
        </p:nvSpPr>
        <p:spPr>
          <a:xfrm>
            <a:off x="6917711" y="3506015"/>
            <a:ext cx="1794979"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are accepted</a:t>
            </a:r>
            <a:endParaRPr lang="zh-CN" altLang="en-US" dirty="0"/>
          </a:p>
        </p:txBody>
      </p:sp>
      <p:sp>
        <p:nvSpPr>
          <p:cNvPr id="12" name="Rectangle 11"/>
          <p:cNvSpPr/>
          <p:nvPr/>
        </p:nvSpPr>
        <p:spPr>
          <a:xfrm>
            <a:off x="8939996" y="3506015"/>
            <a:ext cx="1236236"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which</a:t>
            </a:r>
            <a:r>
              <a:rPr lang="zh-CN"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　</a:t>
            </a:r>
            <a:endParaRPr lang="zh-CN" altLang="en-US" dirty="0"/>
          </a:p>
        </p:txBody>
      </p:sp>
    </p:spTree>
    <p:extLst>
      <p:ext uri="{BB962C8B-B14F-4D97-AF65-F5344CB8AC3E}">
        <p14:creationId xmlns:p14="http://schemas.microsoft.com/office/powerpoint/2010/main" val="30908849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8"/>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9"/>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0"/>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11"/>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P spid="8" grpId="0"/>
      <p:bldP spid="9" grpId="0"/>
      <p:bldP spid="10" grpId="0"/>
      <p:bldP spid="11" grpId="0"/>
      <p:bldP spid="12" grpId="0"/>
    </p:bld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374085" y="410152"/>
            <a:ext cx="2497157" cy="830997"/>
          </a:xfrm>
          <a:prstGeom prst="rect">
            <a:avLst/>
          </a:prstGeom>
        </p:spPr>
        <p:txBody>
          <a:bodyPr wrap="none">
            <a:spAutoFit/>
          </a:bodyPr>
          <a:lstStyle/>
          <a:p>
            <a:pPr indent="612140" algn="ctr">
              <a:lnSpc>
                <a:spcPct val="200000"/>
              </a:lnSpc>
              <a:spcAft>
                <a:spcPts val="0"/>
              </a:spcAft>
            </a:pPr>
            <a:r>
              <a:rPr lang="en-US" altLang="zh-CN" sz="2400" b="1" kern="100" dirty="0">
                <a:latin typeface="Calibri" panose="020F0502020204030204" pitchFamily="34" charset="0"/>
                <a:ea typeface="宋体" panose="02010600030101010101" pitchFamily="2" charset="-122"/>
                <a:cs typeface="Times New Roman" panose="02020603050405020304" pitchFamily="18" charset="0"/>
              </a:rPr>
              <a:t>D</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随州</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1154653" y="1026951"/>
            <a:ext cx="9947239" cy="1569660"/>
          </a:xfrm>
          <a:prstGeom prst="rect">
            <a:avLst/>
          </a:prstGeom>
        </p:spPr>
        <p:txBody>
          <a:bodyPr wrap="square">
            <a:spAutoFit/>
          </a:bodyPr>
          <a:lstStyle/>
          <a:p>
            <a:pPr indent="609600"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从方框中选择适当的单词，并用其适当的形式完成短文，每词只能用一次，每空一词。</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pic>
        <p:nvPicPr>
          <p:cNvPr id="4" name="Picture 3"/>
          <p:cNvPicPr>
            <a:picLocks noChangeAspect="1"/>
          </p:cNvPicPr>
          <p:nvPr/>
        </p:nvPicPr>
        <p:blipFill>
          <a:blip r:embed="rId2"/>
          <a:stretch>
            <a:fillRect/>
          </a:stretch>
        </p:blipFill>
        <p:spPr>
          <a:xfrm>
            <a:off x="3912446" y="2313389"/>
            <a:ext cx="3876090" cy="900021"/>
          </a:xfrm>
          <a:prstGeom prst="rect">
            <a:avLst/>
          </a:prstGeom>
        </p:spPr>
      </p:pic>
      <p:sp>
        <p:nvSpPr>
          <p:cNvPr id="5" name="Rectangle 4"/>
          <p:cNvSpPr/>
          <p:nvPr/>
        </p:nvSpPr>
        <p:spPr>
          <a:xfrm>
            <a:off x="2723084" y="2976748"/>
            <a:ext cx="5282792" cy="830997"/>
          </a:xfrm>
          <a:prstGeom prst="rect">
            <a:avLst/>
          </a:prstGeom>
        </p:spPr>
        <p:txBody>
          <a:bodyPr wrap="none">
            <a:spAutoFit/>
          </a:bodyPr>
          <a:lstStyle/>
          <a:p>
            <a:pPr indent="612140" algn="ctr">
              <a:lnSpc>
                <a:spcPct val="200000"/>
              </a:lnSpc>
              <a:spcAft>
                <a:spcPts val="0"/>
              </a:spcAft>
            </a:pPr>
            <a:r>
              <a:rPr lang="en-US" altLang="zh-CN" sz="2400" b="1" kern="100" dirty="0">
                <a:latin typeface="Calibri" panose="020F0502020204030204" pitchFamily="34" charset="0"/>
                <a:ea typeface="宋体" panose="02010600030101010101" pitchFamily="2" charset="-122"/>
                <a:cs typeface="Times New Roman" panose="02020603050405020304" pitchFamily="18" charset="0"/>
              </a:rPr>
              <a:t>He Studies Harder Than He Used to</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6" name="Rectangle 5"/>
          <p:cNvSpPr/>
          <p:nvPr/>
        </p:nvSpPr>
        <p:spPr>
          <a:xfrm>
            <a:off x="678689" y="3392246"/>
            <a:ext cx="10899166" cy="3046988"/>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Li Wen is a 15­year­old boy from the countryside. He works very hard and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1</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well in school. It's hard to believe that he used to have difficulties in school. When his parents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2</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to the city to work</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they could not be at home to take care of him. He missed his parents so much and he often felt lonely and unhappy.</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3482655912"/>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45459" y="826337"/>
            <a:ext cx="10919011" cy="5632311"/>
          </a:xfrm>
          <a:prstGeom prst="rect">
            <a:avLst/>
          </a:prstGeom>
        </p:spPr>
        <p:txBody>
          <a:bodyPr wrap="square">
            <a:spAutoFit/>
          </a:bodyPr>
          <a:lstStyle/>
          <a:p>
            <a:pPr indent="609600" algn="just">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Li Wen's unhappiness began to influence his schoolwork. So he became less interested in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3</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Sometimes he was absent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4</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classes and failed his examinations. Finally</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Li Wen's parents made the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5</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to send him to a boarding school.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6</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Li Wen was shy and was not able to make friends quickly in school. He found life there difficult. One day he told his teacher that he wanted to leave the school. His teacher advised his parents to talk with their son in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7</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So his parents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8</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a 24­hour train and 5­hour bus ride to get to Li Wen's school. This conversation changed his life. He realized that his parents would always love him and they would take pride in everything good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9</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he did. Now he is much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10</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and more outgoing than he used to be.</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1348541980"/>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398494" y="2601181"/>
            <a:ext cx="9897036" cy="1569660"/>
          </a:xfrm>
          <a:prstGeom prst="rect">
            <a:avLst/>
          </a:prstGeom>
        </p:spPr>
        <p:txBody>
          <a:bodyPr wrap="square">
            <a:spAutoFit/>
          </a:bodyPr>
          <a:lstStyle/>
          <a:p>
            <a:pPr indent="609600" algn="just">
              <a:lnSpc>
                <a:spcPct val="200000"/>
              </a:lnSpc>
              <a:spcAft>
                <a:spcPts val="0"/>
              </a:spcAft>
            </a:pP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1. ________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 ________ 3. ________ 4.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________</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5</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________ </a:t>
            </a:r>
            <a:endPar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endParaRPr>
          </a:p>
          <a:p>
            <a:pPr indent="609600" algn="just">
              <a:lnSpc>
                <a:spcPct val="200000"/>
              </a:lnSpc>
              <a:spcAft>
                <a:spcPts val="0"/>
              </a:spcAft>
            </a:pP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6</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________ 7. ________ 8.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________</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9</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________ 10. ________</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2671050" y="2821651"/>
            <a:ext cx="782587"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does</a:t>
            </a:r>
            <a:endParaRPr lang="zh-CN" altLang="en-US" dirty="0"/>
          </a:p>
        </p:txBody>
      </p:sp>
      <p:sp>
        <p:nvSpPr>
          <p:cNvPr id="4" name="Rectangle 3"/>
          <p:cNvSpPr/>
          <p:nvPr/>
        </p:nvSpPr>
        <p:spPr>
          <a:xfrm>
            <a:off x="4100842" y="2821651"/>
            <a:ext cx="1042721"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moved</a:t>
            </a:r>
            <a:endParaRPr lang="zh-CN" altLang="en-US" dirty="0"/>
          </a:p>
        </p:txBody>
      </p:sp>
      <p:sp>
        <p:nvSpPr>
          <p:cNvPr id="5" name="Rectangle 4"/>
          <p:cNvSpPr/>
          <p:nvPr/>
        </p:nvSpPr>
        <p:spPr>
          <a:xfrm>
            <a:off x="5571126" y="2821651"/>
            <a:ext cx="1551771"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studying</a:t>
            </a:r>
            <a:r>
              <a:rPr lang="zh-CN"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　</a:t>
            </a:r>
            <a:endParaRPr lang="zh-CN" altLang="en-US" dirty="0"/>
          </a:p>
        </p:txBody>
      </p:sp>
      <p:sp>
        <p:nvSpPr>
          <p:cNvPr id="6" name="Rectangle 5"/>
          <p:cNvSpPr/>
          <p:nvPr/>
        </p:nvSpPr>
        <p:spPr>
          <a:xfrm>
            <a:off x="7282939" y="2821650"/>
            <a:ext cx="78887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from</a:t>
            </a:r>
            <a:endParaRPr lang="zh-CN" altLang="en-US" dirty="0"/>
          </a:p>
        </p:txBody>
      </p:sp>
      <p:sp>
        <p:nvSpPr>
          <p:cNvPr id="7" name="Rectangle 6"/>
          <p:cNvSpPr/>
          <p:nvPr/>
        </p:nvSpPr>
        <p:spPr>
          <a:xfrm>
            <a:off x="8730383" y="2821649"/>
            <a:ext cx="1215397"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decision</a:t>
            </a:r>
            <a:endParaRPr lang="zh-CN" altLang="en-US" dirty="0"/>
          </a:p>
        </p:txBody>
      </p:sp>
      <p:sp>
        <p:nvSpPr>
          <p:cNvPr id="8" name="Rectangle 7"/>
          <p:cNvSpPr/>
          <p:nvPr/>
        </p:nvSpPr>
        <p:spPr>
          <a:xfrm>
            <a:off x="2409952" y="3503786"/>
            <a:ext cx="1304781"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However</a:t>
            </a:r>
            <a:endParaRPr lang="zh-CN" altLang="en-US" dirty="0"/>
          </a:p>
        </p:txBody>
      </p:sp>
      <p:sp>
        <p:nvSpPr>
          <p:cNvPr id="9" name="Rectangle 8"/>
          <p:cNvSpPr/>
          <p:nvPr/>
        </p:nvSpPr>
        <p:spPr>
          <a:xfrm>
            <a:off x="4096930" y="3503786"/>
            <a:ext cx="1046633"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person</a:t>
            </a:r>
            <a:endParaRPr lang="zh-CN" altLang="en-US" dirty="0"/>
          </a:p>
        </p:txBody>
      </p:sp>
      <p:sp>
        <p:nvSpPr>
          <p:cNvPr id="11" name="Rectangle 10"/>
          <p:cNvSpPr/>
          <p:nvPr/>
        </p:nvSpPr>
        <p:spPr>
          <a:xfrm>
            <a:off x="5669448" y="3503786"/>
            <a:ext cx="74751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took</a:t>
            </a:r>
            <a:endParaRPr lang="zh-CN" altLang="en-US" dirty="0"/>
          </a:p>
        </p:txBody>
      </p:sp>
      <p:sp>
        <p:nvSpPr>
          <p:cNvPr id="12" name="Rectangle 11"/>
          <p:cNvSpPr/>
          <p:nvPr/>
        </p:nvSpPr>
        <p:spPr>
          <a:xfrm>
            <a:off x="7282939" y="3503786"/>
            <a:ext cx="696344"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that</a:t>
            </a:r>
            <a:endParaRPr lang="zh-CN" altLang="en-US" dirty="0"/>
          </a:p>
        </p:txBody>
      </p:sp>
      <p:sp>
        <p:nvSpPr>
          <p:cNvPr id="14" name="Rectangle 13"/>
          <p:cNvSpPr/>
          <p:nvPr/>
        </p:nvSpPr>
        <p:spPr>
          <a:xfrm>
            <a:off x="8908681" y="3503786"/>
            <a:ext cx="145745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happier</a:t>
            </a:r>
            <a:r>
              <a:rPr lang="zh-CN"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　</a:t>
            </a:r>
            <a:endParaRPr lang="zh-CN" altLang="en-US" dirty="0"/>
          </a:p>
        </p:txBody>
      </p:sp>
    </p:spTree>
    <p:extLst>
      <p:ext uri="{BB962C8B-B14F-4D97-AF65-F5344CB8AC3E}">
        <p14:creationId xmlns:p14="http://schemas.microsoft.com/office/powerpoint/2010/main" val="13266720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8"/>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9"/>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1"/>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12"/>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P spid="8" grpId="0"/>
      <p:bldP spid="9" grpId="0"/>
      <p:bldP spid="11" grpId="0"/>
      <p:bldP spid="12" grpId="0"/>
      <p:bldP spid="14" grpId="0"/>
    </p:bld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438755" y="302574"/>
            <a:ext cx="2453877" cy="830997"/>
          </a:xfrm>
          <a:prstGeom prst="rect">
            <a:avLst/>
          </a:prstGeom>
        </p:spPr>
        <p:txBody>
          <a:bodyPr wrap="none">
            <a:spAutoFit/>
          </a:bodyPr>
          <a:lstStyle/>
          <a:p>
            <a:pPr indent="612140" algn="ctr">
              <a:lnSpc>
                <a:spcPct val="200000"/>
              </a:lnSpc>
              <a:spcAft>
                <a:spcPts val="0"/>
              </a:spcAft>
            </a:pPr>
            <a:r>
              <a:rPr lang="en-US" altLang="zh-CN" sz="2400" b="1" kern="100" dirty="0">
                <a:latin typeface="Calibri" panose="020F0502020204030204" pitchFamily="34" charset="0"/>
                <a:ea typeface="宋体" panose="02010600030101010101" pitchFamily="2" charset="-122"/>
                <a:cs typeface="Times New Roman" panose="02020603050405020304" pitchFamily="18" charset="0"/>
              </a:rPr>
              <a:t>E</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黄石</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118333" y="929176"/>
            <a:ext cx="11672047" cy="830997"/>
          </a:xfrm>
          <a:prstGeom prst="rect">
            <a:avLst/>
          </a:prstGeom>
        </p:spPr>
        <p:txBody>
          <a:bodyPr wrap="square">
            <a:spAutoFit/>
          </a:bodyPr>
          <a:lstStyle/>
          <a:p>
            <a:pPr indent="609600"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从方框中选择适当的词并用其正确形式填空，使短文完整、通顺。每空只填一词。</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pic>
        <p:nvPicPr>
          <p:cNvPr id="4" name="Picture 3"/>
          <p:cNvPicPr>
            <a:picLocks noChangeAspect="1"/>
          </p:cNvPicPr>
          <p:nvPr/>
        </p:nvPicPr>
        <p:blipFill>
          <a:blip r:embed="rId2"/>
          <a:stretch>
            <a:fillRect/>
          </a:stretch>
        </p:blipFill>
        <p:spPr>
          <a:xfrm>
            <a:off x="3386362" y="1760173"/>
            <a:ext cx="4836964" cy="808299"/>
          </a:xfrm>
          <a:prstGeom prst="rect">
            <a:avLst/>
          </a:prstGeom>
        </p:spPr>
      </p:pic>
      <p:sp>
        <p:nvSpPr>
          <p:cNvPr id="5" name="Rectangle 4"/>
          <p:cNvSpPr/>
          <p:nvPr/>
        </p:nvSpPr>
        <p:spPr>
          <a:xfrm>
            <a:off x="646552" y="2591170"/>
            <a:ext cx="10960950" cy="3785652"/>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Last night I went to a concert of Chinese folk music with my Chinese friends. A piece of music named </a:t>
            </a:r>
            <a:r>
              <a:rPr lang="en-US" altLang="zh-CN" sz="2400" kern="100" dirty="0" err="1">
                <a:latin typeface="Calibri" panose="020F0502020204030204" pitchFamily="34" charset="0"/>
                <a:ea typeface="宋体" panose="02010600030101010101" pitchFamily="2" charset="-122"/>
                <a:cs typeface="Times New Roman" panose="02020603050405020304" pitchFamily="18" charset="0"/>
              </a:rPr>
              <a:t>Erquan</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en-US" altLang="zh-CN" sz="2400" kern="100" dirty="0" err="1">
                <a:latin typeface="Calibri" panose="020F0502020204030204" pitchFamily="34" charset="0"/>
                <a:ea typeface="宋体" panose="02010600030101010101" pitchFamily="2" charset="-122"/>
                <a:cs typeface="Times New Roman" panose="02020603050405020304" pitchFamily="18" charset="0"/>
              </a:rPr>
              <a:t>Yingyue</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(Moon Reflected on Second Spring) deeply moved me. It was one of the most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1</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pieces of music I've ever heard. It sounded so sad that I almost cried along with it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2</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I listened. Later I got to know the music was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3</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by a folk musician </a:t>
            </a:r>
            <a:r>
              <a:rPr lang="en-US" altLang="zh-CN" sz="2400" kern="100" dirty="0" err="1">
                <a:latin typeface="Calibri" panose="020F0502020204030204" pitchFamily="34" charset="0"/>
                <a:ea typeface="宋体" panose="02010600030101010101" pitchFamily="2" charset="-122"/>
                <a:cs typeface="Times New Roman" panose="02020603050405020304" pitchFamily="18" charset="0"/>
              </a:rPr>
              <a:t>Abing</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Today it has become one of China's national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4</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1413715029"/>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91672" y="994888"/>
            <a:ext cx="11101891" cy="5015091"/>
          </a:xfrm>
          <a:prstGeom prst="rect">
            <a:avLst/>
          </a:prstGeom>
        </p:spPr>
        <p:txBody>
          <a:bodyPr wrap="square">
            <a:spAutoFit/>
          </a:bodyPr>
          <a:lstStyle/>
          <a:p>
            <a:pPr indent="609600" algn="just">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However</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 road to his success was not easy. His mother died when he was young. His father taught him to play many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5</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instruments. By age 17</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he was known for his talent in music. Unluckily</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his father died. What was worse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he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6</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a serious illness and became blind. He had no choice but to perform on the streets to make money. His excellent skills made him popular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7</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his lifetime. He played and wrote many pieces of music. When we listen to his music</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we can sense the beauty and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8</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in it. It makes us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9</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about the wounds and pain we have experienced. For this reason</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many people praise him as the musician who has greatly influenced erhu music. So it's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10</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a pity that not many pieces of his music were recorded.</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1352050363"/>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516829" y="2482847"/>
            <a:ext cx="9606578" cy="1569660"/>
          </a:xfrm>
          <a:prstGeom prst="rect">
            <a:avLst/>
          </a:prstGeom>
        </p:spPr>
        <p:txBody>
          <a:bodyPr wrap="square">
            <a:spAutoFit/>
          </a:bodyPr>
          <a:lstStyle/>
          <a:p>
            <a:pPr indent="609600" algn="just">
              <a:lnSpc>
                <a:spcPct val="200000"/>
              </a:lnSpc>
              <a:spcAft>
                <a:spcPts val="0"/>
              </a:spcAft>
            </a:pP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1. ________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 ________ 3. ________ 4.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________</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5</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________ </a:t>
            </a:r>
            <a:endPar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endParaRPr>
          </a:p>
          <a:p>
            <a:pPr indent="609600" algn="just">
              <a:lnSpc>
                <a:spcPct val="200000"/>
              </a:lnSpc>
              <a:spcAft>
                <a:spcPts val="0"/>
              </a:spcAft>
            </a:pP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6</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________ 7. ________ 8.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________</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9</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________ 10. ________</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2573564" y="2703316"/>
            <a:ext cx="110665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moving</a:t>
            </a:r>
            <a:endParaRPr lang="zh-CN" altLang="en-US" dirty="0"/>
          </a:p>
        </p:txBody>
      </p:sp>
      <p:sp>
        <p:nvSpPr>
          <p:cNvPr id="4" name="Rectangle 3"/>
          <p:cNvSpPr/>
          <p:nvPr/>
        </p:nvSpPr>
        <p:spPr>
          <a:xfrm>
            <a:off x="4510765" y="2703316"/>
            <a:ext cx="45236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as</a:t>
            </a:r>
            <a:endParaRPr lang="zh-CN" altLang="en-US" dirty="0"/>
          </a:p>
        </p:txBody>
      </p:sp>
      <p:sp>
        <p:nvSpPr>
          <p:cNvPr id="5" name="Rectangle 4"/>
          <p:cNvSpPr/>
          <p:nvPr/>
        </p:nvSpPr>
        <p:spPr>
          <a:xfrm>
            <a:off x="5664857" y="2703316"/>
            <a:ext cx="1095493"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written</a:t>
            </a:r>
            <a:endParaRPr lang="zh-CN" altLang="en-US" dirty="0"/>
          </a:p>
        </p:txBody>
      </p:sp>
      <p:sp>
        <p:nvSpPr>
          <p:cNvPr id="6" name="Rectangle 5"/>
          <p:cNvSpPr/>
          <p:nvPr/>
        </p:nvSpPr>
        <p:spPr>
          <a:xfrm>
            <a:off x="7205975" y="2703315"/>
            <a:ext cx="135158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treasures</a:t>
            </a:r>
            <a:endParaRPr lang="zh-CN" altLang="en-US" dirty="0"/>
          </a:p>
        </p:txBody>
      </p:sp>
      <p:sp>
        <p:nvSpPr>
          <p:cNvPr id="7" name="Rectangle 6"/>
          <p:cNvSpPr/>
          <p:nvPr/>
        </p:nvSpPr>
        <p:spPr>
          <a:xfrm>
            <a:off x="8805423" y="2703315"/>
            <a:ext cx="1127873"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musical</a:t>
            </a:r>
            <a:endParaRPr lang="zh-CN" altLang="en-US" dirty="0"/>
          </a:p>
        </p:txBody>
      </p:sp>
      <p:sp>
        <p:nvSpPr>
          <p:cNvPr id="8" name="Rectangle 7"/>
          <p:cNvSpPr/>
          <p:nvPr/>
        </p:nvSpPr>
        <p:spPr>
          <a:xfrm>
            <a:off x="2547626" y="3467109"/>
            <a:ext cx="1499449"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developed</a:t>
            </a:r>
            <a:endParaRPr lang="zh-CN" altLang="en-US" dirty="0"/>
          </a:p>
        </p:txBody>
      </p:sp>
      <p:sp>
        <p:nvSpPr>
          <p:cNvPr id="9" name="Rectangle 8"/>
          <p:cNvSpPr/>
          <p:nvPr/>
        </p:nvSpPr>
        <p:spPr>
          <a:xfrm>
            <a:off x="4319550" y="3458583"/>
            <a:ext cx="992579"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during</a:t>
            </a:r>
            <a:endParaRPr lang="zh-CN" altLang="en-US" dirty="0"/>
          </a:p>
        </p:txBody>
      </p:sp>
      <p:sp>
        <p:nvSpPr>
          <p:cNvPr id="10" name="Rectangle 9"/>
          <p:cNvSpPr/>
          <p:nvPr/>
        </p:nvSpPr>
        <p:spPr>
          <a:xfrm>
            <a:off x="5589837" y="3450057"/>
            <a:ext cx="1170513"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sadness</a:t>
            </a:r>
            <a:endParaRPr lang="zh-CN" altLang="en-US" dirty="0"/>
          </a:p>
        </p:txBody>
      </p:sp>
      <p:sp>
        <p:nvSpPr>
          <p:cNvPr id="11" name="Rectangle 10"/>
          <p:cNvSpPr/>
          <p:nvPr/>
        </p:nvSpPr>
        <p:spPr>
          <a:xfrm>
            <a:off x="7302736" y="3467109"/>
            <a:ext cx="821059"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think</a:t>
            </a:r>
            <a:endParaRPr lang="zh-CN" altLang="en-US" dirty="0"/>
          </a:p>
        </p:txBody>
      </p:sp>
      <p:sp>
        <p:nvSpPr>
          <p:cNvPr id="13" name="Rectangle 12"/>
          <p:cNvSpPr/>
          <p:nvPr/>
        </p:nvSpPr>
        <p:spPr>
          <a:xfrm>
            <a:off x="9063378" y="3450056"/>
            <a:ext cx="86991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really</a:t>
            </a:r>
            <a:endParaRPr lang="zh-CN" altLang="en-US" dirty="0"/>
          </a:p>
        </p:txBody>
      </p:sp>
    </p:spTree>
    <p:extLst>
      <p:ext uri="{BB962C8B-B14F-4D97-AF65-F5344CB8AC3E}">
        <p14:creationId xmlns:p14="http://schemas.microsoft.com/office/powerpoint/2010/main" val="25606356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8"/>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9"/>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0"/>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11"/>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P spid="8" grpId="0"/>
      <p:bldP spid="9" grpId="0"/>
      <p:bldP spid="10" grpId="0"/>
      <p:bldP spid="11" grpId="0"/>
      <p:bldP spid="13" grpId="0"/>
    </p:bld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894925" y="431667"/>
            <a:ext cx="2444259" cy="830997"/>
          </a:xfrm>
          <a:prstGeom prst="rect">
            <a:avLst/>
          </a:prstGeom>
        </p:spPr>
        <p:txBody>
          <a:bodyPr wrap="none">
            <a:spAutoFit/>
          </a:bodyPr>
          <a:lstStyle/>
          <a:p>
            <a:pPr indent="612140" algn="ctr">
              <a:lnSpc>
                <a:spcPct val="200000"/>
              </a:lnSpc>
              <a:spcAft>
                <a:spcPts val="0"/>
              </a:spcAft>
            </a:pPr>
            <a:r>
              <a:rPr lang="en-US" altLang="zh-CN" sz="2400" b="1" kern="100" dirty="0">
                <a:latin typeface="Calibri" panose="020F0502020204030204" pitchFamily="34" charset="0"/>
                <a:ea typeface="宋体" panose="02010600030101010101" pitchFamily="2" charset="-122"/>
                <a:cs typeface="Times New Roman" panose="02020603050405020304" pitchFamily="18" charset="0"/>
              </a:rPr>
              <a:t>F</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河南</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1122380" y="1059224"/>
            <a:ext cx="9882693" cy="1569660"/>
          </a:xfrm>
          <a:prstGeom prst="rect">
            <a:avLst/>
          </a:prstGeom>
        </p:spPr>
        <p:txBody>
          <a:bodyPr wrap="square">
            <a:spAutoFit/>
          </a:bodyPr>
          <a:lstStyle/>
          <a:p>
            <a:pPr indent="609600"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阅读短文，从方框中选择适当的词并用其正确形式填空，使短文通顺、意思完整。每空限填一词，每词限用一次。</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pic>
        <p:nvPicPr>
          <p:cNvPr id="4" name="Picture 3"/>
          <p:cNvPicPr>
            <a:picLocks noChangeAspect="1"/>
          </p:cNvPicPr>
          <p:nvPr/>
        </p:nvPicPr>
        <p:blipFill>
          <a:blip r:embed="rId2"/>
          <a:stretch>
            <a:fillRect/>
          </a:stretch>
        </p:blipFill>
        <p:spPr>
          <a:xfrm>
            <a:off x="3894925" y="2628884"/>
            <a:ext cx="4288769" cy="907239"/>
          </a:xfrm>
          <a:prstGeom prst="rect">
            <a:avLst/>
          </a:prstGeom>
        </p:spPr>
      </p:pic>
      <p:sp>
        <p:nvSpPr>
          <p:cNvPr id="5" name="Rectangle 4"/>
          <p:cNvSpPr/>
          <p:nvPr/>
        </p:nvSpPr>
        <p:spPr>
          <a:xfrm>
            <a:off x="1488141" y="3748181"/>
            <a:ext cx="9301780" cy="2308324"/>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There are lost of places of interest to visit in Henan. One of the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1</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famous place is the Red Flag Canal(</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红旗渠</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in </a:t>
            </a:r>
            <a:r>
              <a:rPr lang="en-US" altLang="zh-CN" sz="2400" kern="100" dirty="0" err="1">
                <a:latin typeface="Calibri" panose="020F0502020204030204" pitchFamily="34" charset="0"/>
                <a:ea typeface="宋体" panose="02010600030101010101" pitchFamily="2" charset="-122"/>
                <a:cs typeface="Times New Roman" panose="02020603050405020304" pitchFamily="18" charset="0"/>
              </a:rPr>
              <a:t>Linzhou</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which was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2</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on the side of cliffs(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悬崖</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of the </a:t>
            </a:r>
            <a:r>
              <a:rPr lang="en-US" altLang="zh-CN" sz="2400" kern="100" dirty="0" err="1">
                <a:latin typeface="Calibri" panose="020F0502020204030204" pitchFamily="34" charset="0"/>
                <a:ea typeface="宋体" panose="02010600030101010101" pitchFamily="2" charset="-122"/>
                <a:cs typeface="Times New Roman" panose="02020603050405020304" pitchFamily="18" charset="0"/>
              </a:rPr>
              <a:t>Taihang</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Mountains.</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2149991811"/>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989703" y="740235"/>
            <a:ext cx="10488705" cy="6001643"/>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 area was very dry with low rainfall because of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3</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geographical conditions(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地理条件</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The local people used to live a hard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4</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because of the shortage of water. So they decided to dig a canal to change the situation. They planned to take water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5</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the Zhang River to </a:t>
            </a:r>
            <a:r>
              <a:rPr lang="en-US" altLang="zh-CN" sz="2400" kern="100" dirty="0" err="1">
                <a:latin typeface="Calibri" panose="020F0502020204030204" pitchFamily="34" charset="0"/>
                <a:ea typeface="宋体" panose="02010600030101010101" pitchFamily="2" charset="-122"/>
                <a:cs typeface="Times New Roman" panose="02020603050405020304" pitchFamily="18" charset="0"/>
              </a:rPr>
              <a:t>Linxian</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county. The Red Flag Canal was started to build in the 1960s. The whole project took ten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6</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to complete. It was really hard work. People used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7</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tools to dig the canal</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completely by hand. Now it has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8</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helped the local people by bringing water to them and serves as the lifeline for the county.</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1817851768"/>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495313" y="1819488"/>
            <a:ext cx="9595821" cy="3046988"/>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Nowadays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some parts of the Red Flag Canal are open to tourists. Every year thousands of students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9</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the Red Flag Canal Museum. While they move along and cross over the canal</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they will learn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10</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the spirit of “Red Flag Canal” is and know how great the Chinese people are.</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380610969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757544" y="1453769"/>
            <a:ext cx="7376160" cy="3785652"/>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11. A. whatever  B.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when</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where  D. how</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12. A. worried  B.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hurt</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trapped  D. bored</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13. A. asleep  B.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alive</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safe  D. generous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14. A. after  B.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unless</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because  D. till</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15. A. Amy  B.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Meg</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Laurie  D. you</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3036798" y="1713613"/>
            <a:ext cx="37382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D</a:t>
            </a:r>
            <a:endParaRPr lang="zh-CN" altLang="en-US" dirty="0"/>
          </a:p>
        </p:txBody>
      </p:sp>
      <p:sp>
        <p:nvSpPr>
          <p:cNvPr id="4" name="Rectangle 3"/>
          <p:cNvSpPr/>
          <p:nvPr/>
        </p:nvSpPr>
        <p:spPr>
          <a:xfrm>
            <a:off x="3059240" y="2435122"/>
            <a:ext cx="35137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a:t>
            </a:r>
            <a:endParaRPr lang="zh-CN" altLang="en-US" dirty="0"/>
          </a:p>
        </p:txBody>
      </p:sp>
      <p:sp>
        <p:nvSpPr>
          <p:cNvPr id="5" name="Rectangle 4"/>
          <p:cNvSpPr/>
          <p:nvPr/>
        </p:nvSpPr>
        <p:spPr>
          <a:xfrm>
            <a:off x="3062446" y="3156631"/>
            <a:ext cx="34817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a:t>
            </a:r>
            <a:endParaRPr lang="zh-CN" altLang="en-US" dirty="0"/>
          </a:p>
        </p:txBody>
      </p:sp>
      <p:sp>
        <p:nvSpPr>
          <p:cNvPr id="6" name="Rectangle 5"/>
          <p:cNvSpPr/>
          <p:nvPr/>
        </p:nvSpPr>
        <p:spPr>
          <a:xfrm>
            <a:off x="3059240" y="3882780"/>
            <a:ext cx="37382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D</a:t>
            </a:r>
            <a:endParaRPr lang="zh-CN" altLang="en-US" dirty="0"/>
          </a:p>
        </p:txBody>
      </p:sp>
      <p:sp>
        <p:nvSpPr>
          <p:cNvPr id="7" name="Rectangle 6"/>
          <p:cNvSpPr/>
          <p:nvPr/>
        </p:nvSpPr>
        <p:spPr>
          <a:xfrm>
            <a:off x="3072064" y="4604289"/>
            <a:ext cx="34817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a:t>
            </a:r>
            <a:endParaRPr lang="zh-CN" altLang="en-US" dirty="0"/>
          </a:p>
        </p:txBody>
      </p:sp>
    </p:spTree>
    <p:extLst>
      <p:ext uri="{BB962C8B-B14F-4D97-AF65-F5344CB8AC3E}">
        <p14:creationId xmlns:p14="http://schemas.microsoft.com/office/powerpoint/2010/main" val="245698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463039" y="2386028"/>
            <a:ext cx="10252037" cy="1569660"/>
          </a:xfrm>
          <a:prstGeom prst="rect">
            <a:avLst/>
          </a:prstGeom>
        </p:spPr>
        <p:txBody>
          <a:bodyPr wrap="square">
            <a:spAutoFit/>
          </a:bodyPr>
          <a:lstStyle/>
          <a:p>
            <a:pPr indent="609600" algn="just">
              <a:lnSpc>
                <a:spcPct val="200000"/>
              </a:lnSpc>
              <a:spcAft>
                <a:spcPts val="0"/>
              </a:spcAft>
            </a:pP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1. ________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 ________ 3. ________ 4.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________</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5</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________ </a:t>
            </a:r>
            <a:endPar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endParaRPr>
          </a:p>
          <a:p>
            <a:pPr indent="609600" algn="just">
              <a:lnSpc>
                <a:spcPct val="200000"/>
              </a:lnSpc>
              <a:spcAft>
                <a:spcPts val="0"/>
              </a:spcAft>
            </a:pP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6</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________ 7. ________ 8.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________</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9</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________ 10. ________</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2624479" y="2617255"/>
            <a:ext cx="811184"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most</a:t>
            </a:r>
            <a:endParaRPr lang="zh-CN" altLang="en-US" dirty="0"/>
          </a:p>
        </p:txBody>
      </p:sp>
      <p:sp>
        <p:nvSpPr>
          <p:cNvPr id="4" name="Rectangle 3"/>
          <p:cNvSpPr/>
          <p:nvPr/>
        </p:nvSpPr>
        <p:spPr>
          <a:xfrm>
            <a:off x="4221038" y="2617255"/>
            <a:ext cx="752129"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built</a:t>
            </a:r>
            <a:endParaRPr lang="zh-CN" altLang="en-US" dirty="0"/>
          </a:p>
        </p:txBody>
      </p:sp>
      <p:sp>
        <p:nvSpPr>
          <p:cNvPr id="5" name="Rectangle 4"/>
          <p:cNvSpPr/>
          <p:nvPr/>
        </p:nvSpPr>
        <p:spPr>
          <a:xfrm>
            <a:off x="5878507" y="2582334"/>
            <a:ext cx="478016"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its</a:t>
            </a:r>
            <a:endParaRPr lang="zh-CN" altLang="en-US" dirty="0"/>
          </a:p>
        </p:txBody>
      </p:sp>
      <p:sp>
        <p:nvSpPr>
          <p:cNvPr id="6" name="Rectangle 5"/>
          <p:cNvSpPr/>
          <p:nvPr/>
        </p:nvSpPr>
        <p:spPr>
          <a:xfrm>
            <a:off x="7416011" y="2582334"/>
            <a:ext cx="56650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life</a:t>
            </a:r>
            <a:endParaRPr lang="zh-CN" altLang="en-US" dirty="0"/>
          </a:p>
        </p:txBody>
      </p:sp>
      <p:sp>
        <p:nvSpPr>
          <p:cNvPr id="7" name="Rectangle 6"/>
          <p:cNvSpPr/>
          <p:nvPr/>
        </p:nvSpPr>
        <p:spPr>
          <a:xfrm>
            <a:off x="8868745" y="2606103"/>
            <a:ext cx="78887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from</a:t>
            </a:r>
            <a:endParaRPr lang="zh-CN" altLang="en-US" dirty="0"/>
          </a:p>
        </p:txBody>
      </p:sp>
      <p:sp>
        <p:nvSpPr>
          <p:cNvPr id="8" name="Rectangle 7"/>
          <p:cNvSpPr/>
          <p:nvPr/>
        </p:nvSpPr>
        <p:spPr>
          <a:xfrm>
            <a:off x="2591586" y="3318257"/>
            <a:ext cx="844077"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years</a:t>
            </a:r>
            <a:endParaRPr lang="zh-CN" altLang="en-US" dirty="0"/>
          </a:p>
        </p:txBody>
      </p:sp>
      <p:sp>
        <p:nvSpPr>
          <p:cNvPr id="9" name="Rectangle 8"/>
          <p:cNvSpPr/>
          <p:nvPr/>
        </p:nvSpPr>
        <p:spPr>
          <a:xfrm>
            <a:off x="4221038" y="3318257"/>
            <a:ext cx="1007007"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simple</a:t>
            </a:r>
            <a:endParaRPr lang="zh-CN" altLang="en-US" dirty="0"/>
          </a:p>
        </p:txBody>
      </p:sp>
      <p:sp>
        <p:nvSpPr>
          <p:cNvPr id="10" name="Rectangle 9"/>
          <p:cNvSpPr/>
          <p:nvPr/>
        </p:nvSpPr>
        <p:spPr>
          <a:xfrm>
            <a:off x="5595833" y="3304851"/>
            <a:ext cx="1043363"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greatly</a:t>
            </a:r>
            <a:endParaRPr lang="zh-CN" altLang="en-US" dirty="0"/>
          </a:p>
        </p:txBody>
      </p:sp>
      <p:sp>
        <p:nvSpPr>
          <p:cNvPr id="11" name="Rectangle 10"/>
          <p:cNvSpPr/>
          <p:nvPr/>
        </p:nvSpPr>
        <p:spPr>
          <a:xfrm>
            <a:off x="7439547" y="3339377"/>
            <a:ext cx="688009"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visit</a:t>
            </a:r>
            <a:endParaRPr lang="zh-CN" altLang="en-US" dirty="0"/>
          </a:p>
        </p:txBody>
      </p:sp>
      <p:sp>
        <p:nvSpPr>
          <p:cNvPr id="12" name="Rectangle 11"/>
          <p:cNvSpPr/>
          <p:nvPr/>
        </p:nvSpPr>
        <p:spPr>
          <a:xfrm>
            <a:off x="8997285" y="3326367"/>
            <a:ext cx="813364"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what</a:t>
            </a:r>
            <a:endParaRPr lang="zh-CN" altLang="en-US" dirty="0"/>
          </a:p>
        </p:txBody>
      </p:sp>
    </p:spTree>
    <p:extLst>
      <p:ext uri="{BB962C8B-B14F-4D97-AF65-F5344CB8AC3E}">
        <p14:creationId xmlns:p14="http://schemas.microsoft.com/office/powerpoint/2010/main" val="27199581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8"/>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9"/>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0"/>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11"/>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P spid="8" grpId="0"/>
      <p:bldP spid="9" grpId="0"/>
      <p:bldP spid="10" grpId="0"/>
      <p:bldP spid="11" grpId="0"/>
      <p:bldP spid="12" grpId="0"/>
    </p:bld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373282" y="399394"/>
            <a:ext cx="2498761" cy="830997"/>
          </a:xfrm>
          <a:prstGeom prst="rect">
            <a:avLst/>
          </a:prstGeom>
        </p:spPr>
        <p:txBody>
          <a:bodyPr wrap="none">
            <a:spAutoFit/>
          </a:bodyPr>
          <a:lstStyle/>
          <a:p>
            <a:pPr indent="612140" algn="ctr">
              <a:lnSpc>
                <a:spcPct val="200000"/>
              </a:lnSpc>
              <a:spcAft>
                <a:spcPts val="0"/>
              </a:spcAft>
            </a:pPr>
            <a:r>
              <a:rPr lang="en-US" altLang="zh-CN" sz="2400" b="1" kern="100" dirty="0">
                <a:latin typeface="Calibri" panose="020F0502020204030204" pitchFamily="34" charset="0"/>
                <a:ea typeface="宋体" panose="02010600030101010101" pitchFamily="2" charset="-122"/>
                <a:cs typeface="Times New Roman" panose="02020603050405020304" pitchFamily="18" charset="0"/>
              </a:rPr>
              <a:t>G</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泰安</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1402080" y="1069982"/>
            <a:ext cx="9398598" cy="1569660"/>
          </a:xfrm>
          <a:prstGeom prst="rect">
            <a:avLst/>
          </a:prstGeom>
        </p:spPr>
        <p:txBody>
          <a:bodyPr wrap="square">
            <a:spAutoFit/>
          </a:bodyPr>
          <a:lstStyle/>
          <a:p>
            <a:pPr indent="609600"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根据短文内容，用方框中所给单词的适当形式填空，使文章通顺、完整。</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每词限用一次</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pic>
        <p:nvPicPr>
          <p:cNvPr id="4" name="Picture 3"/>
          <p:cNvPicPr>
            <a:picLocks noChangeAspect="1"/>
          </p:cNvPicPr>
          <p:nvPr/>
        </p:nvPicPr>
        <p:blipFill>
          <a:blip r:embed="rId2"/>
          <a:stretch>
            <a:fillRect/>
          </a:stretch>
        </p:blipFill>
        <p:spPr>
          <a:xfrm>
            <a:off x="3503275" y="2478059"/>
            <a:ext cx="5196208" cy="808299"/>
          </a:xfrm>
          <a:prstGeom prst="rect">
            <a:avLst/>
          </a:prstGeom>
        </p:spPr>
      </p:pic>
      <p:sp>
        <p:nvSpPr>
          <p:cNvPr id="5" name="Rectangle 4"/>
          <p:cNvSpPr/>
          <p:nvPr/>
        </p:nvSpPr>
        <p:spPr>
          <a:xfrm>
            <a:off x="1402080" y="3072348"/>
            <a:ext cx="9789458" cy="3785652"/>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Between the Sea and Shore is a three</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­-part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documentary that calls for quick action to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1</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sea turtles from dying out. Around the world sea turtles are known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2</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their beauty and as one of the Earth's oldest creatures(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生物</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However</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their beauty</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3</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pollution and coastal development have threatened(</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威胁</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their lives.</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4198364781"/>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968189" y="1120281"/>
            <a:ext cx="10370372" cy="4524315"/>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To help bring this message to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4</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people of the world</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Wild-Aid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ambassador(</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大使</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Eddie starts a long__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5</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difficult adventure(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冒险</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to learn about many problems sea turtles face around the world.</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Eddie has long used his voice to raise awareness(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意识</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of environmental problems. “This is my chance to learn about the problems sea turtles face and be a voice for these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6</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animals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says Eddie.</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3679933474"/>
      </p:ext>
    </p:extLst>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51821" y="722291"/>
            <a:ext cx="11349318" cy="5262979"/>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In recent years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 number of sea turtles has reduced(</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减少</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greatly because of pollution</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and the illegal(</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非法的</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trade in their eggs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meat and shells. Parts of the shell and whole bodies of the endangered turtles are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7</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into artworks.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 oceans are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8</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very serious challenges to stay healthy. Eddie asks people to save sea turtles by starting with simple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9</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such as saying no to sea turtle products and reducing our use of plastics.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“Keep the oceans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10</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This natural beauty only belongs in the ocean.” says Eddie.</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1821303660"/>
      </p:ext>
    </p:extLst>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549101" y="2224663"/>
            <a:ext cx="9810973" cy="1569660"/>
          </a:xfrm>
          <a:prstGeom prst="rect">
            <a:avLst/>
          </a:prstGeom>
        </p:spPr>
        <p:txBody>
          <a:bodyPr wrap="square">
            <a:spAutoFit/>
          </a:bodyPr>
          <a:lstStyle/>
          <a:p>
            <a:pPr indent="609600" algn="just">
              <a:lnSpc>
                <a:spcPct val="200000"/>
              </a:lnSpc>
              <a:spcAft>
                <a:spcPts val="0"/>
              </a:spcAft>
            </a:pP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1. ________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 ________ 3. ________ 4.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________</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5</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________ </a:t>
            </a:r>
            <a:endPar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endParaRPr>
          </a:p>
          <a:p>
            <a:pPr indent="609600" algn="just">
              <a:lnSpc>
                <a:spcPct val="200000"/>
              </a:lnSpc>
              <a:spcAft>
                <a:spcPts val="0"/>
              </a:spcAft>
            </a:pP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6</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________ 7. ________ 8.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________</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9</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________ 10. ________</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2833406" y="2391345"/>
            <a:ext cx="737574"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save</a:t>
            </a:r>
            <a:endParaRPr lang="zh-CN" altLang="en-US" dirty="0"/>
          </a:p>
        </p:txBody>
      </p:sp>
      <p:sp>
        <p:nvSpPr>
          <p:cNvPr id="4" name="Rectangle 3"/>
          <p:cNvSpPr/>
          <p:nvPr/>
        </p:nvSpPr>
        <p:spPr>
          <a:xfrm>
            <a:off x="4313214" y="2391345"/>
            <a:ext cx="542071"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for</a:t>
            </a:r>
            <a:endParaRPr lang="zh-CN" altLang="en-US" dirty="0"/>
          </a:p>
        </p:txBody>
      </p:sp>
      <p:sp>
        <p:nvSpPr>
          <p:cNvPr id="5" name="Rectangle 4"/>
          <p:cNvSpPr/>
          <p:nvPr/>
        </p:nvSpPr>
        <p:spPr>
          <a:xfrm>
            <a:off x="5808544" y="2391345"/>
            <a:ext cx="1292085"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plastic</a:t>
            </a:r>
            <a:r>
              <a:rPr lang="zh-CN"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　</a:t>
            </a:r>
            <a:endParaRPr lang="zh-CN" altLang="en-US" dirty="0"/>
          </a:p>
        </p:txBody>
      </p:sp>
      <p:sp>
        <p:nvSpPr>
          <p:cNvPr id="6" name="Rectangle 5"/>
          <p:cNvSpPr/>
          <p:nvPr/>
        </p:nvSpPr>
        <p:spPr>
          <a:xfrm>
            <a:off x="7435714" y="2391345"/>
            <a:ext cx="849079"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more</a:t>
            </a:r>
            <a:endParaRPr lang="zh-CN" altLang="en-US" dirty="0"/>
          </a:p>
        </p:txBody>
      </p:sp>
      <p:sp>
        <p:nvSpPr>
          <p:cNvPr id="7" name="Rectangle 6"/>
          <p:cNvSpPr/>
          <p:nvPr/>
        </p:nvSpPr>
        <p:spPr>
          <a:xfrm>
            <a:off x="9081381" y="2391344"/>
            <a:ext cx="655949"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and</a:t>
            </a:r>
            <a:endParaRPr lang="zh-CN" altLang="en-US" dirty="0"/>
          </a:p>
        </p:txBody>
      </p:sp>
      <p:sp>
        <p:nvSpPr>
          <p:cNvPr id="8" name="Rectangle 7"/>
          <p:cNvSpPr/>
          <p:nvPr/>
        </p:nvSpPr>
        <p:spPr>
          <a:xfrm>
            <a:off x="2590487" y="3208925"/>
            <a:ext cx="122341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amazing</a:t>
            </a:r>
            <a:endParaRPr lang="zh-CN" altLang="en-US" dirty="0"/>
          </a:p>
        </p:txBody>
      </p:sp>
      <p:sp>
        <p:nvSpPr>
          <p:cNvPr id="9" name="Rectangle 8"/>
          <p:cNvSpPr/>
          <p:nvPr/>
        </p:nvSpPr>
        <p:spPr>
          <a:xfrm>
            <a:off x="4313214" y="3201314"/>
            <a:ext cx="893193"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made</a:t>
            </a:r>
            <a:endParaRPr lang="zh-CN" altLang="en-US" dirty="0"/>
          </a:p>
        </p:txBody>
      </p:sp>
      <p:sp>
        <p:nvSpPr>
          <p:cNvPr id="10" name="Rectangle 9"/>
          <p:cNvSpPr/>
          <p:nvPr/>
        </p:nvSpPr>
        <p:spPr>
          <a:xfrm>
            <a:off x="5963490" y="3201313"/>
            <a:ext cx="92724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facing</a:t>
            </a:r>
            <a:endParaRPr lang="zh-CN" altLang="en-US" dirty="0"/>
          </a:p>
        </p:txBody>
      </p:sp>
      <p:sp>
        <p:nvSpPr>
          <p:cNvPr id="11" name="Rectangle 10"/>
          <p:cNvSpPr/>
          <p:nvPr/>
        </p:nvSpPr>
        <p:spPr>
          <a:xfrm>
            <a:off x="7337147" y="3215217"/>
            <a:ext cx="946093"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things</a:t>
            </a:r>
            <a:endParaRPr lang="zh-CN" altLang="en-US" dirty="0"/>
          </a:p>
        </p:txBody>
      </p:sp>
      <p:sp>
        <p:nvSpPr>
          <p:cNvPr id="12" name="Rectangle 11"/>
          <p:cNvSpPr/>
          <p:nvPr/>
        </p:nvSpPr>
        <p:spPr>
          <a:xfrm>
            <a:off x="9123826" y="3201312"/>
            <a:ext cx="848309"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clean</a:t>
            </a:r>
            <a:endParaRPr lang="zh-CN" altLang="en-US" dirty="0"/>
          </a:p>
        </p:txBody>
      </p:sp>
    </p:spTree>
    <p:extLst>
      <p:ext uri="{BB962C8B-B14F-4D97-AF65-F5344CB8AC3E}">
        <p14:creationId xmlns:p14="http://schemas.microsoft.com/office/powerpoint/2010/main" val="30278288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8"/>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9"/>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0"/>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11"/>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P spid="8" grpId="0"/>
      <p:bldP spid="9" grpId="0"/>
      <p:bldP spid="10" grpId="0"/>
      <p:bldP spid="11" grpId="0"/>
      <p:bldP spid="12" grpId="0"/>
    </p:bld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223477" y="560758"/>
            <a:ext cx="2497157" cy="830997"/>
          </a:xfrm>
          <a:prstGeom prst="rect">
            <a:avLst/>
          </a:prstGeom>
        </p:spPr>
        <p:txBody>
          <a:bodyPr wrap="none">
            <a:spAutoFit/>
          </a:bodyPr>
          <a:lstStyle/>
          <a:p>
            <a:pPr indent="612140" algn="ctr">
              <a:lnSpc>
                <a:spcPct val="200000"/>
              </a:lnSpc>
              <a:spcAft>
                <a:spcPts val="0"/>
              </a:spcAft>
            </a:pPr>
            <a:r>
              <a:rPr lang="en-US" altLang="zh-CN" sz="2400" b="1" kern="100" dirty="0">
                <a:latin typeface="Calibri" panose="020F0502020204030204" pitchFamily="34" charset="0"/>
                <a:ea typeface="宋体" panose="02010600030101010101" pitchFamily="2" charset="-122"/>
                <a:cs typeface="Times New Roman" panose="02020603050405020304" pitchFamily="18" charset="0"/>
              </a:rPr>
              <a:t>H</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菏泽</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627527" y="1187360"/>
            <a:ext cx="10377546" cy="830997"/>
          </a:xfrm>
          <a:prstGeom prst="rect">
            <a:avLst/>
          </a:prstGeom>
        </p:spPr>
        <p:txBody>
          <a:bodyPr wrap="square">
            <a:spAutoFit/>
          </a:bodyPr>
          <a:lstStyle/>
          <a:p>
            <a:pPr indent="609600"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阅读下面短文，用方框内所给词汇的适当形式填空，使短文语义完整。</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pic>
        <p:nvPicPr>
          <p:cNvPr id="4" name="Picture 3"/>
          <p:cNvPicPr>
            <a:picLocks noChangeAspect="1"/>
          </p:cNvPicPr>
          <p:nvPr/>
        </p:nvPicPr>
        <p:blipFill>
          <a:blip r:embed="rId2"/>
          <a:stretch>
            <a:fillRect/>
          </a:stretch>
        </p:blipFill>
        <p:spPr>
          <a:xfrm>
            <a:off x="3017073" y="2018357"/>
            <a:ext cx="5234042" cy="853975"/>
          </a:xfrm>
          <a:prstGeom prst="rect">
            <a:avLst/>
          </a:prstGeom>
        </p:spPr>
      </p:pic>
      <p:sp>
        <p:nvSpPr>
          <p:cNvPr id="5" name="Rectangle 4"/>
          <p:cNvSpPr/>
          <p:nvPr/>
        </p:nvSpPr>
        <p:spPr>
          <a:xfrm>
            <a:off x="1762460" y="3153393"/>
            <a:ext cx="8710108" cy="2308324"/>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Now a growing number of young people are wearing traditional </a:t>
            </a:r>
            <a:r>
              <a:rPr lang="en-US" altLang="zh-CN" sz="2400" kern="100" dirty="0" err="1">
                <a:latin typeface="Calibri" panose="020F0502020204030204" pitchFamily="34" charset="0"/>
                <a:ea typeface="宋体" panose="02010600030101010101" pitchFamily="2" charset="-122"/>
                <a:cs typeface="Times New Roman" panose="02020603050405020304" pitchFamily="18" charset="0"/>
              </a:rPr>
              <a:t>hanfu</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or Han Chinese clothing. You may see them eating</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shopping</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travelling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1</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even working in </a:t>
            </a:r>
            <a:r>
              <a:rPr lang="en-US" altLang="zh-CN" sz="2400" kern="100" dirty="0" err="1">
                <a:latin typeface="Calibri" panose="020F0502020204030204" pitchFamily="34" charset="0"/>
                <a:ea typeface="宋体" panose="02010600030101010101" pitchFamily="2" charset="-122"/>
                <a:cs typeface="Times New Roman" panose="02020603050405020304" pitchFamily="18" charset="0"/>
              </a:rPr>
              <a:t>hanfu</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100917123"/>
      </p:ext>
    </p:extLst>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23944" y="1016277"/>
            <a:ext cx="11091134" cy="4524315"/>
          </a:xfrm>
          <a:prstGeom prst="rect">
            <a:avLst/>
          </a:prstGeom>
        </p:spPr>
        <p:txBody>
          <a:bodyPr wrap="square">
            <a:spAutoFit/>
          </a:bodyPr>
          <a:lstStyle/>
          <a:p>
            <a:pPr indent="609600" algn="just">
              <a:lnSpc>
                <a:spcPct val="200000"/>
              </a:lnSpc>
              <a:spcAft>
                <a:spcPts val="0"/>
              </a:spcAft>
            </a:pPr>
            <a:r>
              <a:rPr lang="en-US" altLang="zh-CN" sz="2400" kern="100" dirty="0" err="1">
                <a:latin typeface="Calibri" panose="020F0502020204030204" pitchFamily="34" charset="0"/>
                <a:ea typeface="宋体" panose="02010600030101010101" pitchFamily="2" charset="-122"/>
                <a:cs typeface="Times New Roman" panose="02020603050405020304" pitchFamily="18" charset="0"/>
              </a:rPr>
              <a:t>Hanfu</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2</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popular in part because the government is developing traditional culture. Period dramas have also helped develop the public's interest in traditional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3</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clothes.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What </a:t>
            </a:r>
            <a:r>
              <a:rPr lang="en-US" altLang="zh-CN" sz="2400" kern="100" dirty="0" err="1">
                <a:latin typeface="Calibri" panose="020F0502020204030204" pitchFamily="34" charset="0"/>
                <a:ea typeface="宋体" panose="02010600030101010101" pitchFamily="2" charset="-122"/>
                <a:cs typeface="Times New Roman" panose="02020603050405020304" pitchFamily="18" charset="0"/>
              </a:rPr>
              <a:t>hanfu</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is like is different since each Han</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­-controlled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dynasty had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4</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own style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but the clothes are usually loose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with sleeves(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袖子</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that hang down to the knees and flowing robes(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长袍</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around the body.</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1207981493"/>
      </p:ext>
    </p:extLst>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892886" y="1080823"/>
            <a:ext cx="10338098" cy="4524315"/>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In modern China</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people in different fields are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5</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in wearing </a:t>
            </a:r>
            <a:r>
              <a:rPr lang="en-US" altLang="zh-CN" sz="2400" kern="100" dirty="0" err="1">
                <a:latin typeface="Calibri" panose="020F0502020204030204" pitchFamily="34" charset="0"/>
                <a:ea typeface="宋体" panose="02010600030101010101" pitchFamily="2" charset="-122"/>
                <a:cs typeface="Times New Roman" panose="02020603050405020304" pitchFamily="18" charset="0"/>
              </a:rPr>
              <a:t>hanfu</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from history lovers to students and even young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6</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“Clothes are the foundation(</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基础</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of culture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said Jiang </a:t>
            </a:r>
            <a:r>
              <a:rPr lang="en-US" altLang="zh-CN" sz="2400" kern="100" dirty="0" err="1">
                <a:latin typeface="Calibri" panose="020F0502020204030204" pitchFamily="34" charset="0"/>
                <a:ea typeface="宋体" panose="02010600030101010101" pitchFamily="2" charset="-122"/>
                <a:cs typeface="Times New Roman" panose="02020603050405020304" pitchFamily="18" charset="0"/>
              </a:rPr>
              <a:t>Xue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who is a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7</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of a </a:t>
            </a:r>
            <a:r>
              <a:rPr lang="en-US" altLang="zh-CN" sz="2400" kern="100" dirty="0" err="1">
                <a:latin typeface="Calibri" panose="020F0502020204030204" pitchFamily="34" charset="0"/>
                <a:ea typeface="宋体" panose="02010600030101010101" pitchFamily="2" charset="-122"/>
                <a:cs typeface="Times New Roman" panose="02020603050405020304" pitchFamily="18" charset="0"/>
              </a:rPr>
              <a:t>hanfu</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club in Beijing. “If we as a people and as a country do not even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8</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our traditional clothing or don't wear them</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how can we talk about other important parts of our culture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1689399545"/>
      </p:ext>
    </p:extLst>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198146" y="1959294"/>
            <a:ext cx="7752678" cy="2308324"/>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However</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there is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9</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a long way for the style to go into people's daily life. Some say they are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10</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of being watched by others when wearing </a:t>
            </a:r>
            <a:r>
              <a:rPr lang="en-US" altLang="zh-CN" sz="2400" kern="100" dirty="0" err="1">
                <a:latin typeface="Calibri" panose="020F0502020204030204" pitchFamily="34" charset="0"/>
                <a:ea typeface="宋体" panose="02010600030101010101" pitchFamily="2" charset="-122"/>
                <a:cs typeface="Times New Roman" panose="02020603050405020304" pitchFamily="18" charset="0"/>
              </a:rPr>
              <a:t>hanfu</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in public.</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957536360"/>
      </p:ext>
    </p:extLst>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714052" y="2407543"/>
            <a:ext cx="8914504" cy="1569660"/>
          </a:xfrm>
          <a:prstGeom prst="rect">
            <a:avLst/>
          </a:prstGeom>
        </p:spPr>
        <p:txBody>
          <a:bodyPr wrap="square">
            <a:spAutoFit/>
          </a:bodyPr>
          <a:lstStyle/>
          <a:p>
            <a:pPr indent="609600" algn="just">
              <a:lnSpc>
                <a:spcPct val="200000"/>
              </a:lnSpc>
              <a:spcAft>
                <a:spcPts val="0"/>
              </a:spcAft>
            </a:pP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1. ________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 ________ 3. ________ 4.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________</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5</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________ </a:t>
            </a:r>
            <a:endPar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endParaRPr>
          </a:p>
          <a:p>
            <a:pPr indent="609600" algn="just">
              <a:lnSpc>
                <a:spcPct val="200000"/>
              </a:lnSpc>
              <a:spcAft>
                <a:spcPts val="0"/>
              </a:spcAft>
            </a:pP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6</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________ 7. ________ 8.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________</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9</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________ 10. ________</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2932178" y="2595740"/>
            <a:ext cx="45397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or</a:t>
            </a:r>
            <a:endParaRPr lang="zh-CN" altLang="en-US" dirty="0"/>
          </a:p>
        </p:txBody>
      </p:sp>
      <p:sp>
        <p:nvSpPr>
          <p:cNvPr id="4" name="Rectangle 3"/>
          <p:cNvSpPr/>
          <p:nvPr/>
        </p:nvSpPr>
        <p:spPr>
          <a:xfrm>
            <a:off x="4265629" y="2595740"/>
            <a:ext cx="1616789"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becomes</a:t>
            </a:r>
            <a:r>
              <a:rPr lang="zh-CN"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　</a:t>
            </a:r>
            <a:endParaRPr lang="zh-CN" altLang="en-US" dirty="0"/>
          </a:p>
        </p:txBody>
      </p:sp>
      <p:sp>
        <p:nvSpPr>
          <p:cNvPr id="5" name="Rectangle 4"/>
          <p:cNvSpPr/>
          <p:nvPr/>
        </p:nvSpPr>
        <p:spPr>
          <a:xfrm>
            <a:off x="5882418" y="2595740"/>
            <a:ext cx="1170513"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Chinese</a:t>
            </a:r>
            <a:endParaRPr lang="zh-CN" altLang="en-US" dirty="0"/>
          </a:p>
        </p:txBody>
      </p:sp>
      <p:sp>
        <p:nvSpPr>
          <p:cNvPr id="6" name="Rectangle 5"/>
          <p:cNvSpPr/>
          <p:nvPr/>
        </p:nvSpPr>
        <p:spPr>
          <a:xfrm>
            <a:off x="7728823" y="2595740"/>
            <a:ext cx="478016"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its</a:t>
            </a:r>
            <a:endParaRPr lang="zh-CN" altLang="en-US" dirty="0"/>
          </a:p>
        </p:txBody>
      </p:sp>
      <p:sp>
        <p:nvSpPr>
          <p:cNvPr id="7" name="Rectangle 6"/>
          <p:cNvSpPr/>
          <p:nvPr/>
        </p:nvSpPr>
        <p:spPr>
          <a:xfrm>
            <a:off x="9029177" y="2595740"/>
            <a:ext cx="1456424"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interested</a:t>
            </a:r>
            <a:endParaRPr lang="zh-CN" altLang="en-US" dirty="0"/>
          </a:p>
        </p:txBody>
      </p:sp>
      <p:sp>
        <p:nvSpPr>
          <p:cNvPr id="8" name="Rectangle 7"/>
          <p:cNvSpPr/>
          <p:nvPr/>
        </p:nvSpPr>
        <p:spPr>
          <a:xfrm>
            <a:off x="2678501" y="3391806"/>
            <a:ext cx="1176476"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workers</a:t>
            </a:r>
            <a:endParaRPr lang="zh-CN" altLang="en-US" dirty="0"/>
          </a:p>
        </p:txBody>
      </p:sp>
      <p:sp>
        <p:nvSpPr>
          <p:cNvPr id="9" name="Rectangle 8"/>
          <p:cNvSpPr/>
          <p:nvPr/>
        </p:nvSpPr>
        <p:spPr>
          <a:xfrm>
            <a:off x="4265629" y="3391806"/>
            <a:ext cx="1252266"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member</a:t>
            </a:r>
            <a:endParaRPr lang="zh-CN" altLang="en-US" dirty="0"/>
          </a:p>
        </p:txBody>
      </p:sp>
      <p:sp>
        <p:nvSpPr>
          <p:cNvPr id="10" name="Rectangle 9"/>
          <p:cNvSpPr/>
          <p:nvPr/>
        </p:nvSpPr>
        <p:spPr>
          <a:xfrm>
            <a:off x="5661043" y="3449258"/>
            <a:ext cx="161326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understand</a:t>
            </a:r>
            <a:endParaRPr lang="zh-CN" altLang="en-US" dirty="0"/>
          </a:p>
        </p:txBody>
      </p:sp>
      <p:sp>
        <p:nvSpPr>
          <p:cNvPr id="11" name="Rectangle 10"/>
          <p:cNvSpPr/>
          <p:nvPr/>
        </p:nvSpPr>
        <p:spPr>
          <a:xfrm>
            <a:off x="7728823" y="3421431"/>
            <a:ext cx="61561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still</a:t>
            </a:r>
            <a:endParaRPr lang="zh-CN" altLang="en-US" dirty="0"/>
          </a:p>
        </p:txBody>
      </p:sp>
      <p:sp>
        <p:nvSpPr>
          <p:cNvPr id="12" name="Rectangle 11"/>
          <p:cNvSpPr/>
          <p:nvPr/>
        </p:nvSpPr>
        <p:spPr>
          <a:xfrm>
            <a:off x="9304412" y="3305338"/>
            <a:ext cx="905954"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afraid</a:t>
            </a:r>
            <a:endParaRPr lang="zh-CN" altLang="en-US" dirty="0"/>
          </a:p>
        </p:txBody>
      </p:sp>
    </p:spTree>
    <p:extLst>
      <p:ext uri="{BB962C8B-B14F-4D97-AF65-F5344CB8AC3E}">
        <p14:creationId xmlns:p14="http://schemas.microsoft.com/office/powerpoint/2010/main" val="29437570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8"/>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9"/>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0"/>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11"/>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P spid="8" grpId="0"/>
      <p:bldP spid="9" grpId="0"/>
      <p:bldP spid="10" grpId="0"/>
      <p:bldP spid="11" grpId="0"/>
      <p:bldP spid="12"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768866" y="648606"/>
            <a:ext cx="1858201" cy="461665"/>
          </a:xfrm>
          <a:prstGeom prst="rect">
            <a:avLst/>
          </a:prstGeom>
        </p:spPr>
        <p:txBody>
          <a:bodyPr wrap="none">
            <a:spAutoFit/>
          </a:bodyPr>
          <a:lstStyle/>
          <a:p>
            <a:r>
              <a:rPr lang="en-US" altLang="zh-CN" sz="2400" b="1" kern="100" dirty="0">
                <a:latin typeface="Calibri" panose="020F0502020204030204" pitchFamily="34" charset="0"/>
                <a:ea typeface="宋体" panose="02010600030101010101" pitchFamily="2" charset="-122"/>
                <a:cs typeface="Times New Roman" panose="02020603050405020304" pitchFamily="18" charset="0"/>
              </a:rPr>
              <a:t>B</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杭州</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en-US" dirty="0"/>
          </a:p>
        </p:txBody>
      </p:sp>
      <p:sp>
        <p:nvSpPr>
          <p:cNvPr id="3" name="Rectangle 2"/>
          <p:cNvSpPr/>
          <p:nvPr/>
        </p:nvSpPr>
        <p:spPr>
          <a:xfrm>
            <a:off x="390860" y="1013453"/>
            <a:ext cx="10936941" cy="1569660"/>
          </a:xfrm>
          <a:prstGeom prst="rect">
            <a:avLst/>
          </a:prstGeom>
        </p:spPr>
        <p:txBody>
          <a:bodyPr wrap="square">
            <a:spAutoFit/>
          </a:bodyPr>
          <a:lstStyle/>
          <a:p>
            <a:pPr indent="609600"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通读下面短文，掌握其大意，然后在各题所给的四个选项</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和</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D)</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中选出一个最佳选项。</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4" name="Rectangle 3"/>
          <p:cNvSpPr/>
          <p:nvPr/>
        </p:nvSpPr>
        <p:spPr>
          <a:xfrm>
            <a:off x="710005" y="2411241"/>
            <a:ext cx="10940527" cy="3907095"/>
          </a:xfrm>
          <a:prstGeom prst="rect">
            <a:avLst/>
          </a:prstGeom>
        </p:spPr>
        <p:txBody>
          <a:bodyPr wrap="square">
            <a:spAutoFit/>
          </a:bodyPr>
          <a:lstStyle/>
          <a:p>
            <a:pPr indent="609600" algn="just">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Something that I learnt from both my parents was the importance of having respect(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尊重</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for other people. I remember one day when we were travelling on a bus and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1</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sat down while other people were standing. My mother shouted at me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2</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immediately! You have young legs and you don't need to sit down.” At the time I felt embarrassed about being told off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3</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but now I understand. I think children nowadays have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4</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that respect and it really makes me angry if I see children sitting down while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5</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people are standing.</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3127351820"/>
      </p:ext>
    </p:extLst>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430190" y="248787"/>
            <a:ext cx="2384948" cy="830997"/>
          </a:xfrm>
          <a:prstGeom prst="rect">
            <a:avLst/>
          </a:prstGeom>
        </p:spPr>
        <p:txBody>
          <a:bodyPr wrap="none">
            <a:spAutoFit/>
          </a:bodyPr>
          <a:lstStyle/>
          <a:p>
            <a:pPr indent="612140" algn="ctr">
              <a:lnSpc>
                <a:spcPct val="200000"/>
              </a:lnSpc>
              <a:spcAft>
                <a:spcPts val="0"/>
              </a:spcAft>
            </a:pPr>
            <a:r>
              <a:rPr lang="en-US" altLang="zh-CN" sz="2400" b="1" kern="100" dirty="0">
                <a:latin typeface="Calibri" panose="020F0502020204030204" pitchFamily="34" charset="0"/>
                <a:ea typeface="宋体" panose="02010600030101010101" pitchFamily="2" charset="-122"/>
                <a:cs typeface="Times New Roman" panose="02020603050405020304" pitchFamily="18" charset="0"/>
              </a:rPr>
              <a:t>I</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宁波</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4" name="Rectangle 3"/>
          <p:cNvSpPr/>
          <p:nvPr/>
        </p:nvSpPr>
        <p:spPr>
          <a:xfrm>
            <a:off x="1219199" y="965976"/>
            <a:ext cx="9710569" cy="1569660"/>
          </a:xfrm>
          <a:prstGeom prst="rect">
            <a:avLst/>
          </a:prstGeom>
        </p:spPr>
        <p:txBody>
          <a:bodyPr wrap="square">
            <a:spAutoFit/>
          </a:bodyPr>
          <a:lstStyle/>
          <a:p>
            <a:pPr indent="609600"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阅读下面短文，在空白处填入一个适当的词，或填入括号中所给单词的正确形式。</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5" name="Rectangle 4"/>
          <p:cNvSpPr/>
          <p:nvPr/>
        </p:nvSpPr>
        <p:spPr>
          <a:xfrm>
            <a:off x="1376978" y="2231892"/>
            <a:ext cx="9983097" cy="3785652"/>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Susan was tired of having her three children talk back to her. One day</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she climbed into her kids' tree house. It was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1</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good place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she thought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for a mother to go on strike(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罢工</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She was tired of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2</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__(drive)them everywhere without thanks and doing more than her share of the work around the house. Until__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3</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__(thing) changed</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Susan decided to stay up in the tree.</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1616446032"/>
      </p:ext>
    </p:extLst>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05609" y="550168"/>
            <a:ext cx="11101892" cy="6001643"/>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Susan's strike got her kids' attention</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4</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course. But that was not all that happened. Word of the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fed-­</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up mother spread. Before long</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camera crew from television's Today Show came into their yard. Now people all across America were going to find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5</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who drove the kids' mother up a tree.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As the cameras worked</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 three kids stood with their father near the tree house. Kate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 Today Show host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had a question for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6</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__(they). “What do you think about your mom on strike in that tree house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she asked.</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 am kind of embarrassed</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said Misty.</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1631013278"/>
      </p:ext>
    </p:extLst>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849855" y="944587"/>
            <a:ext cx="10531736" cy="5262979"/>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“I'm really shocked</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said Joseph. “I did not think it would go this far. My mom is much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7</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__(crazy) than we thought.”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Rachel added</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 think mom is so strange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8</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I can hardly believe it.”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But Susan had made her point. If the kids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9</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__(want) her back</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they should know what to do. When the TV crew left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 kids went into their house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10</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__(quick)and got busy. Not long after that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Susan climbed down from the tree and went back to being a mom.</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199320338"/>
      </p:ext>
    </p:extLst>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671021" y="2493604"/>
            <a:ext cx="9344809" cy="1569660"/>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 ________ 2. ________ 3. ________ 4.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________</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5</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________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 </a:t>
            </a:r>
          </a:p>
          <a:p>
            <a:pPr indent="609600" algn="just">
              <a:lnSpc>
                <a:spcPct val="200000"/>
              </a:lnSpc>
              <a:spcAft>
                <a:spcPts val="0"/>
              </a:spcAft>
            </a:pP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6</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________ 7. ________ 8.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________</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9</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________ 10. ________</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3054355" y="2638770"/>
            <a:ext cx="639919"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a:t>
            </a:r>
            <a:r>
              <a:rPr lang="zh-CN"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　</a:t>
            </a:r>
            <a:endParaRPr lang="zh-CN" altLang="en-US" dirty="0"/>
          </a:p>
        </p:txBody>
      </p:sp>
      <p:sp>
        <p:nvSpPr>
          <p:cNvPr id="4" name="Rectangle 3"/>
          <p:cNvSpPr/>
          <p:nvPr/>
        </p:nvSpPr>
        <p:spPr>
          <a:xfrm>
            <a:off x="4263232" y="2638770"/>
            <a:ext cx="104067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driving</a:t>
            </a:r>
            <a:endParaRPr lang="zh-CN" altLang="en-US" dirty="0"/>
          </a:p>
        </p:txBody>
      </p:sp>
      <p:sp>
        <p:nvSpPr>
          <p:cNvPr id="5" name="Rectangle 4"/>
          <p:cNvSpPr/>
          <p:nvPr/>
        </p:nvSpPr>
        <p:spPr>
          <a:xfrm>
            <a:off x="6042727" y="2700668"/>
            <a:ext cx="1015021"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 things</a:t>
            </a:r>
            <a:endParaRPr lang="zh-CN" altLang="en-US" dirty="0"/>
          </a:p>
        </p:txBody>
      </p:sp>
      <p:sp>
        <p:nvSpPr>
          <p:cNvPr id="6" name="Rectangle 5"/>
          <p:cNvSpPr/>
          <p:nvPr/>
        </p:nvSpPr>
        <p:spPr>
          <a:xfrm>
            <a:off x="7652355" y="2700668"/>
            <a:ext cx="441146"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of</a:t>
            </a:r>
            <a:endParaRPr lang="zh-CN" altLang="en-US" dirty="0"/>
          </a:p>
        </p:txBody>
      </p:sp>
      <p:sp>
        <p:nvSpPr>
          <p:cNvPr id="7" name="Rectangle 6"/>
          <p:cNvSpPr/>
          <p:nvPr/>
        </p:nvSpPr>
        <p:spPr>
          <a:xfrm>
            <a:off x="9100668" y="2700668"/>
            <a:ext cx="611065"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out</a:t>
            </a:r>
            <a:endParaRPr lang="zh-CN" altLang="en-US" dirty="0"/>
          </a:p>
        </p:txBody>
      </p:sp>
      <p:sp>
        <p:nvSpPr>
          <p:cNvPr id="9" name="Rectangle 8"/>
          <p:cNvSpPr/>
          <p:nvPr/>
        </p:nvSpPr>
        <p:spPr>
          <a:xfrm>
            <a:off x="2796271" y="3456352"/>
            <a:ext cx="1156086"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them</a:t>
            </a:r>
            <a:r>
              <a:rPr lang="zh-CN"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　</a:t>
            </a:r>
            <a:endParaRPr lang="zh-CN" altLang="en-US" dirty="0"/>
          </a:p>
        </p:txBody>
      </p:sp>
      <p:sp>
        <p:nvSpPr>
          <p:cNvPr id="10" name="Rectangle 9"/>
          <p:cNvSpPr/>
          <p:nvPr/>
        </p:nvSpPr>
        <p:spPr>
          <a:xfrm>
            <a:off x="4287149" y="3445179"/>
            <a:ext cx="1016753"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crazier</a:t>
            </a:r>
            <a:endParaRPr lang="zh-CN" altLang="en-US" dirty="0"/>
          </a:p>
        </p:txBody>
      </p:sp>
      <p:sp>
        <p:nvSpPr>
          <p:cNvPr id="11" name="Rectangle 10"/>
          <p:cNvSpPr/>
          <p:nvPr/>
        </p:nvSpPr>
        <p:spPr>
          <a:xfrm>
            <a:off x="5995253" y="3402149"/>
            <a:ext cx="696344"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that</a:t>
            </a:r>
            <a:endParaRPr lang="zh-CN" altLang="en-US" dirty="0"/>
          </a:p>
        </p:txBody>
      </p:sp>
      <p:sp>
        <p:nvSpPr>
          <p:cNvPr id="12" name="Rectangle 11"/>
          <p:cNvSpPr/>
          <p:nvPr/>
        </p:nvSpPr>
        <p:spPr>
          <a:xfrm>
            <a:off x="7358850" y="3463614"/>
            <a:ext cx="1122359"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wanted</a:t>
            </a:r>
            <a:endParaRPr lang="zh-CN" altLang="en-US" dirty="0"/>
          </a:p>
        </p:txBody>
      </p:sp>
      <p:sp>
        <p:nvSpPr>
          <p:cNvPr id="13" name="Rectangle 12"/>
          <p:cNvSpPr/>
          <p:nvPr/>
        </p:nvSpPr>
        <p:spPr>
          <a:xfrm>
            <a:off x="9083005" y="3456352"/>
            <a:ext cx="1058303"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quickly</a:t>
            </a:r>
            <a:endParaRPr lang="zh-CN" altLang="en-US" dirty="0"/>
          </a:p>
        </p:txBody>
      </p:sp>
    </p:spTree>
    <p:extLst>
      <p:ext uri="{BB962C8B-B14F-4D97-AF65-F5344CB8AC3E}">
        <p14:creationId xmlns:p14="http://schemas.microsoft.com/office/powerpoint/2010/main" val="12868691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9"/>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0"/>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1"/>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12"/>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P spid="9" grpId="0"/>
      <p:bldP spid="10" grpId="0"/>
      <p:bldP spid="11" grpId="0"/>
      <p:bldP spid="12" grpId="0"/>
      <p:bldP spid="13" grpId="0"/>
    </p:bld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086282" y="496212"/>
            <a:ext cx="2405787" cy="830997"/>
          </a:xfrm>
          <a:prstGeom prst="rect">
            <a:avLst/>
          </a:prstGeom>
        </p:spPr>
        <p:txBody>
          <a:bodyPr wrap="none">
            <a:spAutoFit/>
          </a:bodyPr>
          <a:lstStyle/>
          <a:p>
            <a:pPr indent="612140" algn="ctr">
              <a:lnSpc>
                <a:spcPct val="200000"/>
              </a:lnSpc>
              <a:spcAft>
                <a:spcPts val="0"/>
              </a:spcAft>
            </a:pPr>
            <a:r>
              <a:rPr lang="en-US" altLang="zh-CN" sz="2400" b="1" kern="100" dirty="0">
                <a:latin typeface="Calibri" panose="020F0502020204030204" pitchFamily="34" charset="0"/>
                <a:ea typeface="宋体" panose="02010600030101010101" pitchFamily="2" charset="-122"/>
                <a:cs typeface="Times New Roman" panose="02020603050405020304" pitchFamily="18" charset="0"/>
              </a:rPr>
              <a:t>J</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深圳</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4" name="Rectangle 3"/>
          <p:cNvSpPr/>
          <p:nvPr/>
        </p:nvSpPr>
        <p:spPr>
          <a:xfrm>
            <a:off x="600634" y="1019765"/>
            <a:ext cx="10361408" cy="830997"/>
          </a:xfrm>
          <a:prstGeom prst="rect">
            <a:avLst/>
          </a:prstGeom>
        </p:spPr>
        <p:txBody>
          <a:bodyPr wrap="square">
            <a:spAutoFit/>
          </a:bodyPr>
          <a:lstStyle/>
          <a:p>
            <a:pPr indent="609600"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阅读下面短文，在空白处填入一个适当的单词或括号内单词的正确形式。</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5" name="Rectangle 4"/>
          <p:cNvSpPr/>
          <p:nvPr/>
        </p:nvSpPr>
        <p:spPr>
          <a:xfrm>
            <a:off x="815787" y="1850762"/>
            <a:ext cx="10243073" cy="4524315"/>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In an old building in Peking University</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yellow light shone into the old and dark hours of the night. The famous translator Xu </a:t>
            </a:r>
            <a:r>
              <a:rPr lang="en-US" altLang="zh-CN" sz="2400" kern="100" dirty="0" err="1">
                <a:latin typeface="Calibri" panose="020F0502020204030204" pitchFamily="34" charset="0"/>
                <a:ea typeface="宋体" panose="02010600030101010101" pitchFamily="2" charset="-122"/>
                <a:cs typeface="Times New Roman" panose="02020603050405020304" pitchFamily="18" charset="0"/>
              </a:rPr>
              <a:t>Yuanchong</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1</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__(sit)behind the window and staring at the computer screen. He enjoyed working by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2</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__(he) from 10</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00 p. m. to 4</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00 a</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m. For him</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 quiet night was a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3</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__(value) time to focus on translation. He was exploring how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4</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__(spread) Chinese culture abroad by translating Chinese beauty into Western beauty.</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1876199229"/>
      </p:ext>
    </p:extLst>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817581" y="808352"/>
            <a:ext cx="10617797" cy="5262979"/>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Xu was born into a literary family in Nanchang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5</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April 18th,1921. When he was little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he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6</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__(influence)by his mother who was interested in literature. Xu began to translate Chinese poetry into both English and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7</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__(France)when he was still a teenager. He soon learned that Chinese and European languages were very different. Only about half of the words in these languages could be translated </a:t>
            </a:r>
            <a:r>
              <a:rPr lang="en-US" altLang="zh-CN" sz="2400" kern="100" dirty="0" err="1">
                <a:latin typeface="Calibri" panose="020F0502020204030204" pitchFamily="34" charset="0"/>
                <a:ea typeface="宋体" panose="02010600030101010101" pitchFamily="2" charset="-122"/>
                <a:cs typeface="Times New Roman" panose="02020603050405020304" pitchFamily="18" charset="0"/>
              </a:rPr>
              <a:t>word­for­word</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This is why translators should have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8</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creative mind. They are always trying to improve their translations to make sure they are correct and beautiful.</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965806971"/>
      </p:ext>
    </p:extLst>
  </p:cSld>
  <p:clrMapOvr>
    <a:masterClrMapping/>
  </p:clrMapOvr>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065007" y="1364094"/>
            <a:ext cx="10284310" cy="3785652"/>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Xu's motto is: Good</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better</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best. Never let it rest. Until your good is better</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you're your better best.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9</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Xu was widely considered to be the best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he never stopped trying to become better. The more you learn and the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10</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__(hard)you study</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 better you will become. There is always room for improvement.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3357025271"/>
      </p:ext>
    </p:extLst>
  </p:cSld>
  <p:clrMapOvr>
    <a:masterClrMapping/>
  </p:clrMapOvr>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574201" y="2418301"/>
            <a:ext cx="9387841" cy="1569660"/>
          </a:xfrm>
          <a:prstGeom prst="rect">
            <a:avLst/>
          </a:prstGeom>
        </p:spPr>
        <p:txBody>
          <a:bodyPr wrap="square">
            <a:spAutoFit/>
          </a:bodyPr>
          <a:lstStyle/>
          <a:p>
            <a:pPr indent="609600" algn="just">
              <a:lnSpc>
                <a:spcPct val="200000"/>
              </a:lnSpc>
              <a:spcAft>
                <a:spcPts val="0"/>
              </a:spcAft>
            </a:pP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1. ________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 ________ 3. ________ 4.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________</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5</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________ </a:t>
            </a:r>
            <a:endPar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endParaRPr>
          </a:p>
          <a:p>
            <a:pPr indent="609600" algn="just">
              <a:lnSpc>
                <a:spcPct val="200000"/>
              </a:lnSpc>
              <a:spcAft>
                <a:spcPts val="0"/>
              </a:spcAft>
            </a:pP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6</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________ 7. ________ 8.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________</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9</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________ 10. ________</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2374022" y="2638771"/>
            <a:ext cx="1505733"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was sitting</a:t>
            </a:r>
            <a:endParaRPr lang="zh-CN" altLang="en-US" dirty="0"/>
          </a:p>
        </p:txBody>
      </p:sp>
      <p:sp>
        <p:nvSpPr>
          <p:cNvPr id="4" name="Rectangle 3"/>
          <p:cNvSpPr/>
          <p:nvPr/>
        </p:nvSpPr>
        <p:spPr>
          <a:xfrm>
            <a:off x="4232775" y="2668396"/>
            <a:ext cx="1101584"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himself</a:t>
            </a:r>
            <a:endParaRPr lang="zh-CN" altLang="en-US" dirty="0"/>
          </a:p>
        </p:txBody>
      </p:sp>
      <p:sp>
        <p:nvSpPr>
          <p:cNvPr id="5" name="Rectangle 4"/>
          <p:cNvSpPr/>
          <p:nvPr/>
        </p:nvSpPr>
        <p:spPr>
          <a:xfrm>
            <a:off x="5687379" y="2668396"/>
            <a:ext cx="1233351"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valuable</a:t>
            </a:r>
            <a:endParaRPr lang="zh-CN" altLang="en-US" dirty="0"/>
          </a:p>
        </p:txBody>
      </p:sp>
      <p:sp>
        <p:nvSpPr>
          <p:cNvPr id="6" name="Rectangle 5"/>
          <p:cNvSpPr/>
          <p:nvPr/>
        </p:nvSpPr>
        <p:spPr>
          <a:xfrm>
            <a:off x="7273750" y="2654991"/>
            <a:ext cx="1363835"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to spread</a:t>
            </a:r>
            <a:endParaRPr lang="zh-CN" altLang="en-US" dirty="0"/>
          </a:p>
        </p:txBody>
      </p:sp>
      <p:sp>
        <p:nvSpPr>
          <p:cNvPr id="7" name="Rectangle 6"/>
          <p:cNvSpPr/>
          <p:nvPr/>
        </p:nvSpPr>
        <p:spPr>
          <a:xfrm>
            <a:off x="9165876" y="2646881"/>
            <a:ext cx="508473"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on</a:t>
            </a:r>
            <a:endParaRPr lang="zh-CN" altLang="en-US" dirty="0"/>
          </a:p>
        </p:txBody>
      </p:sp>
      <p:sp>
        <p:nvSpPr>
          <p:cNvPr id="8" name="Rectangle 7"/>
          <p:cNvSpPr/>
          <p:nvPr/>
        </p:nvSpPr>
        <p:spPr>
          <a:xfrm>
            <a:off x="2374022" y="3399023"/>
            <a:ext cx="2056525"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was influenced</a:t>
            </a:r>
            <a:endParaRPr lang="zh-CN" altLang="en-US" dirty="0"/>
          </a:p>
        </p:txBody>
      </p:sp>
      <p:sp>
        <p:nvSpPr>
          <p:cNvPr id="9" name="Rectangle 8"/>
          <p:cNvSpPr/>
          <p:nvPr/>
        </p:nvSpPr>
        <p:spPr>
          <a:xfrm>
            <a:off x="4430547" y="3426000"/>
            <a:ext cx="103663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French</a:t>
            </a:r>
            <a:endParaRPr lang="zh-CN" altLang="en-US" dirty="0"/>
          </a:p>
        </p:txBody>
      </p:sp>
      <p:sp>
        <p:nvSpPr>
          <p:cNvPr id="10" name="Rectangle 9"/>
          <p:cNvSpPr/>
          <p:nvPr/>
        </p:nvSpPr>
        <p:spPr>
          <a:xfrm>
            <a:off x="5971912" y="3336288"/>
            <a:ext cx="33214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a:t>
            </a:r>
            <a:endParaRPr lang="zh-CN" altLang="en-US" dirty="0"/>
          </a:p>
        </p:txBody>
      </p:sp>
      <p:sp>
        <p:nvSpPr>
          <p:cNvPr id="11" name="Rectangle 10"/>
          <p:cNvSpPr/>
          <p:nvPr/>
        </p:nvSpPr>
        <p:spPr>
          <a:xfrm>
            <a:off x="7129125" y="3361456"/>
            <a:ext cx="2388795"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Although/Though</a:t>
            </a:r>
            <a:endParaRPr lang="zh-CN" altLang="en-US" dirty="0"/>
          </a:p>
        </p:txBody>
      </p:sp>
      <p:sp>
        <p:nvSpPr>
          <p:cNvPr id="12" name="Rectangle 11"/>
          <p:cNvSpPr/>
          <p:nvPr/>
        </p:nvSpPr>
        <p:spPr>
          <a:xfrm>
            <a:off x="9420112" y="3396751"/>
            <a:ext cx="102040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harder</a:t>
            </a:r>
            <a:endParaRPr lang="zh-CN" altLang="en-US" dirty="0"/>
          </a:p>
        </p:txBody>
      </p:sp>
    </p:spTree>
    <p:extLst>
      <p:ext uri="{BB962C8B-B14F-4D97-AF65-F5344CB8AC3E}">
        <p14:creationId xmlns:p14="http://schemas.microsoft.com/office/powerpoint/2010/main" val="31270868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8"/>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9"/>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0"/>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11"/>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P spid="8" grpId="0"/>
      <p:bldP spid="9" grpId="0"/>
      <p:bldP spid="10" grpId="0"/>
      <p:bldP spid="11" grpId="0"/>
      <p:bldP spid="12" grpId="0"/>
    </p:bld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160998" y="388636"/>
            <a:ext cx="2471509" cy="830997"/>
          </a:xfrm>
          <a:prstGeom prst="rect">
            <a:avLst/>
          </a:prstGeom>
        </p:spPr>
        <p:txBody>
          <a:bodyPr wrap="none">
            <a:spAutoFit/>
          </a:bodyPr>
          <a:lstStyle/>
          <a:p>
            <a:pPr indent="612140" algn="ctr">
              <a:lnSpc>
                <a:spcPct val="200000"/>
              </a:lnSpc>
              <a:spcAft>
                <a:spcPts val="0"/>
              </a:spcAft>
            </a:pPr>
            <a:r>
              <a:rPr lang="en-US" altLang="zh-CN" sz="2400" b="1" kern="100" dirty="0">
                <a:latin typeface="Calibri" panose="020F0502020204030204" pitchFamily="34" charset="0"/>
                <a:ea typeface="宋体" panose="02010600030101010101" pitchFamily="2" charset="-122"/>
                <a:cs typeface="Times New Roman" panose="02020603050405020304" pitchFamily="18" charset="0"/>
              </a:rPr>
              <a:t>K</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黄冈</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1316019" y="983920"/>
            <a:ext cx="9678296" cy="1569660"/>
          </a:xfrm>
          <a:prstGeom prst="rect">
            <a:avLst/>
          </a:prstGeom>
        </p:spPr>
        <p:txBody>
          <a:bodyPr wrap="square">
            <a:spAutoFit/>
          </a:bodyPr>
          <a:lstStyle/>
          <a:p>
            <a:pPr indent="609600" algn="just">
              <a:lnSpc>
                <a:spcPct val="200000"/>
              </a:lnSpc>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阅读下面的短文，在空白处填入一个适当的单词或用括号内单词的正确形式填空。</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每空不超过三个词</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4" name="Rectangle 3"/>
          <p:cNvSpPr/>
          <p:nvPr/>
        </p:nvSpPr>
        <p:spPr>
          <a:xfrm>
            <a:off x="1375185" y="2698000"/>
            <a:ext cx="9559963" cy="2308324"/>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Once upon a time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there was a man named Lazy. He wanted to have a big house and it took him over a year to build one. The house was so beautiful that all of his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1</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__(neighbor) admired him very much.</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2655203640"/>
      </p:ext>
    </p:extLst>
  </p:cSld>
  <p:clrMapOvr>
    <a:masterClrMapping/>
  </p:clrMapOvr>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000461" y="711533"/>
            <a:ext cx="10198250" cy="6001643"/>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But as time went by</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his house started to have some problems. One day</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2</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 old neighbor went past it and said</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“Your house is beautiful</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but the grass in the yard is a bit overgrown.” Lazy answered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3</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__(quick)</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 know</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but it's OK. I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4</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__(cut)it tomorrow.”</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few days later</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mailman came by with a letter for Lazy. The mailman said</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“Sir</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your house is wonderful</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but the windows are a bit dirty. You can make it more wonderful by 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5</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__(clean) them.” Lazy replied reluctantly(</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不情愿地</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 know</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but it's OK. I will do that tomorrow.”</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637641370"/>
      </p:ext>
    </p:extLst>
  </p:cSld>
  <p:clrMapOvr>
    <a:masterClrMapping/>
  </p:clrMapOvr>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8. 中考专题复习训练卷（四）</Template>
  <TotalTime>429</TotalTime>
  <Words>10146</Words>
  <Application>Microsoft Office PowerPoint</Application>
  <PresentationFormat>Widescreen</PresentationFormat>
  <Paragraphs>549</Paragraphs>
  <Slides>106</Slides>
  <Notes>0</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106</vt:i4>
      </vt:variant>
    </vt:vector>
  </HeadingPairs>
  <TitlesOfParts>
    <vt:vector size="115" baseType="lpstr">
      <vt:lpstr>等线</vt:lpstr>
      <vt:lpstr>等线 Light</vt:lpstr>
      <vt:lpstr>楷体</vt:lpstr>
      <vt:lpstr>宋体</vt:lpstr>
      <vt:lpstr>Arial</vt:lpstr>
      <vt:lpstr>Calibri</vt:lpstr>
      <vt:lpstr>Courier New</vt:lpstr>
      <vt:lpstr>Times New Roman</vt:lpstr>
      <vt:lpstr>Office 主题​​</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China</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Microsoft</dc:creator>
  <cp:lastModifiedBy>Microsoft</cp:lastModifiedBy>
  <cp:revision>27</cp:revision>
  <dcterms:created xsi:type="dcterms:W3CDTF">2021-12-03T08:09:35Z</dcterms:created>
  <dcterms:modified xsi:type="dcterms:W3CDTF">2021-12-06T05:58:25Z</dcterms:modified>
</cp:coreProperties>
</file>