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4660"/>
  </p:normalViewPr>
  <p:slideViewPr>
    <p:cSldViewPr snapToGrid="0">
      <p:cViewPr varScale="1">
        <p:scale>
          <a:sx n="90" d="100"/>
          <a:sy n="90" d="100"/>
        </p:scale>
        <p:origin x="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viewProps" Target="view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3976704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944559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2895683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2536570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1818155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3436415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2544843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2305384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164058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508590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9A3EAA34-7815-44E4-A5F2-6CAB9DFE03E9}" type="datetimeFigureOut">
              <a:rPr lang="zh-CN" altLang="en-US" smtClean="0"/>
              <a:t>2021/11/19 Friday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C1ECFB09-A7B2-4681-BD43-38FA50270300}" type="slidenum">
              <a:rPr lang="zh-CN" altLang="en-US" smtClean="0"/>
              <a:t>‹#›</a:t>
            </a:fld>
            <a:endParaRPr lang="zh-CN" altLang="en-US"/>
          </a:p>
        </p:txBody>
      </p:sp>
    </p:spTree>
    <p:extLst>
      <p:ext uri="{BB962C8B-B14F-4D97-AF65-F5344CB8AC3E}">
        <p14:creationId xmlns:p14="http://schemas.microsoft.com/office/powerpoint/2010/main" val="2839419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EAA34-7815-44E4-A5F2-6CAB9DFE03E9}" type="datetimeFigureOut">
              <a:rPr lang="zh-CN" altLang="en-US" smtClean="0"/>
              <a:t>2021/11/19 Friday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CFB09-A7B2-4681-BD43-38FA50270300}"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650373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53325" y="2357285"/>
            <a:ext cx="8784136" cy="1446550"/>
          </a:xfrm>
          <a:prstGeom prst="rect">
            <a:avLst/>
          </a:prstGeom>
        </p:spPr>
        <p:txBody>
          <a:bodyPr wrap="none">
            <a:spAutoFit/>
          </a:bodyPr>
          <a:lstStyle/>
          <a:p>
            <a:pPr indent="609600" algn="just">
              <a:lnSpc>
                <a:spcPct val="200000"/>
              </a:lnSpc>
              <a:spcAft>
                <a:spcPts val="0"/>
              </a:spcAft>
            </a:pPr>
            <a:r>
              <a:rPr lang="en-US" altLang="zh-CN" sz="4400" kern="100" dirty="0">
                <a:latin typeface="Calibri" panose="020F0502020204030204" pitchFamily="34" charset="0"/>
                <a:ea typeface="宋体" panose="02010600030101010101" pitchFamily="2" charset="-122"/>
                <a:cs typeface="Times New Roman" panose="02020603050405020304" pitchFamily="18" charset="0"/>
              </a:rPr>
              <a:t>Unit 11</a:t>
            </a:r>
            <a:r>
              <a:rPr lang="zh-CN" altLang="zh-CN" sz="4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4400" kern="100" dirty="0">
                <a:latin typeface="Calibri" panose="020F0502020204030204" pitchFamily="34" charset="0"/>
                <a:ea typeface="宋体" panose="02010600030101010101" pitchFamily="2" charset="-122"/>
                <a:cs typeface="Times New Roman" panose="02020603050405020304" pitchFamily="18" charset="0"/>
              </a:rPr>
              <a:t>Sad movies make me cry.</a:t>
            </a:r>
            <a:endParaRPr lang="zh-CN" altLang="zh-CN" sz="440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4402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2836" y="1550546"/>
            <a:ext cx="930178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也不愿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，则用句型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rather...than...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rather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后面所连接的两个对比部分一般要一致。如：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brave soldier would rather die than give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那个勇敢的士兵宁死不屈。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948870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0725" y="808741"/>
            <a:ext cx="104092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He explained again and again in order to make what he did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understand  B. understood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understand  D. understanding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—Hello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Matt. How is your life in Canada?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used to it now. My host family always try their best to make ________ feel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D. mine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6255" y="1039759"/>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1243963" y="320939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2816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6149" y="1475784"/>
            <a:ext cx="931412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High Speed Rail is amazing. It makes travel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easier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harder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higher  D. slower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咸宁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 and see! The baby is crying.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do something to make him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stop crying  B. stop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crying  D. cry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21165" y="17627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821165" y="313777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3211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0606" y="1356019"/>
            <a:ext cx="1059002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host told a joke at the party and made the guests ________ a 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laugh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laughing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laugh  D. laughed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青岛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make rivers ________ than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everybody is supposed to protect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dirty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dirtier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clean  D. cleaner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1314" y="16245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151314" y="315227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91357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315" y="514851"/>
            <a:ext cx="494718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71601" y="1345848"/>
            <a:ext cx="970752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刚才他说的话使我很生气。</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he said just now ________ me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我的话让我母亲感到不舒服。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I said made my mother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他是个又瘦又高的人，头发灰白。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a tall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 man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085877" y="2326298"/>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5" name="Rectangle 4"/>
          <p:cNvSpPr/>
          <p:nvPr/>
        </p:nvSpPr>
        <p:spPr>
          <a:xfrm>
            <a:off x="6669333" y="2326297"/>
            <a:ext cx="886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angry</a:t>
            </a:r>
            <a:endParaRPr lang="zh-CN" altLang="en-US" dirty="0"/>
          </a:p>
        </p:txBody>
      </p:sp>
      <p:sp>
        <p:nvSpPr>
          <p:cNvPr id="6" name="Rectangle 5"/>
          <p:cNvSpPr/>
          <p:nvPr/>
        </p:nvSpPr>
        <p:spPr>
          <a:xfrm>
            <a:off x="5865969" y="3768413"/>
            <a:ext cx="7187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 </a:t>
            </a:r>
            <a:endParaRPr lang="zh-CN" altLang="en-US" dirty="0"/>
          </a:p>
        </p:txBody>
      </p:sp>
      <p:sp>
        <p:nvSpPr>
          <p:cNvPr id="7" name="Rectangle 6"/>
          <p:cNvSpPr/>
          <p:nvPr/>
        </p:nvSpPr>
        <p:spPr>
          <a:xfrm>
            <a:off x="6962396" y="3768413"/>
            <a:ext cx="20311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uncomfortable</a:t>
            </a:r>
            <a:endParaRPr lang="zh-CN" altLang="en-US" dirty="0"/>
          </a:p>
        </p:txBody>
      </p:sp>
      <p:sp>
        <p:nvSpPr>
          <p:cNvPr id="8" name="Rectangle 7"/>
          <p:cNvSpPr/>
          <p:nvPr/>
        </p:nvSpPr>
        <p:spPr>
          <a:xfrm>
            <a:off x="5058862" y="5210527"/>
            <a:ext cx="3557833"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with              grey           hair</a:t>
            </a:r>
            <a:endParaRPr lang="zh-CN" altLang="en-US" dirty="0"/>
          </a:p>
        </p:txBody>
      </p:sp>
    </p:spTree>
    <p:extLst>
      <p:ext uri="{BB962C8B-B14F-4D97-AF65-F5344CB8AC3E}">
        <p14:creationId xmlns:p14="http://schemas.microsoft.com/office/powerpoint/2010/main" val="104347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2745" y="559175"/>
            <a:ext cx="1015409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勤劳的目的是致富。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purpose of industry is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来了！它将使我们的生活越来越好。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5G is coming! It will make our life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轻松柔和的音乐让我感到放松。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Soft and quiet music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一些颜色让我们感到冷静和平静。</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colors ________ ________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90154" y="1539489"/>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4" name="Rectangle 3"/>
          <p:cNvSpPr/>
          <p:nvPr/>
        </p:nvSpPr>
        <p:spPr>
          <a:xfrm>
            <a:off x="6589448" y="1539488"/>
            <a:ext cx="9694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create</a:t>
            </a:r>
            <a:endParaRPr lang="zh-CN" altLang="en-US" dirty="0"/>
          </a:p>
        </p:txBody>
      </p:sp>
      <p:sp>
        <p:nvSpPr>
          <p:cNvPr id="5" name="Rectangle 4"/>
          <p:cNvSpPr/>
          <p:nvPr/>
        </p:nvSpPr>
        <p:spPr>
          <a:xfrm>
            <a:off x="7914261" y="1539487"/>
            <a:ext cx="10379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wealth</a:t>
            </a:r>
            <a:endParaRPr lang="zh-CN" altLang="en-US" dirty="0"/>
          </a:p>
        </p:txBody>
      </p:sp>
      <p:sp>
        <p:nvSpPr>
          <p:cNvPr id="6" name="Rectangle 5"/>
          <p:cNvSpPr/>
          <p:nvPr/>
        </p:nvSpPr>
        <p:spPr>
          <a:xfrm>
            <a:off x="6110663" y="2981466"/>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
        <p:nvSpPr>
          <p:cNvPr id="7" name="Rectangle 6"/>
          <p:cNvSpPr/>
          <p:nvPr/>
        </p:nvSpPr>
        <p:spPr>
          <a:xfrm>
            <a:off x="7586286" y="298146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a:t>
            </a:r>
            <a:endParaRPr lang="zh-CN" altLang="en-US" dirty="0"/>
          </a:p>
        </p:txBody>
      </p:sp>
      <p:sp>
        <p:nvSpPr>
          <p:cNvPr id="8" name="Rectangle 7"/>
          <p:cNvSpPr/>
          <p:nvPr/>
        </p:nvSpPr>
        <p:spPr>
          <a:xfrm>
            <a:off x="8760288" y="2981464"/>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
        <p:nvSpPr>
          <p:cNvPr id="9" name="Rectangle 8"/>
          <p:cNvSpPr/>
          <p:nvPr/>
        </p:nvSpPr>
        <p:spPr>
          <a:xfrm>
            <a:off x="4637918" y="4452810"/>
            <a:ext cx="9810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makes</a:t>
            </a:r>
            <a:endParaRPr lang="zh-CN" altLang="en-US" dirty="0"/>
          </a:p>
        </p:txBody>
      </p:sp>
      <p:sp>
        <p:nvSpPr>
          <p:cNvPr id="10" name="Rectangle 9"/>
          <p:cNvSpPr/>
          <p:nvPr/>
        </p:nvSpPr>
        <p:spPr>
          <a:xfrm>
            <a:off x="5973419" y="4464706"/>
            <a:ext cx="652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me</a:t>
            </a:r>
            <a:endParaRPr lang="zh-CN" altLang="en-US" dirty="0"/>
          </a:p>
        </p:txBody>
      </p:sp>
      <p:sp>
        <p:nvSpPr>
          <p:cNvPr id="11" name="Rectangle 10"/>
          <p:cNvSpPr/>
          <p:nvPr/>
        </p:nvSpPr>
        <p:spPr>
          <a:xfrm>
            <a:off x="7312764" y="4452809"/>
            <a:ext cx="7900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relax</a:t>
            </a:r>
            <a:endParaRPr lang="zh-CN" altLang="en-US" dirty="0"/>
          </a:p>
        </p:txBody>
      </p:sp>
      <p:sp>
        <p:nvSpPr>
          <p:cNvPr id="12" name="Rectangle 11"/>
          <p:cNvSpPr/>
          <p:nvPr/>
        </p:nvSpPr>
        <p:spPr>
          <a:xfrm>
            <a:off x="3624142" y="5920103"/>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13" name="Rectangle 12"/>
          <p:cNvSpPr/>
          <p:nvPr/>
        </p:nvSpPr>
        <p:spPr>
          <a:xfrm>
            <a:off x="5083232" y="5920102"/>
            <a:ext cx="535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 </a:t>
            </a:r>
            <a:endParaRPr lang="zh-CN" altLang="en-US" dirty="0"/>
          </a:p>
        </p:txBody>
      </p:sp>
      <p:sp>
        <p:nvSpPr>
          <p:cNvPr id="14" name="Rectangle 13"/>
          <p:cNvSpPr/>
          <p:nvPr/>
        </p:nvSpPr>
        <p:spPr>
          <a:xfrm>
            <a:off x="6286000" y="5939845"/>
            <a:ext cx="7752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calm</a:t>
            </a:r>
            <a:endParaRPr lang="zh-CN" altLang="en-US" dirty="0"/>
          </a:p>
        </p:txBody>
      </p:sp>
      <p:sp>
        <p:nvSpPr>
          <p:cNvPr id="15" name="Rectangle 14"/>
          <p:cNvSpPr/>
          <p:nvPr/>
        </p:nvSpPr>
        <p:spPr>
          <a:xfrm>
            <a:off x="7653031" y="5920101"/>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a:t>
            </a:r>
            <a:endParaRPr lang="zh-CN" altLang="en-US" dirty="0"/>
          </a:p>
        </p:txBody>
      </p:sp>
      <p:sp>
        <p:nvSpPr>
          <p:cNvPr id="16" name="Rectangle 15"/>
          <p:cNvSpPr/>
          <p:nvPr/>
        </p:nvSpPr>
        <p:spPr>
          <a:xfrm>
            <a:off x="8605154" y="5939844"/>
            <a:ext cx="12559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peaceful</a:t>
            </a:r>
            <a:endParaRPr lang="zh-CN" altLang="en-US" dirty="0"/>
          </a:p>
        </p:txBody>
      </p:sp>
    </p:spTree>
    <p:extLst>
      <p:ext uri="{BB962C8B-B14F-4D97-AF65-F5344CB8AC3E}">
        <p14:creationId xmlns:p14="http://schemas.microsoft.com/office/powerpoint/2010/main" val="55618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7805" y="1139455"/>
            <a:ext cx="1001586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金钱和名望不能让人感到快乐。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Money and fame don't always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她说悲剧电影会让她哭泣。</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said that sad movies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这个有趣的笑话使我们笑了。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funny joke ________ 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85332" y="2092382"/>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4" name="Rectangle 3"/>
          <p:cNvSpPr/>
          <p:nvPr/>
        </p:nvSpPr>
        <p:spPr>
          <a:xfrm>
            <a:off x="7166541" y="2092382"/>
            <a:ext cx="10486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people</a:t>
            </a:r>
            <a:endParaRPr lang="zh-CN" altLang="en-US" dirty="0"/>
          </a:p>
        </p:txBody>
      </p:sp>
      <p:sp>
        <p:nvSpPr>
          <p:cNvPr id="6" name="Rectangle 5"/>
          <p:cNvSpPr/>
          <p:nvPr/>
        </p:nvSpPr>
        <p:spPr>
          <a:xfrm>
            <a:off x="8619884" y="2092381"/>
            <a:ext cx="9558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happy</a:t>
            </a:r>
            <a:endParaRPr lang="zh-CN" altLang="en-US" dirty="0"/>
          </a:p>
        </p:txBody>
      </p:sp>
      <p:sp>
        <p:nvSpPr>
          <p:cNvPr id="7" name="Rectangle 6"/>
          <p:cNvSpPr/>
          <p:nvPr/>
        </p:nvSpPr>
        <p:spPr>
          <a:xfrm>
            <a:off x="5245366" y="3506974"/>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8" name="Rectangle 7"/>
          <p:cNvSpPr/>
          <p:nvPr/>
        </p:nvSpPr>
        <p:spPr>
          <a:xfrm>
            <a:off x="6746145" y="3519884"/>
            <a:ext cx="6078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a:t>
            </a:r>
            <a:endParaRPr lang="zh-CN" altLang="en-US" dirty="0"/>
          </a:p>
        </p:txBody>
      </p:sp>
      <p:sp>
        <p:nvSpPr>
          <p:cNvPr id="9" name="Rectangle 8"/>
          <p:cNvSpPr/>
          <p:nvPr/>
        </p:nvSpPr>
        <p:spPr>
          <a:xfrm>
            <a:off x="8057038" y="3519884"/>
            <a:ext cx="5628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cry</a:t>
            </a:r>
            <a:endParaRPr lang="zh-CN" altLang="en-US" dirty="0"/>
          </a:p>
        </p:txBody>
      </p:sp>
      <p:sp>
        <p:nvSpPr>
          <p:cNvPr id="10" name="Rectangle 9"/>
          <p:cNvSpPr/>
          <p:nvPr/>
        </p:nvSpPr>
        <p:spPr>
          <a:xfrm>
            <a:off x="3924362" y="5005703"/>
            <a:ext cx="9621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 </a:t>
            </a:r>
            <a:endParaRPr lang="zh-CN" altLang="en-US" dirty="0"/>
          </a:p>
        </p:txBody>
      </p:sp>
      <p:sp>
        <p:nvSpPr>
          <p:cNvPr id="11" name="Rectangle 10"/>
          <p:cNvSpPr/>
          <p:nvPr/>
        </p:nvSpPr>
        <p:spPr>
          <a:xfrm>
            <a:off x="5475519" y="5007981"/>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a:t>
            </a:r>
            <a:endParaRPr lang="zh-CN" altLang="en-US" dirty="0"/>
          </a:p>
        </p:txBody>
      </p:sp>
      <p:sp>
        <p:nvSpPr>
          <p:cNvPr id="12" name="Rectangle 11"/>
          <p:cNvSpPr/>
          <p:nvPr/>
        </p:nvSpPr>
        <p:spPr>
          <a:xfrm>
            <a:off x="6080106" y="4735977"/>
            <a:ext cx="148630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1649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P spid="10" grpId="0"/>
      <p:bldP spid="11" grpId="0"/>
      <p:bldP spid="12"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3083" y="869638"/>
            <a:ext cx="1869423"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en-US" dirty="0"/>
          </a:p>
        </p:txBody>
      </p:sp>
      <p:sp>
        <p:nvSpPr>
          <p:cNvPr id="3" name="Rectangle 2"/>
          <p:cNvSpPr/>
          <p:nvPr/>
        </p:nvSpPr>
        <p:spPr>
          <a:xfrm>
            <a:off x="1509823" y="1331303"/>
            <a:ext cx="933538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Sarah was excited because of the funny story.(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funny story ________ Sarah________.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government makes a few laws to protect the environment every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few laws ________ ________ to protect the environment by our government every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405394" y="2326299"/>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5" name="Rectangle 4"/>
          <p:cNvSpPr/>
          <p:nvPr/>
        </p:nvSpPr>
        <p:spPr>
          <a:xfrm>
            <a:off x="6313200" y="2326298"/>
            <a:ext cx="10754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excited</a:t>
            </a:r>
            <a:endParaRPr lang="zh-CN" altLang="en-US" dirty="0"/>
          </a:p>
        </p:txBody>
      </p:sp>
      <p:sp>
        <p:nvSpPr>
          <p:cNvPr id="6" name="Rectangle 5"/>
          <p:cNvSpPr/>
          <p:nvPr/>
        </p:nvSpPr>
        <p:spPr>
          <a:xfrm>
            <a:off x="3961871" y="4484708"/>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7" name="Rectangle 6"/>
          <p:cNvSpPr/>
          <p:nvPr/>
        </p:nvSpPr>
        <p:spPr>
          <a:xfrm>
            <a:off x="5128407" y="4484708"/>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Tree>
    <p:extLst>
      <p:ext uri="{BB962C8B-B14F-4D97-AF65-F5344CB8AC3E}">
        <p14:creationId xmlns:p14="http://schemas.microsoft.com/office/powerpoint/2010/main" val="400787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0969" y="1074555"/>
            <a:ext cx="101647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story made him feel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happy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story ________ him feel?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The funny</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joke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made the boy laugh.(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boy laugh?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Jack feels nervous if people follow him around.(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Jack nervous if he ________ ________ around.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93654" y="2017954"/>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4" name="Rectangle 3"/>
          <p:cNvSpPr/>
          <p:nvPr/>
        </p:nvSpPr>
        <p:spPr>
          <a:xfrm>
            <a:off x="3694159" y="2017953"/>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5" name="Rectangle 4"/>
          <p:cNvSpPr/>
          <p:nvPr/>
        </p:nvSpPr>
        <p:spPr>
          <a:xfrm>
            <a:off x="6012924" y="2017953"/>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6" name="Rectangle 5"/>
          <p:cNvSpPr/>
          <p:nvPr/>
        </p:nvSpPr>
        <p:spPr>
          <a:xfrm>
            <a:off x="2203917" y="3423018"/>
            <a:ext cx="9367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What</a:t>
            </a:r>
            <a:endParaRPr lang="zh-CN" altLang="en-US" dirty="0"/>
          </a:p>
        </p:txBody>
      </p:sp>
      <p:sp>
        <p:nvSpPr>
          <p:cNvPr id="7" name="Rectangle 6"/>
          <p:cNvSpPr/>
          <p:nvPr/>
        </p:nvSpPr>
        <p:spPr>
          <a:xfrm>
            <a:off x="3537063" y="3423018"/>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8" name="Rectangle 7"/>
          <p:cNvSpPr/>
          <p:nvPr/>
        </p:nvSpPr>
        <p:spPr>
          <a:xfrm>
            <a:off x="2455748" y="4984438"/>
            <a:ext cx="43313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It</a:t>
            </a:r>
            <a:endParaRPr lang="zh-CN" altLang="en-US" dirty="0"/>
          </a:p>
        </p:txBody>
      </p:sp>
      <p:sp>
        <p:nvSpPr>
          <p:cNvPr id="9" name="Rectangle 8"/>
          <p:cNvSpPr/>
          <p:nvPr/>
        </p:nvSpPr>
        <p:spPr>
          <a:xfrm>
            <a:off x="3449218" y="4910009"/>
            <a:ext cx="9810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makes</a:t>
            </a:r>
            <a:endParaRPr lang="zh-CN" altLang="en-US" dirty="0"/>
          </a:p>
        </p:txBody>
      </p:sp>
      <p:sp>
        <p:nvSpPr>
          <p:cNvPr id="10" name="Rectangle 9"/>
          <p:cNvSpPr/>
          <p:nvPr/>
        </p:nvSpPr>
        <p:spPr>
          <a:xfrm>
            <a:off x="7202894" y="4984437"/>
            <a:ext cx="4443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a:t>
            </a:r>
            <a:endParaRPr lang="zh-CN" altLang="en-US" dirty="0"/>
          </a:p>
        </p:txBody>
      </p:sp>
      <p:sp>
        <p:nvSpPr>
          <p:cNvPr id="11" name="Rectangle 10"/>
          <p:cNvSpPr/>
          <p:nvPr/>
        </p:nvSpPr>
        <p:spPr>
          <a:xfrm>
            <a:off x="8236533" y="4984437"/>
            <a:ext cx="12691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followed</a:t>
            </a:r>
            <a:endParaRPr lang="zh-CN" altLang="en-US" dirty="0"/>
          </a:p>
        </p:txBody>
      </p:sp>
    </p:spTree>
    <p:extLst>
      <p:ext uri="{BB962C8B-B14F-4D97-AF65-F5344CB8AC3E}">
        <p14:creationId xmlns:p14="http://schemas.microsoft.com/office/powerpoint/2010/main" val="552399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59562"/>
            <a:ext cx="7478233"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根据短文内容及括号内所给词语的提示填空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40195" y="1985550"/>
            <a:ext cx="854148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all have stress. Stress comes from good or bad things that happen to us. For some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happens before having to speak in public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for others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might be because of a competition. What causes stress for you may not be stressful for someone else.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267921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0430" y="676731"/>
            <a:ext cx="10713366"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you are stressed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feel as if you are in danger. The feeling (1)________________________(make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heart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faster)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(2)________________________(make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breathe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faster) and gives you a burst(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迸发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energy.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stress is useful. It can encourage you(3)________________________(get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quickly).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helps you finish an important job on time. But if stress happens too often or lasts too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can (4)________________________(let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develop diseases). That's why you need to deal with it immediately(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立即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you feel the bad results of stress. The sooner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74711" y="1326838"/>
            <a:ext cx="37734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makes your heart beat faster</a:t>
            </a:r>
            <a:endParaRPr lang="zh-CN" altLang="en-US" dirty="0"/>
          </a:p>
        </p:txBody>
      </p:sp>
      <p:sp>
        <p:nvSpPr>
          <p:cNvPr id="4" name="Rectangle 3"/>
          <p:cNvSpPr/>
          <p:nvPr/>
        </p:nvSpPr>
        <p:spPr>
          <a:xfrm>
            <a:off x="1404870" y="1879731"/>
            <a:ext cx="33429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makes you breathe faster</a:t>
            </a:r>
            <a:endParaRPr lang="zh-CN" altLang="en-US" dirty="0"/>
          </a:p>
        </p:txBody>
      </p:sp>
      <p:sp>
        <p:nvSpPr>
          <p:cNvPr id="5" name="Rectangle 4"/>
          <p:cNvSpPr/>
          <p:nvPr/>
        </p:nvSpPr>
        <p:spPr>
          <a:xfrm>
            <a:off x="1975254" y="3541493"/>
            <a:ext cx="33930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get things done quickly</a:t>
            </a:r>
            <a:endParaRPr lang="zh-CN" altLang="en-US" dirty="0"/>
          </a:p>
        </p:txBody>
      </p:sp>
      <p:sp>
        <p:nvSpPr>
          <p:cNvPr id="6" name="Rectangle 5"/>
          <p:cNvSpPr/>
          <p:nvPr/>
        </p:nvSpPr>
        <p:spPr>
          <a:xfrm>
            <a:off x="2828144" y="4325102"/>
            <a:ext cx="38393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let you develop diseases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9489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7078" y="718593"/>
            <a:ext cx="997951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(3)rather than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连用时，表示客观事实，意为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而不是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。它连接的并列成分可以是名词、代词、形容词、介词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、动名词、分句、不定式、动词等。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3746" y="3253784"/>
            <a:ext cx="7978588" cy="2175596"/>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连接两个名词或代词。如：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an explorer rather than a sailor.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与其说他是一个海员，不如说他是一个探险者。</a:t>
            </a:r>
            <a:endParaRPr lang="zh-CN" altLang="en-US" dirty="0"/>
          </a:p>
        </p:txBody>
      </p:sp>
    </p:spTree>
    <p:extLst>
      <p:ext uri="{BB962C8B-B14F-4D97-AF65-F5344CB8AC3E}">
        <p14:creationId xmlns:p14="http://schemas.microsoft.com/office/powerpoint/2010/main" val="134908012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299" y="832814"/>
            <a:ext cx="106006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first step to deal with stress is to try to find out the cause of the stress. It is usually caused by too much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money worries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a bad relationship. If you know the cause of your stress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pull yourself out from it or change the situation. If you can't find out the cause of your stress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need to discuss your situation with your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someone who can help. Talking with others can (5)________________________(make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relaxed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calm down).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listen to music or take a walk.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98526" y="4502060"/>
            <a:ext cx="495969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you relaxed and calm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9697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5724" y="635721"/>
            <a:ext cx="3671454"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Section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en-US" dirty="0"/>
          </a:p>
        </p:txBody>
      </p:sp>
      <p:sp>
        <p:nvSpPr>
          <p:cNvPr id="4" name="Rectangle 3"/>
          <p:cNvSpPr/>
          <p:nvPr/>
        </p:nvSpPr>
        <p:spPr>
          <a:xfrm>
            <a:off x="-290624" y="1097386"/>
            <a:ext cx="713799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根据句意及汉语或首字母提示完成单词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72987" y="1928383"/>
            <a:ext cx="9624509"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brother put a bag of rice on his right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肩膀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left the shop.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孝感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 to the front with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勇气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show your talent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As long as you are brave and never give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reach your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目标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6" name="Rectangle 5"/>
          <p:cNvSpPr/>
          <p:nvPr/>
        </p:nvSpPr>
        <p:spPr>
          <a:xfrm>
            <a:off x="7293395" y="2154676"/>
            <a:ext cx="12843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shoulder</a:t>
            </a:r>
            <a:endParaRPr lang="zh-CN" altLang="en-US" dirty="0"/>
          </a:p>
        </p:txBody>
      </p:sp>
      <p:sp>
        <p:nvSpPr>
          <p:cNvPr id="7" name="Rectangle 6"/>
          <p:cNvSpPr/>
          <p:nvPr/>
        </p:nvSpPr>
        <p:spPr>
          <a:xfrm>
            <a:off x="5944903" y="3662565"/>
            <a:ext cx="12488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courage</a:t>
            </a:r>
            <a:endParaRPr lang="zh-CN" altLang="en-US" dirty="0"/>
          </a:p>
        </p:txBody>
      </p:sp>
      <p:sp>
        <p:nvSpPr>
          <p:cNvPr id="8" name="Rectangle 7"/>
          <p:cNvSpPr/>
          <p:nvPr/>
        </p:nvSpPr>
        <p:spPr>
          <a:xfrm>
            <a:off x="1637646" y="5758488"/>
            <a:ext cx="8269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goals</a:t>
            </a:r>
            <a:endParaRPr lang="zh-CN" altLang="en-US" dirty="0"/>
          </a:p>
        </p:txBody>
      </p:sp>
    </p:spTree>
    <p:extLst>
      <p:ext uri="{BB962C8B-B14F-4D97-AF65-F5344CB8AC3E}">
        <p14:creationId xmlns:p14="http://schemas.microsoft.com/office/powerpoint/2010/main" val="1699280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4" y="1396367"/>
            <a:ext cx="99185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neither feed the animals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touch them in the zoo.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team had lost the game because of him. He felt like there was a heavy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 on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shoulders as he walked home alone.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He has joined the football team as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15357" y="1584521"/>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nor</a:t>
            </a:r>
            <a:endParaRPr lang="zh-CN" altLang="en-US" dirty="0"/>
          </a:p>
        </p:txBody>
      </p:sp>
      <p:sp>
        <p:nvSpPr>
          <p:cNvPr id="4" name="Rectangle 3"/>
          <p:cNvSpPr/>
          <p:nvPr/>
        </p:nvSpPr>
        <p:spPr>
          <a:xfrm>
            <a:off x="6648492" y="4575146"/>
            <a:ext cx="9820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coach</a:t>
            </a:r>
            <a:endParaRPr lang="zh-CN" altLang="en-US" dirty="0"/>
          </a:p>
        </p:txBody>
      </p:sp>
      <p:sp>
        <p:nvSpPr>
          <p:cNvPr id="5" name="Rectangle 4"/>
          <p:cNvSpPr/>
          <p:nvPr/>
        </p:nvSpPr>
        <p:spPr>
          <a:xfrm>
            <a:off x="3073525" y="3854385"/>
            <a:ext cx="10318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weight</a:t>
            </a:r>
            <a:endParaRPr lang="zh-CN" altLang="en-US" dirty="0"/>
          </a:p>
        </p:txBody>
      </p:sp>
    </p:spTree>
    <p:extLst>
      <p:ext uri="{BB962C8B-B14F-4D97-AF65-F5344CB8AC3E}">
        <p14:creationId xmlns:p14="http://schemas.microsoft.com/office/powerpoint/2010/main" val="177322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488" y="695604"/>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6297" y="1767882"/>
            <a:ext cx="1015409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江苏江阴青阳镇期中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________(agree) should be reached before you pay so much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江苏无锡惠山区二模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said that Ma Yun is one of the ________(wealth) businessmen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poor cat ________(kick) downstairs by the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161817" y="1986056"/>
            <a:ext cx="15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agreement</a:t>
            </a:r>
            <a:endParaRPr lang="zh-CN" altLang="en-US" dirty="0"/>
          </a:p>
        </p:txBody>
      </p:sp>
      <p:sp>
        <p:nvSpPr>
          <p:cNvPr id="5" name="Rectangle 4"/>
          <p:cNvSpPr/>
          <p:nvPr/>
        </p:nvSpPr>
        <p:spPr>
          <a:xfrm>
            <a:off x="815022" y="4186996"/>
            <a:ext cx="14817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wealthiest</a:t>
            </a:r>
            <a:endParaRPr lang="zh-CN" altLang="en-US" dirty="0"/>
          </a:p>
        </p:txBody>
      </p:sp>
      <p:sp>
        <p:nvSpPr>
          <p:cNvPr id="6" name="Rectangle 5"/>
          <p:cNvSpPr/>
          <p:nvPr/>
        </p:nvSpPr>
        <p:spPr>
          <a:xfrm>
            <a:off x="3442107" y="4910009"/>
            <a:ext cx="15225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kicked</a:t>
            </a:r>
            <a:endParaRPr lang="zh-CN" altLang="en-US" dirty="0"/>
          </a:p>
        </p:txBody>
      </p:sp>
    </p:spTree>
    <p:extLst>
      <p:ext uri="{BB962C8B-B14F-4D97-AF65-F5344CB8AC3E}">
        <p14:creationId xmlns:p14="http://schemas.microsoft.com/office/powerpoint/2010/main" val="376491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1460" y="2035904"/>
            <a:ext cx="921134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Then Peter ________(pull) her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She ________(disappoint)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didn't show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She's proud of her children and blind to their ________(fault)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09837" y="2262503"/>
            <a:ext cx="9653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pulled</a:t>
            </a:r>
            <a:endParaRPr lang="zh-CN" altLang="en-US" dirty="0"/>
          </a:p>
        </p:txBody>
      </p:sp>
      <p:sp>
        <p:nvSpPr>
          <p:cNvPr id="4" name="Rectangle 3"/>
          <p:cNvSpPr/>
          <p:nvPr/>
        </p:nvSpPr>
        <p:spPr>
          <a:xfrm>
            <a:off x="3200212" y="2959233"/>
            <a:ext cx="23678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disappointed</a:t>
            </a:r>
            <a:endParaRPr lang="zh-CN" altLang="en-US" dirty="0"/>
          </a:p>
        </p:txBody>
      </p:sp>
      <p:sp>
        <p:nvSpPr>
          <p:cNvPr id="5" name="Rectangle 4"/>
          <p:cNvSpPr/>
          <p:nvPr/>
        </p:nvSpPr>
        <p:spPr>
          <a:xfrm>
            <a:off x="7912696" y="3420898"/>
            <a:ext cx="149149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faults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8097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289" y="674340"/>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0094" y="1505337"/>
            <a:ext cx="101859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Stephen Hawking's health condition and scientific achievement give us much ________ to face all kinds of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chance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wealth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courage  D. decision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江苏无锡惠山区二模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Chinese saying “A tree can't make a forest.” tells us that ________ is very important in everything.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ability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teamwork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spirit  D. chance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07384" y="174150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307384" y="39743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4087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8679" y="1034235"/>
            <a:ext cx="984574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辽阳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found the job boring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soon I got used to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start with  B. First of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Without doubt  D. After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Could you ________ my suitcase for a moment?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keep an eye  B. keep an eye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kept my eyes on  D. kept my eyes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58310" y="132683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4145221" y="344269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3995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0093" y="805933"/>
            <a:ext cx="1087710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team members felt sad because they had ________ the coach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write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down  B. write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down  D. 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呼和浩特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worry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 The doctor said it was only the flu.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I'll tell Dad there's nothing serious.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a relief!  B. Congratulations!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for?  D. I'm sorry to hear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8528" y="107165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158528" y="320658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76552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306" y="1175266"/>
            <a:ext cx="1126342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have to get your parents'________ if you want to go on the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achievement  B. announcement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agreement  D. advertisement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—How serious the new disease 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Chinese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should ________ in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face of difficulties.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pull together  B. pull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pull off  D. pull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3979" y="144379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913979" y="366600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59909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0725" y="550752"/>
            <a:ext cx="1074951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—Alice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always studying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—Yeah. In order not to ________ my parents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to do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advise  B. disappoint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complete  D. refuse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The young man made many mistakes in his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 manager ________ the company.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called him up  B. picked him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kicked him off  D. woke him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3726" y="76331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1215862" y="374042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32187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141" y="1649108"/>
            <a:ext cx="8774654"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rather than I are going to go camping.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是你而不是我要去野营。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连接两个名词或代词作主语时，谓语动词应与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前面的名词或代词在人称和数上保持一致。</a:t>
            </a:r>
            <a:endParaRPr lang="zh-CN" altLang="en-US" dirty="0"/>
          </a:p>
        </p:txBody>
      </p:sp>
    </p:spTree>
    <p:extLst>
      <p:ext uri="{BB962C8B-B14F-4D97-AF65-F5344CB8AC3E}">
        <p14:creationId xmlns:p14="http://schemas.microsoft.com/office/powerpoint/2010/main" val="339562178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391" y="68497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665" y="1515969"/>
            <a:ext cx="1031358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在图书馆内，我们既不应该吃东西也不应该交谈。</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 eat ________ talk in the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你真的去找他了吗？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you really ________ ________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我们信任他，因为他从未让我们失望过。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134022" y="2443256"/>
            <a:ext cx="10967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neither</a:t>
            </a:r>
            <a:endParaRPr lang="zh-CN" altLang="en-US" dirty="0"/>
          </a:p>
        </p:txBody>
      </p:sp>
      <p:sp>
        <p:nvSpPr>
          <p:cNvPr id="6" name="Rectangle 5"/>
          <p:cNvSpPr/>
          <p:nvPr/>
        </p:nvSpPr>
        <p:spPr>
          <a:xfrm>
            <a:off x="5055071" y="2443256"/>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nor</a:t>
            </a:r>
            <a:endParaRPr lang="zh-CN" altLang="en-US" dirty="0"/>
          </a:p>
        </p:txBody>
      </p:sp>
      <p:sp>
        <p:nvSpPr>
          <p:cNvPr id="7" name="Rectangle 6"/>
          <p:cNvSpPr/>
          <p:nvPr/>
        </p:nvSpPr>
        <p:spPr>
          <a:xfrm>
            <a:off x="3458398" y="4010937"/>
            <a:ext cx="10009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search</a:t>
            </a:r>
            <a:endParaRPr lang="zh-CN" altLang="en-US" dirty="0"/>
          </a:p>
        </p:txBody>
      </p:sp>
      <p:sp>
        <p:nvSpPr>
          <p:cNvPr id="9" name="Rectangle 8"/>
          <p:cNvSpPr/>
          <p:nvPr/>
        </p:nvSpPr>
        <p:spPr>
          <a:xfrm>
            <a:off x="5012551" y="4010936"/>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10" name="Rectangle 9"/>
          <p:cNvSpPr/>
          <p:nvPr/>
        </p:nvSpPr>
        <p:spPr>
          <a:xfrm>
            <a:off x="1793358" y="5399888"/>
            <a:ext cx="833947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believe in/trust him because he has never let us down.</a:t>
            </a:r>
            <a:endParaRPr lang="zh-CN" altLang="en-US" dirty="0"/>
          </a:p>
        </p:txBody>
      </p:sp>
    </p:spTree>
    <p:extLst>
      <p:ext uri="{BB962C8B-B14F-4D97-AF65-F5344CB8AC3E}">
        <p14:creationId xmlns:p14="http://schemas.microsoft.com/office/powerpoint/2010/main" val="157862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3135" y="1103646"/>
            <a:ext cx="1038800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他很担心他的教练可能将他从球队开除。</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really worried that his coach might ________ him ________ the team.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能请你照看一下我的宝宝吗？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please ________ ________ ________ ________ my baby?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我很高兴至少我们有一件事意见一致。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glad we are ________ ________ about one thing at least.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24985" y="2124280"/>
            <a:ext cx="6639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kick</a:t>
            </a:r>
            <a:endParaRPr lang="zh-CN" altLang="en-US" dirty="0"/>
          </a:p>
        </p:txBody>
      </p:sp>
      <p:sp>
        <p:nvSpPr>
          <p:cNvPr id="4" name="Rectangle 3"/>
          <p:cNvSpPr/>
          <p:nvPr/>
        </p:nvSpPr>
        <p:spPr>
          <a:xfrm>
            <a:off x="9002336" y="2039219"/>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5" name="Rectangle 4"/>
          <p:cNvSpPr/>
          <p:nvPr/>
        </p:nvSpPr>
        <p:spPr>
          <a:xfrm>
            <a:off x="3968391" y="3517145"/>
            <a:ext cx="8527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keep</a:t>
            </a:r>
            <a:endParaRPr lang="zh-CN" altLang="en-US" dirty="0"/>
          </a:p>
        </p:txBody>
      </p:sp>
      <p:sp>
        <p:nvSpPr>
          <p:cNvPr id="6" name="Rectangle 5"/>
          <p:cNvSpPr/>
          <p:nvPr/>
        </p:nvSpPr>
        <p:spPr>
          <a:xfrm>
            <a:off x="5593093" y="3517145"/>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7" name="Rectangle 6"/>
          <p:cNvSpPr/>
          <p:nvPr/>
        </p:nvSpPr>
        <p:spPr>
          <a:xfrm>
            <a:off x="6791994" y="3517145"/>
            <a:ext cx="6261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eye</a:t>
            </a:r>
            <a:endParaRPr lang="zh-CN" altLang="en-US" dirty="0"/>
          </a:p>
        </p:txBody>
      </p:sp>
      <p:sp>
        <p:nvSpPr>
          <p:cNvPr id="8" name="Rectangle 7"/>
          <p:cNvSpPr/>
          <p:nvPr/>
        </p:nvSpPr>
        <p:spPr>
          <a:xfrm>
            <a:off x="8021437" y="3517145"/>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9" name="Rectangle 8"/>
          <p:cNvSpPr/>
          <p:nvPr/>
        </p:nvSpPr>
        <p:spPr>
          <a:xfrm>
            <a:off x="3891577" y="5016335"/>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10" name="Rectangle 9"/>
          <p:cNvSpPr/>
          <p:nvPr/>
        </p:nvSpPr>
        <p:spPr>
          <a:xfrm>
            <a:off x="4584202" y="5016335"/>
            <a:ext cx="15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agreement</a:t>
            </a:r>
            <a:endParaRPr lang="zh-CN" altLang="en-US" dirty="0"/>
          </a:p>
        </p:txBody>
      </p:sp>
    </p:spTree>
    <p:extLst>
      <p:ext uri="{BB962C8B-B14F-4D97-AF65-F5344CB8AC3E}">
        <p14:creationId xmlns:p14="http://schemas.microsoft.com/office/powerpoint/2010/main" val="326339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1358" y="1158005"/>
            <a:ext cx="1013282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孩子们越早学会独立，对他们的未来越好。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kids learn to be independent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it is for their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恩施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人们告诫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年青一代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，如果他们不努力，世界就会失去希望。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Younger generation is told that if they ________ ________ ________ efforts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world will lose hope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62173" y="2071117"/>
            <a:ext cx="2496196"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The             earlier</a:t>
            </a:r>
            <a:endParaRPr lang="zh-CN" altLang="en-US" dirty="0"/>
          </a:p>
        </p:txBody>
      </p:sp>
      <p:sp>
        <p:nvSpPr>
          <p:cNvPr id="4" name="Rectangle 3"/>
          <p:cNvSpPr/>
          <p:nvPr/>
        </p:nvSpPr>
        <p:spPr>
          <a:xfrm>
            <a:off x="8520796" y="2071117"/>
            <a:ext cx="23409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better</a:t>
            </a:r>
            <a:endParaRPr lang="zh-CN" altLang="en-US" dirty="0"/>
          </a:p>
        </p:txBody>
      </p:sp>
      <p:sp>
        <p:nvSpPr>
          <p:cNvPr id="5" name="Rectangle 4"/>
          <p:cNvSpPr/>
          <p:nvPr/>
        </p:nvSpPr>
        <p:spPr>
          <a:xfrm>
            <a:off x="7175861" y="5016336"/>
            <a:ext cx="6898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a:t>
            </a:r>
            <a:endParaRPr lang="zh-CN" altLang="en-US" dirty="0"/>
          </a:p>
        </p:txBody>
      </p:sp>
      <p:sp>
        <p:nvSpPr>
          <p:cNvPr id="6" name="Rectangle 5"/>
          <p:cNvSpPr/>
          <p:nvPr/>
        </p:nvSpPr>
        <p:spPr>
          <a:xfrm>
            <a:off x="8752518" y="5016335"/>
            <a:ext cx="5774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 </a:t>
            </a:r>
            <a:endParaRPr lang="zh-CN" altLang="en-US" dirty="0"/>
          </a:p>
        </p:txBody>
      </p:sp>
      <p:sp>
        <p:nvSpPr>
          <p:cNvPr id="7" name="Rectangle 6"/>
          <p:cNvSpPr/>
          <p:nvPr/>
        </p:nvSpPr>
        <p:spPr>
          <a:xfrm>
            <a:off x="9967259" y="5016334"/>
            <a:ext cx="10935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making</a:t>
            </a:r>
            <a:endParaRPr lang="zh-CN" altLang="en-US" dirty="0"/>
          </a:p>
        </p:txBody>
      </p:sp>
    </p:spTree>
    <p:extLst>
      <p:ext uri="{BB962C8B-B14F-4D97-AF65-F5344CB8AC3E}">
        <p14:creationId xmlns:p14="http://schemas.microsoft.com/office/powerpoint/2010/main" val="234760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0846" y="1573688"/>
            <a:ext cx="10345479"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如果我们齐心协力，就能改善环境。</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If all of us ________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are able to improve the environment.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10.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别对她太苛刻了。她只是个孩子。</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Don't ________ ________ ________ ________ her. She is just a child.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89079" y="2538950"/>
            <a:ext cx="23738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together</a:t>
            </a:r>
            <a:endParaRPr lang="zh-CN" altLang="en-US" dirty="0"/>
          </a:p>
        </p:txBody>
      </p:sp>
      <p:sp>
        <p:nvSpPr>
          <p:cNvPr id="4" name="Rectangle 3"/>
          <p:cNvSpPr/>
          <p:nvPr/>
        </p:nvSpPr>
        <p:spPr>
          <a:xfrm>
            <a:off x="3088235" y="3965877"/>
            <a:ext cx="45423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too             hard          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90942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4972"/>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4408" y="1303318"/>
            <a:ext cx="1004068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根据对话内容，从方框中选择恰当的选项补全对话，其中有两项多余。</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97665" y="2028678"/>
            <a:ext cx="9611831"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makes you so 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photo competition.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congratulations(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祝贺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subject did you choose?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Nature.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shows the different colors on the hill.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Wow! People can enjoy the beauty of nature from your photo.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Yeah! It makes people feel very comfortable and relaxed.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3579654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60968" y="633602"/>
            <a:ext cx="9845748" cy="6001643"/>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won the second place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happy to tell you she won the first place in this photo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so excited.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took a group of photos of Beijing and Cambridge in England.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Home and Away. Her photos show her experiences as a young visitor to our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some memories of her hometown.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I'm very proud of your achievements.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5662944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3087" y="1015778"/>
            <a:ext cx="8137451" cy="390709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else?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Well done.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about Susan?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Why are you so excited?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Then what's her subject?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I took a photo of the trees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Xiangshan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I got the third place in the photo competition.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0221" y="5209952"/>
            <a:ext cx="9721703"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93087" y="5394617"/>
            <a:ext cx="378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
            </a:r>
            <a:endParaRPr lang="zh-CN" altLang="en-US" dirty="0"/>
          </a:p>
        </p:txBody>
      </p:sp>
      <p:sp>
        <p:nvSpPr>
          <p:cNvPr id="5" name="Rectangle 4"/>
          <p:cNvSpPr/>
          <p:nvPr/>
        </p:nvSpPr>
        <p:spPr>
          <a:xfrm>
            <a:off x="4064583" y="5394616"/>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6" name="Rectangle 5"/>
          <p:cNvSpPr/>
          <p:nvPr/>
        </p:nvSpPr>
        <p:spPr>
          <a:xfrm>
            <a:off x="5911282" y="53946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7554675" y="5394615"/>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8" name="Rectangle 7"/>
          <p:cNvSpPr/>
          <p:nvPr/>
        </p:nvSpPr>
        <p:spPr>
          <a:xfrm>
            <a:off x="9423816" y="539461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09928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4339"/>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6930" y="1250291"/>
            <a:ext cx="108664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Roberta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and Phyllis lived in a large house in London. Father worked hard in a government office. He was never angry and always ready for a game. Mother was almost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ready to play with the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read to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help them do their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lessons.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three lucky children always had everything they needed: pretty clothes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fires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lovely playroom and a dog called James. They had a happy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did not know how happy till the pretty life in the large house was over.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3271307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1358" y="753370"/>
            <a:ext cx="1027105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had a toy engine and it broke. After dinner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showed Father the engine. Father looked it over and promised to do it on Saturday.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that moment two men came to see Father. Minutes passed. Father's voice came out from the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loud and angry.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time passed. Then Mother came in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“Father's been called away—on business.”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week after their father went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mother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going to move to the country. A pretty little white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called Three Chimneys.”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6727241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6177" y="647044"/>
            <a:ext cx="1057939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had a toy engine and it broke. After dinner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showed Father the engine. Father looked it over and promised to do it on Saturday.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that moment two men came to see Father. Minutes passed. Father's voice came out from the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loud and angry.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time passed. Then Mother came in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“Father's been called away—on business.”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week after their father went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mother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going to move to the country. A pretty little white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called Three Chimneys.”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74273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1622" y="836926"/>
            <a:ext cx="1031299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连接两个形容词。如：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sweater she bought was beautiful rather than cheap.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与其说她买的这件羊毛衫便宜，不如说它漂亮</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连接两个介词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或动名词。如：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have the meeting in the classroom rather than in the hall.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我们将在教室里开会，不是在大厅里。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enjoys singing rather than dancing.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她喜欢唱歌，而不喜欢跳舞</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6603880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6178" y="671691"/>
            <a:ext cx="10855842" cy="618630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family started packing: clothes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candles and also tables and chairs. “We seem to be taking all the ugly things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Roberta.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taking the useful ones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Mother. “We've got to play at being poor for a bit.”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said joyously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 like moving! I wish we moved once a month.” Mother laughed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like moving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she turned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Roberta saw her face. She never forgot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whispered. “How I love you! You are brave enough to laugh when you're feeling like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they took a train to Three Chimneys. No one knew how long they had been in the train when Mother woke them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98864867"/>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032" y="1541791"/>
            <a:ext cx="1020725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stood in the cold night air on the dark platform.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At that moment they didn't know how important the station and the trains would become to them. They didn't know hey were going to be the railway children</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u="sng"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—Taken from The Railway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63116279"/>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665" y="420951"/>
            <a:ext cx="1078141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family packed things like plates and candles because Mother thought they were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useful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expensive  D.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Which of the following questions is answered in this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did Peter's toy engine break?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When would the children's father be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was the family like before Father was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What was the family's life like in Three Chimneys?</a:t>
            </a:r>
            <a:endParaRPr lang="zh-CN" altLang="en-US" dirty="0"/>
          </a:p>
        </p:txBody>
      </p:sp>
      <p:sp>
        <p:nvSpPr>
          <p:cNvPr id="3" name="Rectangle 2"/>
          <p:cNvSpPr/>
          <p:nvPr/>
        </p:nvSpPr>
        <p:spPr>
          <a:xfrm>
            <a:off x="1140681" y="7101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086179" y="285792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7797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1843" y="1220604"/>
            <a:ext cx="969689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of the following is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Phyllis wanted to move a house once a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Father said goodbye to the children when he left.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Mother wanted to leave London and move to the country.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Mother was brave enough to laugh when she was feeling sad.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11248" y="144379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690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559" y="1199338"/>
            <a:ext cx="982448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can we infer(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推断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 underlined sentences in the last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children don't like their life in London.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station has nothing to do with the family's future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Something is going to happen to the children later in the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Parents can better deal with life changes than their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85849" y="14437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57503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38135"/>
            <a:ext cx="57102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71641" y="1399896"/>
            <a:ext cx="947715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请阅读下面短文，根据短文内容，从文后所给的选项中选出能填入空白处的最佳选项，使短文意思通顺。选项中有一项为多余项。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31628" y="2776363"/>
            <a:ext cx="1105785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Recently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teenagers face many kinds of problems. Like many of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once troubled with worries and dissatisfaction. Few people could understand my feelings.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problem with your generation is that you always expect to be happy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mother once said.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Shouldn't we try hard to achieve it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7232606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1748" y="1077961"/>
            <a:ext cx="11068493"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I have noticed a change in my thinking. I gradually realize what my mother said was correct. Over these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studies have shown that we are crazy about happiness and high personal confidence.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may often be happier when we stop focusing on happiness.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also reset our expectations of the future. Don't expect miracles(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奇迹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accept that no matter how hard we 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feelings of failure and unhappiness will appear from time to time. When we feel sad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often because we have learned something painful but important.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the same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learn how to deal with them better than trying to make them disappear.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271667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5227" y="1862976"/>
            <a:ext cx="729747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my mother tried to teach me all those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“Prepare for the worst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hope for the best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be unsurprised by everything in between.”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2526042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2474" y="763403"/>
            <a:ext cx="94098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Neither could my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We should keep the stress off ourselves.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Surely happiness was the purpose of living.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That may make us less satisfied with our lives.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Happiness arrives when we are least expecting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So it's necessary for us to accept sad feelings as part of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66307" y="5426563"/>
            <a:ext cx="9753600"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67455" y="561122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3700131" y="561122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6" name="Rectangle 5"/>
          <p:cNvSpPr/>
          <p:nvPr/>
        </p:nvSpPr>
        <p:spPr>
          <a:xfrm>
            <a:off x="5543107" y="568618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7179936" y="5686187"/>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8" name="Rectangle 7"/>
          <p:cNvSpPr/>
          <p:nvPr/>
        </p:nvSpPr>
        <p:spPr>
          <a:xfrm>
            <a:off x="9160624" y="5686186"/>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Tree>
    <p:extLst>
      <p:ext uri="{BB962C8B-B14F-4D97-AF65-F5344CB8AC3E}">
        <p14:creationId xmlns:p14="http://schemas.microsoft.com/office/powerpoint/2010/main" val="258543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4972"/>
            <a:ext cx="390203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4400" y="1372267"/>
            <a:ext cx="105368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name is Anita. When I was small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lived with my aunt and her two sons Jason and Ken. So I formed a close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__(friend) with Jason and Ken. Of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knew a lot about the two boys.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Jason's face was 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__(paleness) as chalk when he was small. My aunt was always worried about him. She often took him to the hospital. She asked the doctor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__(examining) Jason. But every time the doctor said Jason was healthy.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55919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7081" y="1758035"/>
            <a:ext cx="7698889" cy="2308324"/>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④</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连接两个分句。如：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help him rather than he should help us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是我们应该帮助他，而不是他应该帮助我们。</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endParaRPr lang="en-US" altLang="zh-CN" dirty="0" smtClean="0"/>
          </a:p>
        </p:txBody>
      </p:sp>
    </p:spTree>
    <p:extLst>
      <p:ext uri="{BB962C8B-B14F-4D97-AF65-F5344CB8AC3E}">
        <p14:creationId xmlns:p14="http://schemas.microsoft.com/office/powerpoint/2010/main" val="211505107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4521" y="649253"/>
            <a:ext cx="1017535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Ken was too heavy when he was small. Every day he was busy trying to lose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__(weigh). Ken did a lot but he was still too heavy. That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__(disappoint) Ken. Ken also let my aunt down. The main reason was that Ken was lazy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than heavy.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be exact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aunt was satisfied with neither Jason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Ken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they were not good at their schoolwork.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__(beside)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often fought with other students.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the two boys drove my aunt crazy.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2421023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0317" y="2434326"/>
            <a:ext cx="8265042"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88864" y="2645275"/>
            <a:ext cx="17572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friendship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4822367" y="2645275"/>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pale</a:t>
            </a:r>
            <a:endParaRPr lang="zh-CN" altLang="en-US" dirty="0"/>
          </a:p>
        </p:txBody>
      </p:sp>
      <p:sp>
        <p:nvSpPr>
          <p:cNvPr id="5" name="Rectangle 4"/>
          <p:cNvSpPr/>
          <p:nvPr/>
        </p:nvSpPr>
        <p:spPr>
          <a:xfrm>
            <a:off x="6507156" y="2645275"/>
            <a:ext cx="12404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examine</a:t>
            </a:r>
            <a:endParaRPr lang="zh-CN" altLang="en-US" dirty="0"/>
          </a:p>
        </p:txBody>
      </p:sp>
      <p:sp>
        <p:nvSpPr>
          <p:cNvPr id="6" name="Rectangle 5"/>
          <p:cNvSpPr/>
          <p:nvPr/>
        </p:nvSpPr>
        <p:spPr>
          <a:xfrm>
            <a:off x="8197940" y="2664031"/>
            <a:ext cx="10318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weight</a:t>
            </a:r>
            <a:endParaRPr lang="zh-CN" altLang="en-US" dirty="0"/>
          </a:p>
        </p:txBody>
      </p:sp>
      <p:sp>
        <p:nvSpPr>
          <p:cNvPr id="8" name="Rectangle 7"/>
          <p:cNvSpPr/>
          <p:nvPr/>
        </p:nvSpPr>
        <p:spPr>
          <a:xfrm>
            <a:off x="2825449" y="3421982"/>
            <a:ext cx="18840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disappointed</a:t>
            </a:r>
            <a:endParaRPr lang="zh-CN" altLang="en-US" dirty="0"/>
          </a:p>
        </p:txBody>
      </p:sp>
      <p:sp>
        <p:nvSpPr>
          <p:cNvPr id="9" name="Rectangle 8"/>
          <p:cNvSpPr/>
          <p:nvPr/>
        </p:nvSpPr>
        <p:spPr>
          <a:xfrm>
            <a:off x="4854284" y="3421451"/>
            <a:ext cx="9561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rather</a:t>
            </a:r>
            <a:endParaRPr lang="zh-CN" altLang="en-US" dirty="0"/>
          </a:p>
        </p:txBody>
      </p:sp>
      <p:sp>
        <p:nvSpPr>
          <p:cNvPr id="10" name="Rectangle 9"/>
          <p:cNvSpPr/>
          <p:nvPr/>
        </p:nvSpPr>
        <p:spPr>
          <a:xfrm>
            <a:off x="6977603" y="3421450"/>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nor</a:t>
            </a:r>
            <a:endParaRPr lang="zh-CN" altLang="en-US" dirty="0"/>
          </a:p>
        </p:txBody>
      </p:sp>
      <p:sp>
        <p:nvSpPr>
          <p:cNvPr id="11" name="Rectangle 10"/>
          <p:cNvSpPr/>
          <p:nvPr/>
        </p:nvSpPr>
        <p:spPr>
          <a:xfrm>
            <a:off x="8318397" y="3378644"/>
            <a:ext cx="11320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Besides</a:t>
            </a:r>
            <a:endParaRPr lang="zh-CN" altLang="en-US" dirty="0"/>
          </a:p>
        </p:txBody>
      </p:sp>
    </p:spTree>
    <p:extLst>
      <p:ext uri="{BB962C8B-B14F-4D97-AF65-F5344CB8AC3E}">
        <p14:creationId xmlns:p14="http://schemas.microsoft.com/office/powerpoint/2010/main" val="397393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1054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8316" y="1270590"/>
            <a:ext cx="997333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got so wet. We had ________ umbrellas ________ raincoats with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B.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D.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isn't always perfect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up to you to make your life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better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richer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easier  D. busier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45607" y="152885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264307" y="448470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28726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7050" y="1249694"/>
            <a:ext cx="100902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贺州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my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twins have nothing________ common.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B.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want to ask for sick 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get your teacher's ________ first.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achievement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agreement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instrument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70291" y="15182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260137" y="3740428"/>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55925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8558" y="898887"/>
            <a:ext cx="949487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岳阳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socialist new countryside(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社会主义新农村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makes farmers ________ their living condition.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improve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improve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improving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seen the 3D film?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It can make you ________ being in the real situation.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grow up  B. look 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show up  D. feel like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73614" y="113545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586704" y="32995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89378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38134"/>
            <a:ext cx="402385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按要求完成下列句子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6540" y="1252501"/>
            <a:ext cx="976068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重庆如此美丽，以至于每年都有成千上万的人来参观。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完成译句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Chongqing is ________ beautiful ________ thousands of tourists visit it every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 most people would rather pay online than use cash.(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 most people ________ paying online ________ using cash.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023858" y="2911089"/>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5" name="Rectangle 4"/>
          <p:cNvSpPr/>
          <p:nvPr/>
        </p:nvSpPr>
        <p:spPr>
          <a:xfrm>
            <a:off x="6311354" y="2911089"/>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6" name="Rectangle 5"/>
          <p:cNvSpPr/>
          <p:nvPr/>
        </p:nvSpPr>
        <p:spPr>
          <a:xfrm>
            <a:off x="5004662" y="5845675"/>
            <a:ext cx="9492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prefer</a:t>
            </a:r>
            <a:endParaRPr lang="zh-CN" altLang="en-US" dirty="0"/>
          </a:p>
        </p:txBody>
      </p:sp>
      <p:sp>
        <p:nvSpPr>
          <p:cNvPr id="7" name="Rectangle 6"/>
          <p:cNvSpPr/>
          <p:nvPr/>
        </p:nvSpPr>
        <p:spPr>
          <a:xfrm>
            <a:off x="8197788" y="5808461"/>
            <a:ext cx="753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31515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1189" y="1607795"/>
            <a:ext cx="797796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story was so touching that they all cried along with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________ ________ touching story ________ they all cried along with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04887" y="3251330"/>
            <a:ext cx="7585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a:t>
            </a:r>
            <a:endParaRPr lang="zh-CN" altLang="en-US" dirty="0"/>
          </a:p>
        </p:txBody>
      </p:sp>
      <p:sp>
        <p:nvSpPr>
          <p:cNvPr id="4" name="Rectangle 3"/>
          <p:cNvSpPr/>
          <p:nvPr/>
        </p:nvSpPr>
        <p:spPr>
          <a:xfrm>
            <a:off x="5504627" y="3251330"/>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8512293" y="3251330"/>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Tree>
    <p:extLst>
      <p:ext uri="{BB962C8B-B14F-4D97-AF65-F5344CB8AC3E}">
        <p14:creationId xmlns:p14="http://schemas.microsoft.com/office/powerpoint/2010/main" val="350473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177" y="642442"/>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8707" y="1311280"/>
            <a:ext cx="1073888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 was going through a very hard time. His wife passed away one month ago. He thought his life became meaningless. Henry sat in his house sadly and did nothing.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Henry's neighbor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saw him from her yard. She hadn't seen him outside for several days! She wanted to help Henry. Then she had an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Lisa said to Henry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“Hello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 Just look at this fence(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篱笆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between our houses. It is falling apart. You are a strong man. Can you help fix this fence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90541638"/>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648" y="732703"/>
            <a:ext cx="10547497"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hearing Lisa's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 was a little angry. He didn't want to help her. He thought he was the one who needed help. He thought Lisa was kind of rude.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agreed to help Lisa because Lisa was too old to fix the fence herself.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 spent a few days fixing the fence. When he finished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Lisa thanked him. Henry gave her a smile. It was his first time to smile after his wife passed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 wonderful job! Could you please paint it 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Lisa said to him. Henry thought for a while and agreed. Then he began to paint the fence in the hot sun. As his neighbors passed by and saw Henry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all praised Henry for what he was doing. Henry felt happy and proud. He felt his life was not meaningless any more.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2177742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63209" y="1969302"/>
            <a:ext cx="771214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Henry finally understood Lisa's purpose. She wanted Henry to know that staying busy could help him forget his sorrow(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悲痛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Henry thanked Lisa a lot.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11223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2" y="790409"/>
            <a:ext cx="1001536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⑤</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连接两个不定式。如：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decided to write rather than (to) telephone.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我决定写信而不是打电话。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后接不定式时，不定式可以带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，也可以不带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，如上句。但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位于句首时，则只能接不带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的不定式。如：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 allow the vegetables to go bad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sold them at half price.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他把蔬菜以半价卖掉了而不是让它们腐烂。</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10590360"/>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2725" y="1092415"/>
            <a:ext cx="887109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of the following shows how Henry's feelings changed over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Happy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thankful→ bored→ sad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Sad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angry→ happy→ thankful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Sad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happy→ thankful→ sad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Happy → upset→ thankful→ happy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0693" y="13906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78034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2475" y="1295032"/>
            <a:ext cx="968626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did Lisa help Henry forget his sorrow?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wanted him to get to know more neighbors.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asked him to do some things to make him busy.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encouraged him to make friends with other neighbors.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 advised him to find a new part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­-time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job in his free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75632" y="152885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80004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6029" y="686765"/>
            <a:ext cx="923969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words can best describe Lisa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Silly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lazy.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Rude and lazy.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Clever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helpful.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Patient and hard­working.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does the writer mainly want to tell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Staying busy can help us forget our sadness.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We should help others at any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is hard to make friends with neighbors.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Asking others for help isn't rude.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75217" y="91216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655815" y="31024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25404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8366" y="933433"/>
            <a:ext cx="509652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B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1520456" y="1826061"/>
            <a:ext cx="9452344"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本单元的话题是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“Feeling”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，要求简单描述某事物对人们的影响。写此类文章时，可以先简明扼要地说明此事物的特点；然后从正反两方面评价事物的利与弊；最后给出结论，表明作者的观点。在论述中，要观点明确，主次分明。</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87531889"/>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130" y="1536174"/>
            <a:ext cx="7839740"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假设你是李华，你的朋友刘明在学习、生活等方面遇到了一些问题和困难，所以他经常感到焦虑和郁闷。请你根据以下内容给他发一封电子邮件，帮助他克服焦虑情绪，轻松、快乐地学习和生活。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4204742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0678" y="1599969"/>
            <a:ext cx="7488865"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内容包括：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每个人都会有苦恼、焦虑的时候。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一定要告诉别人你的烦恼。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遇到任何困难时，与同学交流或和老师、家长及时沟通。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可就如何轻松、快乐地学习和生活等给出建议。</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597291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0187" y="1403567"/>
            <a:ext cx="8410352"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作文要求：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不得逐字逐句翻译，不得在作文中出现学校的真实名称和学生的真实姓名。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语句连贯，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词左右。作文开头已经给出，不计入总词数。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参考词汇：焦虑的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anxious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沟通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communicate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；变得轻松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relaxed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；解决问题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solve problems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111660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27004" y="1326331"/>
            <a:ext cx="7435702"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communicate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沟通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solve problems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解决问题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relaxed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变得轻松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 outdoor activities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参加户外活动</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5811561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4157" y="819374"/>
            <a:ext cx="11185452"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good to do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you are in trouble.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当你处于困境中，做某事是有好处的。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another way to help you get relaxed.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做某事是帮助你放松的另一种方式。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matter how many difficulties we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believe all of them can be overcome in the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无论我们有多少困难，我相信它们最后都能被克服。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83272185"/>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17358" y="1631615"/>
            <a:ext cx="6081823" cy="3416208"/>
          </a:xfrm>
          <a:prstGeom prst="rect">
            <a:avLst/>
          </a:prstGeom>
        </p:spPr>
      </p:pic>
    </p:spTree>
    <p:extLst>
      <p:ext uri="{BB962C8B-B14F-4D97-AF65-F5344CB8AC3E}">
        <p14:creationId xmlns:p14="http://schemas.microsoft.com/office/powerpoint/2010/main" val="872916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3" y="1328208"/>
            <a:ext cx="834434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...I'm not sure what to do about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我不确定如何去应对那件事。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to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为带疑问词的不定式作宾语。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do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为带疑问副词的不定式，也可作宾语。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do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的使用区别。如：</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20766250"/>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158" y="697997"/>
            <a:ext cx="10855841" cy="6186309"/>
          </a:xfrm>
          <a:prstGeom prst="rect">
            <a:avLst/>
          </a:prstGeom>
        </p:spPr>
        <p:txBody>
          <a:bodyPr wrap="square">
            <a:spAutoFit/>
          </a:bodyPr>
          <a:lstStyle/>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Dear Liu Ming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Everyone may feel worried or sad sometimes. It's all right to tell others when you are anxious. It's good to communicate with your classmates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teachers or parents when you are in trouble. Thus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can solve the problems from study or life easily.</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Listening to music or taking part in outdoor activities is another way to help you get relaxed.</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Try to smile at yourself and never keep silent about your problems.</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Please do remember: you're not alone. No matter how many difficulties we have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believe all of them can be overcome in the end.</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1658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1527" y="493586"/>
            <a:ext cx="230063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7414" y="1882031"/>
            <a:ext cx="9186530"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月全国政协会议期间，江苏锡山唐江澎校长的一席话发人深思：教育应该培养终身运动者、责任担当者、问题解决者和优雅生活者。某英文网站以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Be a Better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为话题开展征文活动，请从中学生的角度写一篇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词左右的短文谈谈你的做法。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6730223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6930" y="957596"/>
            <a:ext cx="10504967"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要点提示：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健康生活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食物、运动、睡眠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不怕挑战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尽力解决学习、生活中的问题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对人友善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乐于助人、与人和睦相处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牢记责任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照顾父母、帮助弱者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文章开头已给出，不计入总词数；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文章必须包含所给要点提示，要求语句通顺、行文连贯；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不可逐词翻译，可适当发挥；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文章中不得出现真实的人名、校名和地名。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responsibility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职责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32407414"/>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7183" y="493586"/>
            <a:ext cx="415690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to Be a Better Person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4520" y="1111932"/>
            <a:ext cx="1015409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middle school student, I quite agree with Mr. Tang's opinions. To be a better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I should do the following things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40196" y="2539547"/>
            <a:ext cx="9498418" cy="4524315"/>
          </a:xfrm>
          <a:prstGeom prst="rect">
            <a:avLst/>
          </a:prstGeom>
        </p:spPr>
        <p:txBody>
          <a:bodyPr wrap="square">
            <a:spAutoFit/>
          </a:bodyPr>
          <a:lstStyle/>
          <a:p>
            <a:pPr indent="608400">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 of 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should have a healthy life. I should eat well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more exercise and have enough sleep. Second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should not be afraid of challenges. I must try my best to solve the problems in my study and life. Third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should be kind and be ready to help others. I should get on well with others. Finally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should keep the responsibilities in mind. I should take care of my parents and help the weak.</a:t>
            </a:r>
            <a:endParaRPr lang="zh-CN" altLang="en-US" dirty="0"/>
          </a:p>
        </p:txBody>
      </p:sp>
    </p:spTree>
    <p:extLst>
      <p:ext uri="{BB962C8B-B14F-4D97-AF65-F5344CB8AC3E}">
        <p14:creationId xmlns:p14="http://schemas.microsoft.com/office/powerpoint/2010/main" val="93135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3165" y="376628"/>
            <a:ext cx="4904163" cy="830997"/>
          </a:xfrm>
          <a:prstGeom prst="rect">
            <a:avLst/>
          </a:prstGeom>
        </p:spPr>
        <p:txBody>
          <a:bodyPr wrap="none">
            <a:spAutoFit/>
          </a:bodyPr>
          <a:lstStyle/>
          <a:p>
            <a:pPr indent="609600"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79512" y="950786"/>
            <a:ext cx="395249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rather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6198" y="1207625"/>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50604" y="1909374"/>
            <a:ext cx="1116418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to go out for dinner tonight?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rather ________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eat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eat  D. 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Most boys ________ blue to pink while most girls ________ wear pink than blue.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would rather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prefer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rather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would rather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rather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prefer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151860" y="216621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1148654" y="438901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9215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4112" y="730310"/>
            <a:ext cx="792480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that... /such...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322925"/>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03275" y="1967689"/>
            <a:ext cx="1101178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headmaster asks us to watch news every day ________ we can find out what's going on around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 that  B. even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order to  D. instead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山东济南二模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 you think of the English speech?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________ difficult ________ we can't follow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B.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 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34362" y="22848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47277" y="438843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7101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4111" y="1695663"/>
            <a:ext cx="845642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山东济南模拟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take a map with you in a strange area ________ you won't get lost.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 that  B. as soon 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unless  D. though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5045" y="198605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394845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0678" y="528291"/>
            <a:ext cx="734000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＋比较级，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＋比较级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25213"/>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02741" y="2100759"/>
            <a:ext cx="1048370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why you learn English so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very simple. ________ you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grades you will 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harder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better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harder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better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73621" y="23668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26247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7415" y="1499260"/>
            <a:ext cx="9229060" cy="3785652"/>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哈尔滨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)—Sarah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I'm a very slow reader. Could you give me some advice to improve my reading speed?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keep on reading something you enjoy. The more you read</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 you'll be.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 the slower  B. the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fresher</a:t>
            </a:r>
            <a:r>
              <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the faster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55970" y="174150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7320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519" y="780665"/>
            <a:ext cx="2646878"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40958" y="1833886"/>
            <a:ext cx="916880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重庆模拟二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你读文章越细心，就越容易找出它的主旨大意。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完成译句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________ you read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 it is for you to find out the main idea.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748033" y="3485247"/>
            <a:ext cx="12509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carefully</a:t>
            </a:r>
            <a:endParaRPr lang="zh-CN" altLang="en-US" dirty="0"/>
          </a:p>
        </p:txBody>
      </p:sp>
      <p:sp>
        <p:nvSpPr>
          <p:cNvPr id="5" name="Rectangle 4"/>
          <p:cNvSpPr/>
          <p:nvPr/>
        </p:nvSpPr>
        <p:spPr>
          <a:xfrm>
            <a:off x="8572180" y="3570307"/>
            <a:ext cx="938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easier</a:t>
            </a:r>
            <a:endParaRPr lang="zh-CN" altLang="en-US" dirty="0"/>
          </a:p>
        </p:txBody>
      </p:sp>
    </p:spTree>
    <p:extLst>
      <p:ext uri="{BB962C8B-B14F-4D97-AF65-F5344CB8AC3E}">
        <p14:creationId xmlns:p14="http://schemas.microsoft.com/office/powerpoint/2010/main" val="145691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7999" y="1166843"/>
            <a:ext cx="729009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(1)We don't know what to do next.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don't know how to do it next.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我们不知道下一步怎么做。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(2)Please tell us how to do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tell us what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请告诉我们怎么做。</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21519300"/>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5463" y="472320"/>
            <a:ext cx="4990469"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feel like/would like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3788" y="887818"/>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90847" y="1563652"/>
            <a:ext cx="1054749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________ a film with us tonight?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to help my mother do housework.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see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seeing  D. to seeing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—Do you feel like ________ a little farther along the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too tired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walking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walk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walking  D. walk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41437" y="1837200"/>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6" name="Rectangle 5"/>
          <p:cNvSpPr/>
          <p:nvPr/>
        </p:nvSpPr>
        <p:spPr>
          <a:xfrm>
            <a:off x="1303419" y="403814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8499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1842" y="1573687"/>
            <a:ext cx="914400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movie The Wandering Earth is wonderful. Do you feel like ________ it tonight?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love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my parents won't let me ________out too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watching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stay  B. to watch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watching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15179" y="182656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112782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5432" y="419158"/>
            <a:ext cx="575228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 nor.../either... 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834656"/>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73126" y="1760517"/>
            <a:ext cx="969689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海南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tourists visit Hainan around the Spring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it's ________ too cold ________ too hot.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B.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also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don't need to take any cash(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shopping. You may pay by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Alipay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支付宝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WeChat(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微信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B.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03077" y="20604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319721" y="417265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337615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741001"/>
            <a:ext cx="1007966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四川成都青羊区一模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Jim and Sally both interested in making mooncakes?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think so. ________ Jim ________ Sally shows any interest in that.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B.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36374" y="20392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56509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4119" y="557381"/>
            <a:ext cx="375340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考点六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0625" y="676685"/>
            <a:ext cx="2031325"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5533" y="1450032"/>
            <a:ext cx="989891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old grandma prefers to ________ at home rather than ________ to have a picnic.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going  B. stay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stay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D. staying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would you do for your dad on Father's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prefer to take him for a trip ________ buy him gifts.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order to  B. no more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rather than  D. according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35145" y="169897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6" name="Rectangle 5"/>
          <p:cNvSpPr/>
          <p:nvPr/>
        </p:nvSpPr>
        <p:spPr>
          <a:xfrm>
            <a:off x="1302300" y="460166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429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4614" y="291567"/>
            <a:ext cx="37848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Life comes in a package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1871" y="1160607"/>
            <a:ext cx="10473070"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comes in a package. This package includes happiness and sadness, failure and success, hope and despair. Life is a learning process. Experiences in life teach us new lessons and make us a better person. With each passing day, we learn to deal with all kinds of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Love makes you feel wanted. Without love, a person could become cruel. In the early stage of our life, our parents are the ones who show us with love and care. They teach us about what is right and wrong, good and bad. But we don't always care about it. It is only after marriage and having kids that a person understands others' feelings.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52678061"/>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1749" y="708031"/>
            <a:ext cx="1038800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Happiness can bring people a peaceful mind. No mind is happy without peace. Things like failure and illness may bring sadness, but sadness will pass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Failure is the way to success. It helps us to touch the sky, teaches us to survive and shows us a specific way. Success brings money, fame and self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­-respect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Hope is what keeps life going. Parents always hope their children will do well. Hope makes us dream. Hope teaches us not to despair even in the darkest hours, because after every night there is a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01698398"/>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4986" y="1836694"/>
            <a:ext cx="758455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teaches us not to regret over yesterday, for it has passed and is out of our control. Tomorrow is unknown, for it could either be bright or dark. So the only choice is to work hard today, so that we will enjoy a better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17580728"/>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8920" y="1073957"/>
            <a:ext cx="84847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of the following sentences can be put in “________” in Paragraph 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Love plays a main role in our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Success only brings people money and fame.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Love teaches us what is right and wrong.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With love a person could become warm.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42160" y="138000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54473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8316" y="1225620"/>
            <a:ext cx="104518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According to the passage, which one is RIGHT?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Happiness can't make people peaceful.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Parents are the ones who give us love.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Without hope, people can still keep their life going.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People will feel sad when they fail, but the sadness will pass away one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34523" y="1454429"/>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17614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689" y="1873233"/>
            <a:ext cx="878541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more I get to know Julie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I realize that we have a lot in common.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我对朱莉的了解越多，我越意识到我们有许多共同点。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0465975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0045" y="1385110"/>
            <a:ext cx="764835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What's the purpose(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目的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ask people to love each 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tell people how to face sadness and happiness.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give readers some information about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 tell people what is a beautiful dream.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68351" y="169897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79797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0699" y="1176093"/>
            <a:ext cx="90270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If we put the passage into three parts, which of the following is the best?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1 ②</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2 ③</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3 ④</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4 ⑤</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5 ⑥</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6)</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①②/</a:t>
            </a:r>
            <a:r>
              <a:rPr lang="en-US" altLang="zh-CN" sz="2400" kern="100" dirty="0">
                <a:latin typeface="Calibri" panose="020F0502020204030204" pitchFamily="34" charset="0"/>
                <a:ea typeface="宋体" panose="02010600030101010101" pitchFamily="2" charset="-122"/>
                <a:cs typeface="宋体" panose="02010600030101010101" pitchFamily="2" charset="-122"/>
              </a:rPr>
              <a:t>③④⑤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/⑥  B.  ①/</a:t>
            </a:r>
            <a:r>
              <a:rPr lang="en-US" altLang="zh-CN" sz="2400" kern="100" dirty="0">
                <a:latin typeface="Calibri" panose="020F0502020204030204" pitchFamily="34" charset="0"/>
                <a:ea typeface="宋体" panose="02010600030101010101" pitchFamily="2" charset="-122"/>
                <a:cs typeface="宋体" panose="02010600030101010101" pitchFamily="2" charset="-122"/>
              </a:rPr>
              <a:t>②③④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/⑤⑥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①②/</a:t>
            </a:r>
            <a:r>
              <a:rPr lang="en-US" altLang="zh-CN" sz="2400" kern="100" dirty="0">
                <a:latin typeface="Calibri" panose="020F0502020204030204" pitchFamily="34" charset="0"/>
                <a:ea typeface="宋体" panose="02010600030101010101" pitchFamily="2" charset="-122"/>
                <a:cs typeface="宋体" panose="02010600030101010101" pitchFamily="2" charset="-122"/>
              </a:rPr>
              <a:t>③④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/⑤⑥  D.  ①/</a:t>
            </a:r>
            <a:r>
              <a:rPr lang="en-US" altLang="zh-CN" sz="2400" kern="100" dirty="0">
                <a:latin typeface="Calibri" panose="020F0502020204030204" pitchFamily="34" charset="0"/>
                <a:ea typeface="宋体" panose="02010600030101010101" pitchFamily="2" charset="-122"/>
                <a:cs typeface="宋体" panose="02010600030101010101" pitchFamily="2" charset="-122"/>
              </a:rPr>
              <a:t>②③④⑤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⑥</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34532" y="142253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8106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748" y="1015179"/>
            <a:ext cx="8435163"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全国中学生能力测评样题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________sad ________she cried when she heard the bad news.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very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B.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4893" y="3323503"/>
            <a:ext cx="9859926" cy="3046988"/>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解析：考查连词辨析。句意：当她听到那个坏消息时，她是如此的悲伤以至于她哭了。</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＋形容词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副词</a:t>
            </a:r>
            <a:r>
              <a:rPr lang="zh-CN" altLang="zh-CN" sz="2400" kern="100" dirty="0">
                <a:solidFill>
                  <a:srgbClr val="FF0000"/>
                </a:solidFill>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从句，如此</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以至于</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 </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＋形容词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副词＋</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do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太</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而不能</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8627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8316" y="805334"/>
            <a:ext cx="10334847"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snow coming towards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started to run down the hill but then slipped and went down on his hands and knees in the snow.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see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Seeing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Seen  D. Saw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63255" y="3113658"/>
            <a:ext cx="10079665" cy="3046988"/>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解析：考查不定式的用法。句意：为了看到雪朝着他飞来，他开始往山下跑，但是之后他就滑倒了，他的手和膝盖扑进雪中。本句中用动词不定式作目的状语。</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4670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1749" y="577035"/>
            <a:ext cx="10494335"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全国中学生能力测评初评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worried about the upcoming speech. I don't even know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about singing a song?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I can start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I can start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should I begin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should I begin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7939" y="4244669"/>
            <a:ext cx="9781953" cy="2308324"/>
          </a:xfrm>
          <a:prstGeom prst="rect">
            <a:avLst/>
          </a:prstGeom>
        </p:spPr>
        <p:txBody>
          <a:bodyPr wrap="square">
            <a:spAutoFit/>
          </a:bodyPr>
          <a:lstStyle/>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解析：考查宾语从句的语序。由于宾语从句的语序必须是陈述语序，所以排除选项</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，根据答语可知</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选项符合。</a:t>
            </a:r>
            <a:endParaRPr lang="zh-CN" altLang="zh-CN" sz="1050" kern="100" dirty="0">
              <a:solidFill>
                <a:srgbClr val="FF0000"/>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答案：</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zh-CN" sz="1050" kern="100" dirty="0">
              <a:solidFill>
                <a:srgbClr val="FF0000"/>
              </a:solidFill>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1358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4339"/>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82503" y="1303454"/>
            <a:ext cx="1037737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全国中学生能力测评样题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hobby is ________ singing ________ dancing. It's drawing.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B.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D.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全国中学生能力测评样题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)—John and Mary got married last week. Do you know ________</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Beijing.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where was their wedding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their wedding was where held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where their wedding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their wedding was held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42488" y="1594884"/>
            <a:ext cx="700229"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218782" y="380505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09401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4864" y="1621233"/>
            <a:ext cx="836073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全国中学生能力测评样题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girl doesn't want to ________her parents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she studies hard all the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happy  B. 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glad  D. put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92041" y="1911628"/>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318711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516" y="687780"/>
            <a:ext cx="7052930"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全国中学生能力测评初评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1992" y="1518777"/>
            <a:ext cx="1038800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Glen was a smart boy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his parents loved him very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was often disobedient(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不听话的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parents and his teacher wondered how they could improve his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behaviour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tried different ways of making Glen more obedient. They threatened(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吓唬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him with punishments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made him stay in his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they offered him rewards like extra pocket money. But all of these made no difference.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51778844"/>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5153" y="779651"/>
            <a:ext cx="1017535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Glen's parents often had visitors at their house and Glen always behaved very well when they were there. He wanted the visitors to think he was an obedient child. All the visitors thought he was well behaved.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Glen's father had an idea. He told Glen that every time he was disobedient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would put a nail(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钉子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into the front door. Then when visitors came to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would ask why there were nails in the front door. Glen would have to explain to them that he had been disobedient.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93339086"/>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8922" y="1794164"/>
            <a:ext cx="908020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time Glen was disobedient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father put a big nail into the door. He did this every time Glen was disobedient. Sometimes he had to put in three or four nails into the door on one day. Soon there were a lot of nails in the door.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99586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1163271"/>
            <a:ext cx="92193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the more...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higher price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 products.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价钱越高，产品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质量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you study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progress you will make.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你学习越努力，进步就越大。</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9164785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2260" y="615146"/>
            <a:ext cx="1122798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visitor came to the door. “Why do you have so many nails in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asked.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Glen's father made Glen explain the nails in the door. Glen was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尴尬的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decided to change his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behaviour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father agreed that he would remove one nail every time Glen was obedient.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Glen tried very hard to be obedient. Every time he did something good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father removed one nail from the door. After a few weeks all the nails were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a visitor came to the door. “Why do you have so many holes in your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asked.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24323380"/>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268" y="687779"/>
            <a:ext cx="6999767"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请完成上文的摘要，每空不超过三个单词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4522" y="1518776"/>
            <a:ext cx="1044117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Glen was a smart boy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was often disobedient. His father wanted Glen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__being disobedient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couldn't work out how to do it. Then he came up with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was to put a nail into the front door every time Glen did something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Glen was so embarrassed when visitors asked about the nails in the door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became obedient and his father started to pull them out. Then the visitors asked about the__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the door instead of asking about the nails.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4686477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1581" y="2351521"/>
            <a:ext cx="8467060"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46183" y="2610637"/>
            <a:ext cx="10552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stop</a:t>
            </a:r>
            <a:endParaRPr lang="zh-CN" altLang="en-US" dirty="0"/>
          </a:p>
        </p:txBody>
      </p:sp>
      <p:sp>
        <p:nvSpPr>
          <p:cNvPr id="4" name="Rectangle 3"/>
          <p:cNvSpPr/>
          <p:nvPr/>
        </p:nvSpPr>
        <p:spPr>
          <a:xfrm>
            <a:off x="5118465" y="2610637"/>
            <a:ext cx="26568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good idea/an idea</a:t>
            </a:r>
            <a:endParaRPr lang="zh-CN" altLang="en-US" dirty="0"/>
          </a:p>
        </p:txBody>
      </p:sp>
      <p:sp>
        <p:nvSpPr>
          <p:cNvPr id="5" name="Rectangle 4"/>
          <p:cNvSpPr/>
          <p:nvPr/>
        </p:nvSpPr>
        <p:spPr>
          <a:xfrm>
            <a:off x="7891867" y="2557221"/>
            <a:ext cx="15756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wrong/bad</a:t>
            </a:r>
            <a:endParaRPr lang="zh-CN" altLang="en-US" dirty="0"/>
          </a:p>
        </p:txBody>
      </p:sp>
      <p:sp>
        <p:nvSpPr>
          <p:cNvPr id="6" name="Rectangle 5"/>
          <p:cNvSpPr/>
          <p:nvPr/>
        </p:nvSpPr>
        <p:spPr>
          <a:xfrm>
            <a:off x="3225344" y="3331418"/>
            <a:ext cx="7652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that</a:t>
            </a:r>
            <a:endParaRPr lang="zh-CN" altLang="en-US" dirty="0"/>
          </a:p>
        </p:txBody>
      </p:sp>
      <p:sp>
        <p:nvSpPr>
          <p:cNvPr id="7" name="Rectangle 6"/>
          <p:cNvSpPr/>
          <p:nvPr/>
        </p:nvSpPr>
        <p:spPr>
          <a:xfrm>
            <a:off x="5738551" y="3309899"/>
            <a:ext cx="8531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holes</a:t>
            </a:r>
            <a:endParaRPr lang="zh-CN" altLang="en-US" dirty="0"/>
          </a:p>
        </p:txBody>
      </p:sp>
    </p:spTree>
    <p:extLst>
      <p:ext uri="{BB962C8B-B14F-4D97-AF65-F5344CB8AC3E}">
        <p14:creationId xmlns:p14="http://schemas.microsoft.com/office/powerpoint/2010/main" val="426248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2429" y="754397"/>
            <a:ext cx="2800767" cy="698268"/>
          </a:xfrm>
          <a:prstGeom prst="rect">
            <a:avLst/>
          </a:prstGeom>
        </p:spPr>
        <p:txBody>
          <a:bodyPr wrap="none">
            <a:spAutoFit/>
          </a:bodyPr>
          <a:lstStyle/>
          <a:p>
            <a:pPr indent="609600" algn="ctr">
              <a:lnSpc>
                <a:spcPct val="200000"/>
              </a:lnSpc>
              <a:spcAft>
                <a:spcPts val="0"/>
              </a:spcAft>
            </a:pPr>
            <a:r>
              <a:rPr lang="zh-CN" altLang="zh-CN" sz="2400" b="1"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一、</a:t>
            </a:r>
            <a:r>
              <a:rPr lang="zh-CN" altLang="zh-CN" sz="2400" b="1" kern="100" dirty="0">
                <a:solidFill>
                  <a:schemeClr val="accent1"/>
                </a:solidFill>
                <a:latin typeface="宋体" panose="02010600030101010101" pitchFamily="2" charset="-122"/>
                <a:ea typeface="Calibri" panose="020F0502020204030204" pitchFamily="34" charset="0"/>
                <a:cs typeface="Times New Roman" panose="02020603050405020304" pitchFamily="18" charset="0"/>
              </a:rPr>
              <a:t> </a:t>
            </a:r>
            <a:r>
              <a:rPr lang="zh-CN" altLang="zh-CN" sz="2400" b="1"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重点词汇</a:t>
            </a:r>
            <a:endParaRPr lang="zh-CN" altLang="zh-CN" sz="1050" b="1" kern="100" dirty="0">
              <a:solidFill>
                <a:schemeClr val="accent1"/>
              </a:solidFill>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030" y="1510090"/>
            <a:ext cx="2031325" cy="698268"/>
          </a:xfrm>
          <a:prstGeom prst="rect">
            <a:avLst/>
          </a:prstGeom>
        </p:spPr>
        <p:txBody>
          <a:bodyPr wrap="none">
            <a:spAutoFit/>
          </a:bodyPr>
          <a:lstStyle/>
          <a:p>
            <a:pPr indent="609600" algn="just">
              <a:lnSpc>
                <a:spcPct val="200000"/>
              </a:lnSpc>
              <a:spcAft>
                <a:spcPts val="0"/>
              </a:spcAft>
            </a:pPr>
            <a:r>
              <a:rPr lang="zh-CN" altLang="zh-CN" sz="2400" b="1"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重点单词</a:t>
            </a:r>
            <a:endParaRPr lang="zh-CN" altLang="zh-CN" sz="1050" b="1" kern="100" dirty="0">
              <a:solidFill>
                <a:schemeClr val="accent1"/>
              </a:solidFill>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4442" y="2034556"/>
            <a:ext cx="2024913"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74954" y="2865553"/>
            <a:ext cx="7709647"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prime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首要的；基本的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苍白的；灰白的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阴沉的；昏暗的；灰色的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uncomfortable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使人不舒服的；令人不舒适的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64906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1779" y="1762084"/>
            <a:ext cx="934481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(2)have a lot in common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有许多共同点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common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共同，共有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作副词用，意为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许多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sister and I have a lot in common.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我妹妹和我有很多共同点。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42279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1" y="1690353"/>
            <a:ext cx="869935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Neither medicine nor rest can help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药物或是休息对他都不管用。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既不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。其含义是否定的，可连接任意两个并列成分。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1198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4965" y="1503943"/>
            <a:ext cx="816146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连接两个宾语或表语。如：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likes neither bananas nor pears.(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她既不喜欢香蕉，也不喜欢梨。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is neither clever nor hardworking.(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连接形容词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她既不聪明，也不勤奋。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6806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4" y="1401725"/>
            <a:ext cx="9477486"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连接两个主语时，应遵循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就近原则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 Peter nor Mary is at home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连接名词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今天彼特和玛丽都不在家。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若将含有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的句子变为肯定句，只需把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neither...nor...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both...and...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即可，同时谓语动词必须用复数形式。</a:t>
            </a:r>
            <a:endParaRPr lang="zh-CN" altLang="en-US" dirty="0"/>
          </a:p>
        </p:txBody>
      </p:sp>
    </p:spTree>
    <p:extLst>
      <p:ext uri="{BB962C8B-B14F-4D97-AF65-F5344CB8AC3E}">
        <p14:creationId xmlns:p14="http://schemas.microsoft.com/office/powerpoint/2010/main" val="1002979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689" y="1959294"/>
            <a:ext cx="806464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To start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cloudy and grey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cloudy days make me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首先，天空灰暗多云，阴天使得我心情很不好。</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75144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4509" y="1704726"/>
            <a:ext cx="816146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(1)start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讲时，只用于动词不定式，在句中常常以插入语的形式出现。如：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start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computer room must be kept very clean.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首先，计算机室必须要保持得非常干净。</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92869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9806" y="1632993"/>
            <a:ext cx="931253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(2)start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开始，先从某事做起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begin...with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是同义词组。反义词组是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end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meeting ended with a speech given by the chairman.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会议以主席的讲话结束。</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7184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0563" y="1084395"/>
            <a:ext cx="99149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(3)start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单独使用时，意为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，可用作及物动词或不及物动词。用作及物动词时，其后跟名词、代词，也可跟动词不定式或动名词形式。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begin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的同义词，两者在用法上没有很大的差别，只是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侧重动作的突然开始。如：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soon as we got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started raining.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我们一到那儿，天就开始下雨了。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056547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1" y="1274419"/>
            <a:ext cx="863480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Peter kept his eyes on the 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彼特目不转睛地看着地面。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(1)keep one's eyes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照看，关注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keep your eyes on my bag.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请你帮我照看一下我的包。</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249644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8447" y="1672015"/>
            <a:ext cx="8419652" cy="369331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(2)keep an eye on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照看、照管、照顾某物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某人；密切注视、监视某物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某人；注意、留神某物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keep an eye on my child while I'm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我不在时，请你帮我照看一下孩子。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
            <a:br>
              <a:rPr lang="en-US" altLang="zh-CN" sz="2400" kern="100" dirty="0">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Tree>
    <p:extLst>
      <p:ext uri="{BB962C8B-B14F-4D97-AF65-F5344CB8AC3E}">
        <p14:creationId xmlns:p14="http://schemas.microsoft.com/office/powerpoint/2010/main" val="71988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8005" y="711365"/>
            <a:ext cx="17171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副词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35106" y="1439313"/>
            <a:ext cx="6945854"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相当；相反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lately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最近；不</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久前</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b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b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besides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而且</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8004" y="2945786"/>
            <a:ext cx="17171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35106" y="3530079"/>
            <a:ext cx="1058552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friendship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友谊；友情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国王；君主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power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权力；力量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minister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大臣；部长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prime minister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首相；大臣</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banker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银行家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名声；声</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29177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67178" y="571516"/>
            <a:ext cx="3108543"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核心语法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32713" y="1402513"/>
            <a:ext cx="4577471" cy="721608"/>
          </a:xfrm>
          <a:prstGeom prst="rect">
            <a:avLst/>
          </a:prstGeom>
        </p:spPr>
        <p:txBody>
          <a:bodyPr wrap="none">
            <a:spAutoFit/>
          </a:bodyPr>
          <a:lstStyle/>
          <a:p>
            <a:pPr indent="612140" algn="ctr">
              <a:lnSpc>
                <a:spcPct val="200000"/>
              </a:lnSpc>
              <a:spcAft>
                <a:spcPts val="0"/>
              </a:spcAft>
            </a:pPr>
            <a:r>
              <a:rPr lang="en-US" altLang="zh-CN" sz="2400" b="1"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make</a:t>
            </a:r>
            <a:r>
              <a:rPr lang="zh-CN" altLang="zh-CN" sz="2400"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作使役动词的常见用法</a:t>
            </a:r>
            <a:endParaRPr lang="zh-CN" altLang="zh-CN" sz="1050" kern="100" dirty="0">
              <a:solidFill>
                <a:schemeClr val="accent1"/>
              </a:solidFill>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058296" y="2671084"/>
            <a:ext cx="7688132"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＋省略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的动词不定式。如：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Peter's parents often made him do some other homework.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彼得的父母经常让他做些其他的作业。</a:t>
            </a:r>
            <a:endParaRPr lang="zh-CN" altLang="en-US" dirty="0"/>
          </a:p>
        </p:txBody>
      </p:sp>
    </p:spTree>
    <p:extLst>
      <p:ext uri="{BB962C8B-B14F-4D97-AF65-F5344CB8AC3E}">
        <p14:creationId xmlns:p14="http://schemas.microsoft.com/office/powerpoint/2010/main" val="2752587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963" y="1001906"/>
            <a:ext cx="8602532" cy="4524315"/>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特别提示：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这一结构中的不定式短语在主动结构中是宾语补足语，必须省去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；变为被动结构时，不定式短语作主语补足语，这时必须带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was made to work for the night shift.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她不得不上夜班。</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62793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7539" y="1030607"/>
            <a:ext cx="86563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代词＋</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分词短语。如：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made them so frightened?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什么使得他们如此害怕？</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代词＋介词短语或名词短语。如：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Sit down and make yourselves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大家坐下，不要拘束。</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8491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7236" y="2047142"/>
            <a:ext cx="7591313" cy="2175596"/>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代词＋形容词或形容词短语。如：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news made Tom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这个消息使得汤姆很难过。</a:t>
            </a:r>
            <a:endParaRPr lang="zh-CN" altLang="en-US" dirty="0"/>
          </a:p>
        </p:txBody>
      </p:sp>
    </p:spTree>
    <p:extLst>
      <p:ext uri="{BB962C8B-B14F-4D97-AF65-F5344CB8AC3E}">
        <p14:creationId xmlns:p14="http://schemas.microsoft.com/office/powerpoint/2010/main" val="3972070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71509" y="571516"/>
            <a:ext cx="4306243" cy="830997"/>
          </a:xfrm>
          <a:prstGeom prst="rect">
            <a:avLst/>
          </a:prstGeom>
        </p:spPr>
        <p:txBody>
          <a:bodyPr wrap="none">
            <a:spAutoFit/>
          </a:bodyPr>
          <a:lstStyle/>
          <a:p>
            <a:pPr indent="609600"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95068"/>
            <a:ext cx="764510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根据句意及汉语或首字母提示完成单词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4095" y="1595021"/>
            <a:ext cx="104456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He's only begun working here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government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迫使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bosses to return off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­-farm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workers' wages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牡丹江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graduate from junior high school 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友情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continue forever.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went to soccer practice with courage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than fear in his heart.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081219" y="1788916"/>
            <a:ext cx="23019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recently/lately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4000117" y="2574224"/>
            <a:ext cx="8999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drove</a:t>
            </a:r>
            <a:endParaRPr lang="zh-CN" altLang="en-US" dirty="0"/>
          </a:p>
        </p:txBody>
      </p:sp>
      <p:sp>
        <p:nvSpPr>
          <p:cNvPr id="7" name="Rectangle 6"/>
          <p:cNvSpPr/>
          <p:nvPr/>
        </p:nvSpPr>
        <p:spPr>
          <a:xfrm>
            <a:off x="484095" y="4736511"/>
            <a:ext cx="14494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friendship</a:t>
            </a:r>
            <a:endParaRPr lang="zh-CN" altLang="en-US" dirty="0"/>
          </a:p>
        </p:txBody>
      </p:sp>
      <p:sp>
        <p:nvSpPr>
          <p:cNvPr id="8" name="Rectangle 7"/>
          <p:cNvSpPr/>
          <p:nvPr/>
        </p:nvSpPr>
        <p:spPr>
          <a:xfrm>
            <a:off x="8479454" y="5478789"/>
            <a:ext cx="9561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rather</a:t>
            </a:r>
            <a:endParaRPr lang="zh-CN" altLang="en-US" dirty="0"/>
          </a:p>
        </p:txBody>
      </p:sp>
    </p:spTree>
    <p:extLst>
      <p:ext uri="{BB962C8B-B14F-4D97-AF65-F5344CB8AC3E}">
        <p14:creationId xmlns:p14="http://schemas.microsoft.com/office/powerpoint/2010/main" val="296807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904" y="765154"/>
            <a:ext cx="5870518"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用方框中所给词组的适当形式填空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304929" y="1935017"/>
            <a:ext cx="6770046" cy="937391"/>
          </a:xfrm>
          <a:prstGeom prst="rect">
            <a:avLst/>
          </a:prstGeom>
        </p:spPr>
      </p:pic>
      <p:sp>
        <p:nvSpPr>
          <p:cNvPr id="4" name="Rectangle 3"/>
          <p:cNvSpPr/>
          <p:nvPr/>
        </p:nvSpPr>
        <p:spPr>
          <a:xfrm>
            <a:off x="882128" y="3211274"/>
            <a:ext cx="1021976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Very loud noises can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As a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________ ________ ________ your students.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 ________ she learns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she wants to learn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655847" y="3456352"/>
            <a:ext cx="8148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drive</a:t>
            </a:r>
            <a:endParaRPr lang="zh-CN" altLang="en-US" dirty="0"/>
          </a:p>
        </p:txBody>
      </p:sp>
      <p:sp>
        <p:nvSpPr>
          <p:cNvPr id="6" name="Rectangle 5"/>
          <p:cNvSpPr/>
          <p:nvPr/>
        </p:nvSpPr>
        <p:spPr>
          <a:xfrm>
            <a:off x="5826560" y="3456351"/>
            <a:ext cx="535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 </a:t>
            </a:r>
            <a:endParaRPr lang="zh-CN" altLang="en-US" dirty="0"/>
          </a:p>
        </p:txBody>
      </p:sp>
      <p:sp>
        <p:nvSpPr>
          <p:cNvPr id="7" name="Rectangle 6"/>
          <p:cNvSpPr/>
          <p:nvPr/>
        </p:nvSpPr>
        <p:spPr>
          <a:xfrm>
            <a:off x="7119457" y="3456350"/>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a:t>
            </a:r>
            <a:endParaRPr lang="zh-CN" altLang="en-US" dirty="0"/>
          </a:p>
        </p:txBody>
      </p:sp>
      <p:sp>
        <p:nvSpPr>
          <p:cNvPr id="8" name="Rectangle 7"/>
          <p:cNvSpPr/>
          <p:nvPr/>
        </p:nvSpPr>
        <p:spPr>
          <a:xfrm>
            <a:off x="5439723" y="4163093"/>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9" name="Rectangle 8"/>
          <p:cNvSpPr/>
          <p:nvPr/>
        </p:nvSpPr>
        <p:spPr>
          <a:xfrm>
            <a:off x="6365083" y="4134603"/>
            <a:ext cx="11240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friends </a:t>
            </a:r>
            <a:endParaRPr lang="zh-CN" altLang="en-US" dirty="0"/>
          </a:p>
        </p:txBody>
      </p:sp>
      <p:sp>
        <p:nvSpPr>
          <p:cNvPr id="10" name="Rectangle 9"/>
          <p:cNvSpPr/>
          <p:nvPr/>
        </p:nvSpPr>
        <p:spPr>
          <a:xfrm>
            <a:off x="7933481" y="4163092"/>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11" name="Rectangle 10"/>
          <p:cNvSpPr/>
          <p:nvPr/>
        </p:nvSpPr>
        <p:spPr>
          <a:xfrm>
            <a:off x="1944894" y="4897877"/>
            <a:ext cx="7200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t>
            </a:r>
            <a:endParaRPr lang="zh-CN" altLang="en-US" dirty="0"/>
          </a:p>
        </p:txBody>
      </p:sp>
      <p:sp>
        <p:nvSpPr>
          <p:cNvPr id="12" name="Rectangle 11"/>
          <p:cNvSpPr/>
          <p:nvPr/>
        </p:nvSpPr>
        <p:spPr>
          <a:xfrm>
            <a:off x="3161123" y="4897876"/>
            <a:ext cx="8490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a:t>
            </a:r>
            <a:endParaRPr lang="zh-CN" altLang="en-US" dirty="0"/>
          </a:p>
        </p:txBody>
      </p:sp>
      <p:sp>
        <p:nvSpPr>
          <p:cNvPr id="13" name="Rectangle 12"/>
          <p:cNvSpPr/>
          <p:nvPr/>
        </p:nvSpPr>
        <p:spPr>
          <a:xfrm>
            <a:off x="6094422" y="4951646"/>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4" name="Rectangle 13"/>
          <p:cNvSpPr/>
          <p:nvPr/>
        </p:nvSpPr>
        <p:spPr>
          <a:xfrm>
            <a:off x="7454054" y="4930776"/>
            <a:ext cx="8490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a:t>
            </a:r>
            <a:endParaRPr lang="zh-CN" altLang="en-US" dirty="0"/>
          </a:p>
        </p:txBody>
      </p:sp>
    </p:spTree>
    <p:extLst>
      <p:ext uri="{BB962C8B-B14F-4D97-AF65-F5344CB8AC3E}">
        <p14:creationId xmlns:p14="http://schemas.microsoft.com/office/powerpoint/2010/main" val="115295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2993" y="1797930"/>
            <a:ext cx="8581016"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In copying this document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be careful not to ________ ________ any words.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Lucy and Lily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twins ________ a lot ________ ________ besides their good looks.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46654" y="2004069"/>
            <a:ext cx="841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leave</a:t>
            </a:r>
            <a:endParaRPr lang="zh-CN" altLang="en-US" dirty="0"/>
          </a:p>
        </p:txBody>
      </p:sp>
      <p:sp>
        <p:nvSpPr>
          <p:cNvPr id="4" name="Rectangle 3"/>
          <p:cNvSpPr/>
          <p:nvPr/>
        </p:nvSpPr>
        <p:spPr>
          <a:xfrm>
            <a:off x="2444839" y="2714074"/>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5" name="Rectangle 4"/>
          <p:cNvSpPr/>
          <p:nvPr/>
        </p:nvSpPr>
        <p:spPr>
          <a:xfrm>
            <a:off x="7040323" y="3510140"/>
            <a:ext cx="7792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a:t>
            </a:r>
            <a:endParaRPr lang="zh-CN" altLang="en-US" dirty="0"/>
          </a:p>
        </p:txBody>
      </p:sp>
      <p:sp>
        <p:nvSpPr>
          <p:cNvPr id="6" name="Rectangle 5"/>
          <p:cNvSpPr/>
          <p:nvPr/>
        </p:nvSpPr>
        <p:spPr>
          <a:xfrm>
            <a:off x="9667538" y="3523131"/>
            <a:ext cx="486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t>
            </a:r>
            <a:endParaRPr lang="zh-CN" altLang="en-US" dirty="0"/>
          </a:p>
        </p:txBody>
      </p:sp>
      <p:sp>
        <p:nvSpPr>
          <p:cNvPr id="7" name="Rectangle 6"/>
          <p:cNvSpPr/>
          <p:nvPr/>
        </p:nvSpPr>
        <p:spPr>
          <a:xfrm>
            <a:off x="1982993" y="4241659"/>
            <a:ext cx="12881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common</a:t>
            </a:r>
            <a:endParaRPr lang="zh-CN" altLang="en-US" dirty="0"/>
          </a:p>
        </p:txBody>
      </p:sp>
    </p:spTree>
    <p:extLst>
      <p:ext uri="{BB962C8B-B14F-4D97-AF65-F5344CB8AC3E}">
        <p14:creationId xmlns:p14="http://schemas.microsoft.com/office/powerpoint/2010/main" val="303184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935" y="86197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3191" y="1692970"/>
            <a:ext cx="1004764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manager ________ his workers to work very hard so they hated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taught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drove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protected  D. praised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—True ________ is worth more than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hatred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pressure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friendship  D. force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63464" y="19395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563464" y="347824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0500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131039"/>
            <a:ext cx="1035961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Being honest is the first step if you want to be friends ________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D.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—Mary didn't enjoy herself at the party. She just felt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there were too many people at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 out  B. to leave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leaving out  D. be left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4817" y="140164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213609" y="28216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88760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2" y="689975"/>
            <a:ext cx="1096204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—How do you feel about soft music?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—Soft music makes me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happily  B. happiness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unhappily  D. 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uncle is against wasting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wonder he would rather ________ the old bike than ________ a new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repair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buy  B. to repair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repair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5118" y="9067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906495" y="3832869"/>
            <a:ext cx="417102"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C</a:t>
            </a:r>
            <a:endParaRPr lang="zh-CN" altLang="en-US" dirty="0">
              <a:latin typeface="Calibri" panose="020F0502020204030204" pitchFamily="34" charset="0"/>
            </a:endParaRPr>
          </a:p>
        </p:txBody>
      </p:sp>
    </p:spTree>
    <p:extLst>
      <p:ext uri="{BB962C8B-B14F-4D97-AF65-F5344CB8AC3E}">
        <p14:creationId xmlns:p14="http://schemas.microsoft.com/office/powerpoint/2010/main" val="257502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900" y="976861"/>
            <a:ext cx="8882230" cy="5015091"/>
          </a:xfrm>
          <a:prstGeom prst="rect">
            <a:avLst/>
          </a:prstGeom>
        </p:spPr>
        <p:txBody>
          <a:bodyPr wrap="square">
            <a:spAutoFit/>
          </a:bodyPr>
          <a:lstStyle/>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queen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王后；女王</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palace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王宫；宫殿</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wealth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财富</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lemon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柠檬</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weight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重量；分量</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shoulder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肩；肩膀</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goal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球门；射门；目标</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coach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教练；私人教师</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teammate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同队队员；队友</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courage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勇敢；勇气</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guy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非正式</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家伙；</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(pl.)</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伙计们</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relief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轻松；解脱</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agreement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意见或看法</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一致；同意</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fault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过失；缺点</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930277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17" y="1227816"/>
            <a:ext cx="950975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上海奉贤区一模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task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happier you will be when you complete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more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most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More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Most difficult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86945" y="145542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4945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599" y="743638"/>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3340" y="1574635"/>
            <a:ext cx="1024128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孤独几乎使我发疯了。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Loneliness almost ________ me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今晚我宁愿待在家中读书。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stay at home and do some reading tonight.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铁岭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南北方的菜肴有共同之处。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dishes in the north and south have something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247543" y="2509679"/>
            <a:ext cx="8999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drove</a:t>
            </a:r>
            <a:endParaRPr lang="zh-CN" altLang="en-US" dirty="0"/>
          </a:p>
        </p:txBody>
      </p:sp>
      <p:sp>
        <p:nvSpPr>
          <p:cNvPr id="6" name="Rectangle 5"/>
          <p:cNvSpPr/>
          <p:nvPr/>
        </p:nvSpPr>
        <p:spPr>
          <a:xfrm>
            <a:off x="6116210" y="2509679"/>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a:t>
            </a:r>
            <a:endParaRPr lang="zh-CN" altLang="en-US" dirty="0"/>
          </a:p>
        </p:txBody>
      </p:sp>
      <p:sp>
        <p:nvSpPr>
          <p:cNvPr id="7" name="Rectangle 6"/>
          <p:cNvSpPr/>
          <p:nvPr/>
        </p:nvSpPr>
        <p:spPr>
          <a:xfrm>
            <a:off x="2215574" y="4004992"/>
            <a:ext cx="1026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 </a:t>
            </a:r>
            <a:endParaRPr lang="zh-CN" altLang="en-US" dirty="0"/>
          </a:p>
        </p:txBody>
      </p:sp>
      <p:sp>
        <p:nvSpPr>
          <p:cNvPr id="8" name="Rectangle 7"/>
          <p:cNvSpPr/>
          <p:nvPr/>
        </p:nvSpPr>
        <p:spPr>
          <a:xfrm>
            <a:off x="3452601" y="4004992"/>
            <a:ext cx="9561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rather</a:t>
            </a:r>
            <a:endParaRPr lang="zh-CN" altLang="en-US" dirty="0"/>
          </a:p>
        </p:txBody>
      </p:sp>
      <p:sp>
        <p:nvSpPr>
          <p:cNvPr id="9" name="Rectangle 8"/>
          <p:cNvSpPr/>
          <p:nvPr/>
        </p:nvSpPr>
        <p:spPr>
          <a:xfrm>
            <a:off x="8542397" y="5446516"/>
            <a:ext cx="486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t>
            </a:r>
            <a:endParaRPr lang="zh-CN" altLang="en-US" dirty="0"/>
          </a:p>
        </p:txBody>
      </p:sp>
      <p:sp>
        <p:nvSpPr>
          <p:cNvPr id="10" name="Rectangle 9"/>
          <p:cNvSpPr/>
          <p:nvPr/>
        </p:nvSpPr>
        <p:spPr>
          <a:xfrm>
            <a:off x="9353081" y="5446515"/>
            <a:ext cx="12881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common</a:t>
            </a:r>
            <a:endParaRPr lang="zh-CN" altLang="en-US" dirty="0"/>
          </a:p>
        </p:txBody>
      </p:sp>
    </p:spTree>
    <p:extLst>
      <p:ext uri="{BB962C8B-B14F-4D97-AF65-F5344CB8AC3E}">
        <p14:creationId xmlns:p14="http://schemas.microsoft.com/office/powerpoint/2010/main" val="110669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9710" y="1457300"/>
            <a:ext cx="892884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那么她就不会感到被冷落。</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she won't feel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你了解京剧越多，就会越喜欢。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 you know about Beijing Opera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 you'll like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60507" y="2423618"/>
            <a:ext cx="6724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 </a:t>
            </a:r>
            <a:endParaRPr lang="zh-CN" altLang="en-US" dirty="0"/>
          </a:p>
        </p:txBody>
      </p:sp>
      <p:sp>
        <p:nvSpPr>
          <p:cNvPr id="4" name="Rectangle 3"/>
          <p:cNvSpPr/>
          <p:nvPr/>
        </p:nvSpPr>
        <p:spPr>
          <a:xfrm>
            <a:off x="5848451" y="2142132"/>
            <a:ext cx="12266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197201" y="3886657"/>
            <a:ext cx="8490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a:t>
            </a:r>
            <a:endParaRPr lang="zh-CN" altLang="en-US" dirty="0"/>
          </a:p>
        </p:txBody>
      </p:sp>
      <p:sp>
        <p:nvSpPr>
          <p:cNvPr id="6" name="Rectangle 5"/>
          <p:cNvSpPr/>
          <p:nvPr/>
        </p:nvSpPr>
        <p:spPr>
          <a:xfrm>
            <a:off x="9372090" y="3886656"/>
            <a:ext cx="8490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a:t>
            </a:r>
            <a:endParaRPr lang="zh-CN" altLang="en-US" dirty="0"/>
          </a:p>
        </p:txBody>
      </p:sp>
    </p:spTree>
    <p:extLst>
      <p:ext uri="{BB962C8B-B14F-4D97-AF65-F5344CB8AC3E}">
        <p14:creationId xmlns:p14="http://schemas.microsoft.com/office/powerpoint/2010/main" val="1060210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4543" y="679093"/>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67031" y="1356825"/>
            <a:ext cx="10144461"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you have a good time at Holly's birthday party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and no.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girl next to me kept talking loudly when we were eating. 2.________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 Talking loudly while eating isn't polite. 3.________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17399" y="3036804"/>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5" name="Rectangle 4"/>
          <p:cNvSpPr/>
          <p:nvPr/>
        </p:nvSpPr>
        <p:spPr>
          <a:xfrm>
            <a:off x="2186944" y="445681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8916084" y="525287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7854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1" y="1127426"/>
            <a:ext cx="10553251"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the meal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came to another room and began to watch a movie on TV.</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did you feel about the movie?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scary. 4.________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stopped watching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just then Holly came to me and invited me to sing with her. 5.________ I really enjoyed myself in the 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16583" y="2746346"/>
            <a:ext cx="394660"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a:t>
            </a:r>
            <a:endParaRPr lang="zh-CN" altLang="en-US" dirty="0">
              <a:latin typeface="Calibri" panose="020F0502020204030204" pitchFamily="34" charset="0"/>
            </a:endParaRPr>
          </a:p>
        </p:txBody>
      </p:sp>
      <p:sp>
        <p:nvSpPr>
          <p:cNvPr id="4" name="Rectangle 3"/>
          <p:cNvSpPr/>
          <p:nvPr/>
        </p:nvSpPr>
        <p:spPr>
          <a:xfrm>
            <a:off x="1541949" y="49946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6541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797511"/>
            <a:ext cx="71932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did you do then?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Singing always makes me excited.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Singing makes us mad.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That made me mad.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What do you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Thrillers always make me scared.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Comedy movies make her happy.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966974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312" y="743638"/>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3346" y="1668881"/>
            <a:ext cx="861687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kids are crazy about space. Last month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space agency(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机构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told the public that they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planet protection officer”. Some people laughed at the funny job title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 9­year­old boy took the information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wrote a letter to the agency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saying that he wanted the job.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607237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44" y="708004"/>
            <a:ext cx="11360075"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sirs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name is Sam Lee. I think I am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person for the job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wrote.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Sam's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For 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wrote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sister says I act like an alien(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外星人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Sam also said he had watched almost all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movies he could find. His last sentence may touch peoples' hearts: “I am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can learn to think like an alien.”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soon got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from Bill Black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director of the agency. “We have received your letter. It is great that you are interested in the job. This job is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earth from germs(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细菌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things brought back from other planets.” Bill ended the letter with some warm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Sam to study hard and do well in school. “We hope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at the agency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wrote.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243515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4056" y="1905506"/>
            <a:ext cx="755904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“Among kids there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space scientists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Bill told a newspaper. “We think of this letter as a chance that may forever change a kid's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427764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2" y="1285219"/>
            <a:ext cx="935915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waking up  B. looking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dealing with  D. talking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simply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lightly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seriously  D. clearly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right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kind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important  D. favorite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dreams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problems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discoveries  D. advantages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 A. war  B. road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space  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sports</a:t>
            </a:r>
            <a:endParaRPr lang="zh-CN" altLang="zh-CN" sz="2400" kern="100" dirty="0">
              <a:latin typeface="Calibri" panose="020F0502020204030204" pitchFamily="34" charset="0"/>
              <a:ea typeface="宋体" panose="02010600030101010101" pitchFamily="2" charset="-122"/>
              <a:cs typeface="Courier New" panose="02070309020205020404" pitchFamily="49" charset="0"/>
            </a:endParaRPr>
          </a:p>
        </p:txBody>
      </p:sp>
      <p:sp>
        <p:nvSpPr>
          <p:cNvPr id="3" name="Rectangle 2"/>
          <p:cNvSpPr/>
          <p:nvPr/>
        </p:nvSpPr>
        <p:spPr>
          <a:xfrm>
            <a:off x="1907709" y="150921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910915" y="229452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902098" y="30520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885267" y="373776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1898091" y="44626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32574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0128" y="797427"/>
            <a:ext cx="17171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8742" y="1628424"/>
            <a:ext cx="7892527" cy="219893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drive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迫使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examine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仔细地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检查；检验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kick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踢；踹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拉；拖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disappoint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使失望</a:t>
            </a:r>
            <a:endParaRPr lang="zh-CN" altLang="en-US" dirty="0"/>
          </a:p>
        </p:txBody>
      </p:sp>
      <p:sp>
        <p:nvSpPr>
          <p:cNvPr id="4" name="Rectangle 3"/>
          <p:cNvSpPr/>
          <p:nvPr/>
        </p:nvSpPr>
        <p:spPr>
          <a:xfrm>
            <a:off x="590128" y="3648203"/>
            <a:ext cx="2024913"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兼类词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28742" y="4242857"/>
            <a:ext cx="336605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conj.&amp; adv.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560099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1632" y="1310306"/>
            <a:ext cx="753752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job  B. test  C. reply  D. ticket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move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protect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pull  D. collect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warning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helping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ordering  D. encouraging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see  B. tell  C. thank  D. search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past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future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recent  D. present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80681" y="15522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780681" y="22854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755033" y="301871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780681" y="372232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755033" y="4474422"/>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67143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125" y="614547"/>
            <a:ext cx="5216493"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山东济南模拟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18797" y="1262664"/>
            <a:ext cx="1056400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Rosen made his living by playing the guitar in a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was always in a good state and saw things from a different side. He often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 sun sets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will rise again. When the sun rises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will also set. That is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Rosen loved cars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was impossible for him to buy one himself. When he was with his 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always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only I had a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eyes were full of hope. Someone said to him as if it was joking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and buy a lottery ticket. If you win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have a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39539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123" y="987702"/>
            <a:ext cx="1087598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bought a two</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­-dollar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lottery ticket. Perhaps with all his luck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Rosen won the lottery. Mr. Rosen got his wish. He bought a car with his prize money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drove it all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to the public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was often seen a smile on his face.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washed his car as clean as a new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Rosen left the car outside his room and half an hour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found it was stolen when he went out. When his friends heard the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worried that he could not stand it. They thought that he loved his car so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car he had bought for tens of thousands of dollars had gone in the blink of an eye. So they got together to comfort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“Rosen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car has lost. Don't be too sad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461439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599" y="1389181"/>
            <a:ext cx="826904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should I be sad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Mr. Rosen laughed. The friends looked at each other with doubt. “If one of you lost two dollars by chance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be sad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Mr. Rosen continued.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 people said that.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just lost two dollars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Mr. Rosen laughed.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594626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5" y="834841"/>
            <a:ext cx="990779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did Rosen do to make a living?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Sold lottery.  B. Washed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Played the guitar.  D. Drove cars.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last sentence of the text means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Rosen was always in a bad state in his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Rosen didn't care about how to make his dream come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Rosen does hold an active view towards his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Rosen felt sad about losing two dollars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72585" y="1057396"/>
            <a:ext cx="417102" cy="461665"/>
          </a:xfrm>
          <a:prstGeom prst="rect">
            <a:avLst/>
          </a:prstGeom>
        </p:spPr>
        <p:txBody>
          <a:bodyPr wrap="none">
            <a:spAutoFit/>
          </a:bodyPr>
          <a:lstStyle/>
          <a:p>
            <a:r>
              <a:rPr lang="zh-CN"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zh-CN" sz="2400" kern="100" dirty="0">
                <a:solidFill>
                  <a:srgbClr val="FF0000"/>
                </a:solidFill>
                <a:latin typeface="Calibri" panose="020F0502020204030204" pitchFamily="34" charset="0"/>
                <a:ea typeface="Calibri" panose="020F0502020204030204" pitchFamily="34" charset="0"/>
                <a:cs typeface="Times New Roman" panose="02020603050405020304" pitchFamily="18" charset="0"/>
              </a:rPr>
              <a:t>C</a:t>
            </a:r>
            <a:endParaRPr lang="zh-CN" altLang="en-US" dirty="0">
              <a:latin typeface="Calibri" panose="020F0502020204030204" pitchFamily="34" charset="0"/>
            </a:endParaRPr>
          </a:p>
        </p:txBody>
      </p:sp>
      <p:sp>
        <p:nvSpPr>
          <p:cNvPr id="4" name="Rectangle 3"/>
          <p:cNvSpPr/>
          <p:nvPr/>
        </p:nvSpPr>
        <p:spPr>
          <a:xfrm>
            <a:off x="1241515" y="25708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16599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2213" y="1809813"/>
            <a:ext cx="855212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What's the best title for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lottery story  B. A two</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­-dollar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guitar player  D. A wonderful dream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98916" y="21136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84240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26443" y="614456"/>
            <a:ext cx="3658630"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3c</a:t>
            </a:r>
            <a:endParaRPr lang="zh-CN" altLang="en-US" dirty="0"/>
          </a:p>
        </p:txBody>
      </p:sp>
      <p:sp>
        <p:nvSpPr>
          <p:cNvPr id="3" name="Rectangle 2"/>
          <p:cNvSpPr/>
          <p:nvPr/>
        </p:nvSpPr>
        <p:spPr>
          <a:xfrm>
            <a:off x="0" y="1336365"/>
            <a:ext cx="8179981" cy="830997"/>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根据句意及汉语或首字母提示完成单词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12112" y="2263055"/>
            <a:ext cx="977132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It's hard to share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权力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little girl looks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苍白的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wrong with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She was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女王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fashion(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during the 1960s.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486850" y="2517684"/>
            <a:ext cx="9854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power</a:t>
            </a:r>
            <a:endParaRPr lang="zh-CN" altLang="en-US" dirty="0"/>
          </a:p>
        </p:txBody>
      </p:sp>
      <p:sp>
        <p:nvSpPr>
          <p:cNvPr id="6" name="Rectangle 5"/>
          <p:cNvSpPr/>
          <p:nvPr/>
        </p:nvSpPr>
        <p:spPr>
          <a:xfrm>
            <a:off x="4753847" y="3233978"/>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pale</a:t>
            </a:r>
            <a:endParaRPr lang="zh-CN" altLang="en-US" dirty="0"/>
          </a:p>
        </p:txBody>
      </p:sp>
      <p:sp>
        <p:nvSpPr>
          <p:cNvPr id="7" name="Rectangle 6"/>
          <p:cNvSpPr/>
          <p:nvPr/>
        </p:nvSpPr>
        <p:spPr>
          <a:xfrm>
            <a:off x="3926443" y="3950272"/>
            <a:ext cx="9781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queen</a:t>
            </a:r>
            <a:endParaRPr lang="zh-CN" altLang="en-US" dirty="0"/>
          </a:p>
        </p:txBody>
      </p:sp>
    </p:spTree>
    <p:extLst>
      <p:ext uri="{BB962C8B-B14F-4D97-AF65-F5344CB8AC3E}">
        <p14:creationId xmlns:p14="http://schemas.microsoft.com/office/powerpoint/2010/main" val="282776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0214" y="1305066"/>
            <a:ext cx="1007966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Those beautiful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宫殿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built hundreds of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)Creativity is great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for us because of its value in our work and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two sweaters are so expensive that I can afford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25882" y="1518224"/>
            <a:ext cx="11160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palaces</a:t>
            </a:r>
            <a:endParaRPr lang="zh-CN" altLang="en-US" dirty="0"/>
          </a:p>
        </p:txBody>
      </p:sp>
      <p:sp>
        <p:nvSpPr>
          <p:cNvPr id="4" name="Rectangle 3"/>
          <p:cNvSpPr/>
          <p:nvPr/>
        </p:nvSpPr>
        <p:spPr>
          <a:xfrm>
            <a:off x="5545115" y="2283768"/>
            <a:ext cx="10379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wealth</a:t>
            </a:r>
            <a:endParaRPr lang="zh-CN" altLang="en-US" dirty="0"/>
          </a:p>
        </p:txBody>
      </p:sp>
      <p:sp>
        <p:nvSpPr>
          <p:cNvPr id="5" name="Rectangle 4"/>
          <p:cNvSpPr/>
          <p:nvPr/>
        </p:nvSpPr>
        <p:spPr>
          <a:xfrm>
            <a:off x="1443444" y="4484708"/>
            <a:ext cx="10967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neither</a:t>
            </a:r>
            <a:endParaRPr lang="zh-CN" altLang="en-US" dirty="0"/>
          </a:p>
        </p:txBody>
      </p:sp>
    </p:spTree>
    <p:extLst>
      <p:ext uri="{BB962C8B-B14F-4D97-AF65-F5344CB8AC3E}">
        <p14:creationId xmlns:p14="http://schemas.microsoft.com/office/powerpoint/2010/main" val="344196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80665"/>
            <a:ext cx="55627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用括号中所给词的适当形式填空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8949" y="1547867"/>
            <a:ext cx="996270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His father is a ________(bank). And he is rich in the 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doctor ________(examine) the old man.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was wrong with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________(run) every morning is good for our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—Neither my brother nor I ________(be) interested in playing WeChat.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—Really? But I like it very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020265" y="1837200"/>
            <a:ext cx="10467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banker</a:t>
            </a:r>
            <a:endParaRPr lang="zh-CN" altLang="en-US" dirty="0"/>
          </a:p>
        </p:txBody>
      </p:sp>
      <p:sp>
        <p:nvSpPr>
          <p:cNvPr id="5" name="Rectangle 4"/>
          <p:cNvSpPr/>
          <p:nvPr/>
        </p:nvSpPr>
        <p:spPr>
          <a:xfrm>
            <a:off x="3664719" y="2524403"/>
            <a:ext cx="14023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examined</a:t>
            </a:r>
            <a:endParaRPr lang="zh-CN" altLang="en-US" dirty="0"/>
          </a:p>
        </p:txBody>
      </p:sp>
      <p:sp>
        <p:nvSpPr>
          <p:cNvPr id="6" name="Rectangle 5"/>
          <p:cNvSpPr/>
          <p:nvPr/>
        </p:nvSpPr>
        <p:spPr>
          <a:xfrm>
            <a:off x="2174473" y="3974345"/>
            <a:ext cx="1213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Running</a:t>
            </a:r>
            <a:endParaRPr lang="zh-CN" altLang="en-US" dirty="0"/>
          </a:p>
        </p:txBody>
      </p:sp>
      <p:sp>
        <p:nvSpPr>
          <p:cNvPr id="7" name="Rectangle 6"/>
          <p:cNvSpPr/>
          <p:nvPr/>
        </p:nvSpPr>
        <p:spPr>
          <a:xfrm>
            <a:off x="5851601" y="4707991"/>
            <a:ext cx="5774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a:t>
            </a:r>
            <a:endParaRPr lang="zh-CN" altLang="en-US" dirty="0"/>
          </a:p>
        </p:txBody>
      </p:sp>
    </p:spTree>
    <p:extLst>
      <p:ext uri="{BB962C8B-B14F-4D97-AF65-F5344CB8AC3E}">
        <p14:creationId xmlns:p14="http://schemas.microsoft.com/office/powerpoint/2010/main" val="163436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08073" y="1515508"/>
            <a:ext cx="1052623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When summer comes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people feel like ________(swim) to have fun.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That music sounds very nice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often makes me ________(sleep)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girl was made ________(wash) her brother's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I can make you ________ what I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you can't make yourself ________ in English.(understand)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630342" y="1677712"/>
            <a:ext cx="14607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swimming</a:t>
            </a:r>
            <a:endParaRPr lang="zh-CN" altLang="en-US" dirty="0"/>
          </a:p>
        </p:txBody>
      </p:sp>
      <p:sp>
        <p:nvSpPr>
          <p:cNvPr id="5" name="Rectangle 4"/>
          <p:cNvSpPr/>
          <p:nvPr/>
        </p:nvSpPr>
        <p:spPr>
          <a:xfrm>
            <a:off x="8360734" y="2496419"/>
            <a:ext cx="9830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sleepy</a:t>
            </a:r>
            <a:endParaRPr lang="zh-CN" altLang="en-US" dirty="0"/>
          </a:p>
        </p:txBody>
      </p:sp>
      <p:sp>
        <p:nvSpPr>
          <p:cNvPr id="6" name="Rectangle 5"/>
          <p:cNvSpPr/>
          <p:nvPr/>
        </p:nvSpPr>
        <p:spPr>
          <a:xfrm>
            <a:off x="3581026" y="2992835"/>
            <a:ext cx="17763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wash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3581026" y="3974345"/>
            <a:ext cx="16132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understand</a:t>
            </a:r>
            <a:endParaRPr lang="zh-CN" altLang="en-US" dirty="0"/>
          </a:p>
        </p:txBody>
      </p:sp>
      <p:sp>
        <p:nvSpPr>
          <p:cNvPr id="8" name="Rectangle 7"/>
          <p:cNvSpPr/>
          <p:nvPr/>
        </p:nvSpPr>
        <p:spPr>
          <a:xfrm>
            <a:off x="9343824" y="3719209"/>
            <a:ext cx="224401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understood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3893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5006" y="732881"/>
            <a:ext cx="2031325" cy="698268"/>
          </a:xfrm>
          <a:prstGeom prst="rect">
            <a:avLst/>
          </a:prstGeom>
        </p:spPr>
        <p:txBody>
          <a:bodyPr wrap="none">
            <a:spAutoFit/>
          </a:bodyPr>
          <a:lstStyle/>
          <a:p>
            <a:pPr indent="609600" algn="just">
              <a:lnSpc>
                <a:spcPct val="200000"/>
              </a:lnSpc>
              <a:spcAft>
                <a:spcPts val="0"/>
              </a:spcAft>
            </a:pPr>
            <a:r>
              <a:rPr lang="zh-CN" altLang="zh-CN" sz="2400"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重点短语</a:t>
            </a:r>
            <a:endParaRPr lang="zh-CN" altLang="zh-CN" sz="1050" kern="100" dirty="0">
              <a:solidFill>
                <a:schemeClr val="accent1"/>
              </a:solidFill>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36780" y="1851761"/>
            <a:ext cx="815071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rather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drive sb. crazy/mad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使人发疯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the more...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friends with sb.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成为某人的朋友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out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忽略；不提及；不包括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call 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召来；叫来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563889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879" y="642441"/>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0094" y="1164265"/>
            <a:ext cx="1031358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Guimei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looks ________. What's wrong?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still feels weak after her illness.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active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pale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proud  D. silent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四川广元一模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don't you take the notes ________ you can review them later?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as soon as  B. so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even though  D. unless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52618" y="136936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252618" y="366747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1628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2354" y="859096"/>
            <a:ext cx="952677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—Are you going swimming this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rather ________with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play ping pong  B. play ping pong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playing ping pong  D. played ping pong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After reading the novel Treasure Island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Paul has more ________ than before because of the main character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brave Jim.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humor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wealth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luck  D. 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52348" y="112481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752348" y="401687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4778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8438" y="869729"/>
            <a:ext cx="1014345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should ________ the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answers again carefully before you hand in your test papers.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I'll do as you say.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write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examine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watch  D.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My sister feels like ________ comedy movies.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seen  B. to see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watching  D. to watch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0329" y="115671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550329" y="408067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4544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4231" y="1738193"/>
            <a:ext cx="821187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months of looking he ________ found a job. That made him quite 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hardly  B. quickly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finally  D. sadly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06844" y="197542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9025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6126" y="975963"/>
            <a:ext cx="1869423" cy="461665"/>
          </a:xfrm>
          <a:prstGeom prst="rect">
            <a:avLst/>
          </a:prstGeom>
        </p:spPr>
        <p:txBody>
          <a:bodyPr wrap="none">
            <a:spAutoFit/>
          </a:bodyPr>
          <a:lstStyle/>
          <a:p>
            <a:r>
              <a:rPr lang="zh-CN" altLang="zh-CN" sz="2400" kern="100" dirty="0">
                <a:ea typeface="微软雅黑" panose="020B0503020204020204" pitchFamily="34" charset="-122"/>
                <a:cs typeface="微软雅黑" panose="020B0503020204020204" pitchFamily="34" charset="-122"/>
              </a:rPr>
              <a:t>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en-US" dirty="0"/>
          </a:p>
        </p:txBody>
      </p:sp>
      <p:sp>
        <p:nvSpPr>
          <p:cNvPr id="3" name="Rectangle 2"/>
          <p:cNvSpPr/>
          <p:nvPr/>
        </p:nvSpPr>
        <p:spPr>
          <a:xfrm>
            <a:off x="1470837" y="1594953"/>
            <a:ext cx="93034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The funny joke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made us laugh.(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you laugh?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is taking action to improve air quality.(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保持句意不变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is taking action to ________ air quality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67713" y="2507052"/>
            <a:ext cx="9367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t>
            </a:r>
            <a:endParaRPr lang="zh-CN" altLang="en-US" dirty="0"/>
          </a:p>
        </p:txBody>
      </p:sp>
      <p:sp>
        <p:nvSpPr>
          <p:cNvPr id="5" name="Rectangle 4"/>
          <p:cNvSpPr/>
          <p:nvPr/>
        </p:nvSpPr>
        <p:spPr>
          <a:xfrm>
            <a:off x="3693012" y="2507052"/>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6" name="Rectangle 5"/>
          <p:cNvSpPr/>
          <p:nvPr/>
        </p:nvSpPr>
        <p:spPr>
          <a:xfrm>
            <a:off x="6633156" y="4750521"/>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7" name="Rectangle 6"/>
          <p:cNvSpPr/>
          <p:nvPr/>
        </p:nvSpPr>
        <p:spPr>
          <a:xfrm>
            <a:off x="9179122" y="4750521"/>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Tree>
    <p:extLst>
      <p:ext uri="{BB962C8B-B14F-4D97-AF65-F5344CB8AC3E}">
        <p14:creationId xmlns:p14="http://schemas.microsoft.com/office/powerpoint/2010/main" val="341331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7684" y="928507"/>
            <a:ext cx="103135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hear you well. Please say it louder.(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保持句意基本不变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say it louder ________ ________ I can hear you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story made her feel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story make her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I'm not sure what I should do about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改为简单句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not sure ________ ________ ________ about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62863" y="1922261"/>
            <a:ext cx="5357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so</a:t>
            </a:r>
            <a:endParaRPr lang="zh-CN" altLang="en-US" dirty="0"/>
          </a:p>
        </p:txBody>
      </p:sp>
      <p:sp>
        <p:nvSpPr>
          <p:cNvPr id="4" name="Rectangle 3"/>
          <p:cNvSpPr/>
          <p:nvPr/>
        </p:nvSpPr>
        <p:spPr>
          <a:xfrm>
            <a:off x="5758461" y="1912525"/>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5" name="Rectangle 4"/>
          <p:cNvSpPr/>
          <p:nvPr/>
        </p:nvSpPr>
        <p:spPr>
          <a:xfrm>
            <a:off x="2123533" y="3336392"/>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6" name="Rectangle 5"/>
          <p:cNvSpPr/>
          <p:nvPr/>
        </p:nvSpPr>
        <p:spPr>
          <a:xfrm>
            <a:off x="3414171" y="3336392"/>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7" name="Rectangle 6"/>
          <p:cNvSpPr/>
          <p:nvPr/>
        </p:nvSpPr>
        <p:spPr>
          <a:xfrm>
            <a:off x="6951285" y="3337289"/>
            <a:ext cx="649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a:t>
            </a:r>
            <a:endParaRPr lang="zh-CN" altLang="en-US" dirty="0"/>
          </a:p>
        </p:txBody>
      </p:sp>
      <p:sp>
        <p:nvSpPr>
          <p:cNvPr id="8" name="Rectangle 7"/>
          <p:cNvSpPr/>
          <p:nvPr/>
        </p:nvSpPr>
        <p:spPr>
          <a:xfrm>
            <a:off x="3552029" y="4803685"/>
            <a:ext cx="8822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t>
            </a:r>
            <a:endParaRPr lang="zh-CN" altLang="en-US" dirty="0"/>
          </a:p>
        </p:txBody>
      </p:sp>
      <p:sp>
        <p:nvSpPr>
          <p:cNvPr id="9" name="Rectangle 8"/>
          <p:cNvSpPr/>
          <p:nvPr/>
        </p:nvSpPr>
        <p:spPr>
          <a:xfrm>
            <a:off x="4979791" y="4783316"/>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10" name="Rectangle 9"/>
          <p:cNvSpPr/>
          <p:nvPr/>
        </p:nvSpPr>
        <p:spPr>
          <a:xfrm>
            <a:off x="6200568" y="4803685"/>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Tree>
    <p:extLst>
      <p:ext uri="{BB962C8B-B14F-4D97-AF65-F5344CB8AC3E}">
        <p14:creationId xmlns:p14="http://schemas.microsoft.com/office/powerpoint/2010/main" val="148244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16869"/>
            <a:ext cx="371608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58041" y="1964285"/>
            <a:ext cx="836073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他认为没有人能取代他的位置。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thinks that no one can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这书桌太重我拖不动。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desk is ________ heavy ________ I can't move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877042" y="2921722"/>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5" name="Rectangle 4"/>
          <p:cNvSpPr/>
          <p:nvPr/>
        </p:nvSpPr>
        <p:spPr>
          <a:xfrm>
            <a:off x="7273364" y="2921722"/>
            <a:ext cx="5373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his</a:t>
            </a:r>
            <a:endParaRPr lang="zh-CN" altLang="en-US" dirty="0"/>
          </a:p>
        </p:txBody>
      </p:sp>
      <p:sp>
        <p:nvSpPr>
          <p:cNvPr id="6" name="Rectangle 5"/>
          <p:cNvSpPr/>
          <p:nvPr/>
        </p:nvSpPr>
        <p:spPr>
          <a:xfrm>
            <a:off x="8416653" y="2921721"/>
            <a:ext cx="11961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position</a:t>
            </a:r>
            <a:endParaRPr lang="zh-CN" altLang="en-US" dirty="0"/>
          </a:p>
        </p:txBody>
      </p:sp>
      <p:sp>
        <p:nvSpPr>
          <p:cNvPr id="7" name="Rectangle 6"/>
          <p:cNvSpPr/>
          <p:nvPr/>
        </p:nvSpPr>
        <p:spPr>
          <a:xfrm>
            <a:off x="4214557" y="4378382"/>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a:t>
            </a:r>
            <a:endParaRPr lang="zh-CN" altLang="en-US" dirty="0"/>
          </a:p>
        </p:txBody>
      </p:sp>
      <p:sp>
        <p:nvSpPr>
          <p:cNvPr id="8" name="Rectangle 7"/>
          <p:cNvSpPr/>
          <p:nvPr/>
        </p:nvSpPr>
        <p:spPr>
          <a:xfrm>
            <a:off x="6234223" y="4378382"/>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Tree>
    <p:extLst>
      <p:ext uri="{BB962C8B-B14F-4D97-AF65-F5344CB8AC3E}">
        <p14:creationId xmlns:p14="http://schemas.microsoft.com/office/powerpoint/2010/main" val="3653926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7562" y="965422"/>
            <a:ext cx="1069635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彼得经常没有理由地迟到。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is often late for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上周约翰请他的朋友们来为他的儿子庆生。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John ________ ________ his friends to celebrate the birth of his son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丹东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格林先生使我们很容易地学习英语。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Green made it ________ ________ ________ to learn English.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93447" y="191162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a:t>
            </a:r>
            <a:endParaRPr lang="zh-CN" altLang="en-US" dirty="0"/>
          </a:p>
        </p:txBody>
      </p:sp>
      <p:sp>
        <p:nvSpPr>
          <p:cNvPr id="4" name="Rectangle 3"/>
          <p:cNvSpPr/>
          <p:nvPr/>
        </p:nvSpPr>
        <p:spPr>
          <a:xfrm>
            <a:off x="5696246" y="1911627"/>
            <a:ext cx="1033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reason</a:t>
            </a:r>
            <a:endParaRPr lang="zh-CN" altLang="en-US" dirty="0"/>
          </a:p>
        </p:txBody>
      </p:sp>
      <p:sp>
        <p:nvSpPr>
          <p:cNvPr id="5" name="Rectangle 4"/>
          <p:cNvSpPr/>
          <p:nvPr/>
        </p:nvSpPr>
        <p:spPr>
          <a:xfrm>
            <a:off x="2437462" y="3378921"/>
            <a:ext cx="9162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called</a:t>
            </a:r>
            <a:endParaRPr lang="zh-CN" altLang="en-US" dirty="0"/>
          </a:p>
        </p:txBody>
      </p:sp>
      <p:sp>
        <p:nvSpPr>
          <p:cNvPr id="6" name="Rectangle 5"/>
          <p:cNvSpPr/>
          <p:nvPr/>
        </p:nvSpPr>
        <p:spPr>
          <a:xfrm>
            <a:off x="3984221" y="3378920"/>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7" name="Rectangle 6"/>
          <p:cNvSpPr/>
          <p:nvPr/>
        </p:nvSpPr>
        <p:spPr>
          <a:xfrm>
            <a:off x="4175051" y="4786791"/>
            <a:ext cx="7401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easy</a:t>
            </a:r>
            <a:endParaRPr lang="zh-CN" altLang="en-US" dirty="0"/>
          </a:p>
        </p:txBody>
      </p:sp>
      <p:sp>
        <p:nvSpPr>
          <p:cNvPr id="8" name="Rectangle 7"/>
          <p:cNvSpPr/>
          <p:nvPr/>
        </p:nvSpPr>
        <p:spPr>
          <a:xfrm>
            <a:off x="5516620" y="4899377"/>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9" name="Rectangle 8"/>
          <p:cNvSpPr/>
          <p:nvPr/>
        </p:nvSpPr>
        <p:spPr>
          <a:xfrm>
            <a:off x="6808900" y="4856500"/>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a:t>
            </a:r>
            <a:endParaRPr lang="zh-CN" altLang="en-US" dirty="0"/>
          </a:p>
        </p:txBody>
      </p:sp>
    </p:spTree>
    <p:extLst>
      <p:ext uri="{BB962C8B-B14F-4D97-AF65-F5344CB8AC3E}">
        <p14:creationId xmlns:p14="http://schemas.microsoft.com/office/powerpoint/2010/main" val="60068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628" y="801929"/>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0606" y="1632926"/>
            <a:ext cx="1045180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阅读下面的短文，根据短文内容从每小题所给的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四个选项中，选出一个可以填入空白处的最佳选项，使短文意思完整、句子通顺。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60969" y="3204772"/>
            <a:ext cx="972879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going to buy some fruits and medicine for my headache. After I parked my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into the market. It wasn't 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__as I had expected. Only a few people were shopping in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799430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2354" y="1085188"/>
            <a:ext cx="94098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market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a little girl__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a shopping cart(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looked to be months old with blond curly hair and blue eyes.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such a lovely girl that I couldn't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eyes away. Then I did what I always do with children: I gave her my best smile. I may have looked a bit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came from my heart.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learned that everyone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smile sometimes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strangers at the market in a rush to get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06069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5" y="1001948"/>
            <a:ext cx="8107680"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neither... nor...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既不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也不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lose one's power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失去权力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one's position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代替某人的位置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be continued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待续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start with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起初；开始时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search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寻找</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one's eyes on sb./</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留意或照看某人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失望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kick sb.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开除某人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396917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5" y="419521"/>
            <a:ext cx="11080377" cy="674030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took her time deciding just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deal with my smile. But finally she smiled. I laughed and waved(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挥手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goodbye. And she blew me a kiss.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put a smile on my face and then I got a smile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from every shopper I passed. I was still smiling when I got home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I'd forgotten to get medicine.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need it. My headache was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Want to change the world? Try smiling. In that simple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everyone's smiles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tiring world would become a better place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you're lucky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be blown a kiss and it maybe make your headache go away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789762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5" y="1303162"/>
            <a:ext cx="763434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scared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crowded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quiet  D. empty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sitting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sleeping  D. selling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throw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move  D. give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thirsty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angry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hungry  D. crazy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needs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hates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makes  D. gives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2490" y="153073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2572490" y="230528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2655846" y="300624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655846" y="372774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667066" y="45159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9391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5226" y="1305664"/>
            <a:ext cx="76802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why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D. when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fact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total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return  D. public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decided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realized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developed  D. received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excitement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condition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exchange  D. opinion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D. If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75092" y="152885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975092" y="230503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975092" y="296765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975092" y="379865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975092" y="449738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17821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261" y="631809"/>
            <a:ext cx="398538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丽水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60968" y="1791954"/>
            <a:ext cx="95905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came to the United States from Africa to live with my uncle Jim in Maryland. One year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lost my sight because of a serious illness.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 told me not to go out. He worried I would get lost or hit by a car. But I was dogged. I told him I'd pay attention. I believed I'd succeed. I must succeed. I must put my will into action. I dreamed of being a broadcaster.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786577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4669" y="1075751"/>
            <a:ext cx="1128114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a neighbor told me that a public library in Washington 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offering a free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specially designed for blind people. This was an important chance for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how would I map my way? I knew that the American singer Ray Charles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 blind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got around on his own without a cane(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手杖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secret was to count steps. But I couldn't see what to do that way. Instead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developed my imagination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sensing the layout(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布局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places I visited and taking notes of landmarks in my mind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9246864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2846" y="1456729"/>
            <a:ext cx="8754140" cy="3785652"/>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first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would have to stop to imagine and map a new space in my mind. The next time I visited that place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used that to find the way. Today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am used to doing it. But I've still lost my way many times. I have to swallow my pride to ask for help</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not thinking about what others think or say about me.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218513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7442" y="561984"/>
            <a:ext cx="1053686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I'd be down and I'd consider giving up. Perhaps my uncle was right. Maybe I'd stay home and wait until someone came to help. On those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lost my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go to bed with a bad feeling. ________. I had a strong wish to beat blindness and be successful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that was usually enough to get me out of bed the next day and try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Along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learned to be patient with myself and realized that asking for help didn't diminish(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贬低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 in any way. I've got three academic degrees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 reporter and broadcaster. I've achieved my dream.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870049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3227" y="1424832"/>
            <a:ext cx="888881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lost my way many times and found it again.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come close to being hit by a car but never been hit by one. When people ask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“Aren't you afraid to be out alone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answer to me is clear: I would face danger and find happiness instead of staying home and being unhappy.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1148287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4790" y="662693"/>
            <a:ext cx="1062192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writer ________ one year after he moved to the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became blind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lost his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parents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hit by a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of the following can be put in “________” in Paragraph 6?</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And my uncle knew it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But I kept that to myself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And my uncle was with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So I gave up trying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7948" y="9228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837948" y="32018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57218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2745" y="832814"/>
            <a:ext cx="1021788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might Jim say when he talks about the writer at the end of the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That boy can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boy is so poor!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are free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I've done much for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best title of this passage might be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 Imagination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Succeed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Life with My Uncle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Common Way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Success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Study in the Library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23453" y="111418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438393" y="396371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74846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2088" y="1162834"/>
            <a:ext cx="77096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hard on sb.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对某人苛刻；对某人要求严厉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sb. 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让某人进来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rather than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而不是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one's relief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令某人感到欣慰的是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pull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齐心协力；通力合作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agreement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同</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53765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854" y="716869"/>
            <a:ext cx="3902030"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0243" y="1473438"/>
            <a:ext cx="1101533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根据短文内容及括号内所给的汉语句子提示，补全短文，使短文完整、通顺。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82726" y="2805360"/>
            <a:ext cx="8573386" cy="219893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live in a colorful world. There are colors everywhere.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colors(1)_______________________________________________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使我们冷静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4522940" y="3489328"/>
            <a:ext cx="248689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us calm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1174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9339" y="722668"/>
            <a:ext cx="10770781" cy="589225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Blue is one of these colors. Wearing blue clothes or sleeping in a blue room is good for the mind and body. Blue can also mean sadness. Someone who is feeling sad may say “I'm feeling blue”.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colors (2)______________________________________(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使我们快乐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Colors like orange or yellow belong to these. Orange can bring us success and cheer us up when we're feeling sad. Yellow is the color of the sun and wisdom. If we feel tired or weak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wear colors that can (3</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使我们感觉充满活力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3" name="Rectangle 2"/>
          <p:cNvSpPr/>
          <p:nvPr/>
        </p:nvSpPr>
        <p:spPr>
          <a:xfrm>
            <a:off x="1772529" y="2747688"/>
            <a:ext cx="375596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us happy/pleased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91316" y="5033688"/>
            <a:ext cx="360021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us feel energetic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11799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3740" y="1547405"/>
            <a:ext cx="8952614" cy="3785652"/>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Green is such a color. It can give us energy because it is the color of nature and stands for new life and growth. And we can also wear red. It is the color of heat and stands for power and strong feelings. It can (4)________________________________________(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使我们变得更坚强</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502197" y="3693986"/>
            <a:ext cx="40180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us become stronger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5022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023" y="772839"/>
            <a:ext cx="7488865" cy="1569660"/>
          </a:xfrm>
          <a:prstGeom prst="rect">
            <a:avLst/>
          </a:prstGeom>
        </p:spPr>
        <p:txBody>
          <a:bodyPr wrap="squar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根据短文内容，回答文后所给出的问题。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9173" y="2525002"/>
            <a:ext cx="827567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Aunt Jia had a snack stand(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摊位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our neighborhood. Her snacks never failed to satisfy my stomach.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always patient with her customers. Even COVID­19 didn't influence her business.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4075089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9581" y="579428"/>
            <a:ext cx="1029231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the last Spring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a large family visiting her stand. It formed a heart­warming picture: Each family member was enjoying being together. As they were leaving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noticed Aunt Jia felt a bit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amazed. In my experience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always smiling. I went forward and ordered my favorite snack. When she was wrapping(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打包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couldn't help saying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“Happy New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Aunt Jia! Why don't you take a break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Aunt Jia looked surprised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soon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“Happy New Year! I love working here in this city. It's too cold and snowy in my hometown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4578915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7563" y="1244676"/>
            <a:ext cx="10526231" cy="4524315"/>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became more curious(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好奇的</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“Where do you come from? Aren't your family waiting for you to come home for the celebration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Aunt Jia stopped for a few seconds. “They sure are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she answered gently. “But I have to stay here. I'm from a mountain area</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where it would not be easy to make money. I'd be comfortable if I were home now. But in order to live a better life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must work hard.” I froze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thinking about her words. Having noticed my shock</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Aunt Jia smiled.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912559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1069" y="2317368"/>
            <a:ext cx="7786577"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get something better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sacrifice(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牺牲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a must. This is a rule that people from all walks of life must follow.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9413166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7563" y="1555230"/>
            <a:ext cx="1027105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business did Aunt Jia have in the neighborhood?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How did Aunt Jia feel after a large family visited her stand?</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33357" y="2453889"/>
            <a:ext cx="54275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had a snack stand./She sold snacks.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3851633" y="3931814"/>
            <a:ext cx="38933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felt a bit sad./A bit sad.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74106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7053" y="1295032"/>
            <a:ext cx="1028168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did Aunt Jia come from?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学习能力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did Aunt Jia work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思维品质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rule can we learn from Aunt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Jia's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experience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en-US" dirty="0"/>
          </a:p>
        </p:txBody>
      </p:sp>
      <p:sp>
        <p:nvSpPr>
          <p:cNvPr id="3" name="Rectangle 2"/>
          <p:cNvSpPr/>
          <p:nvPr/>
        </p:nvSpPr>
        <p:spPr>
          <a:xfrm>
            <a:off x="1761459" y="1921156"/>
            <a:ext cx="8998689"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She came/was from a mountain area./From a mountain area.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64300" y="3639419"/>
            <a:ext cx="40012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order to/To live a better life.</a:t>
            </a:r>
            <a:endParaRPr lang="zh-CN" altLang="en-US" dirty="0"/>
          </a:p>
        </p:txBody>
      </p:sp>
      <p:sp>
        <p:nvSpPr>
          <p:cNvPr id="5" name="Rectangle 4"/>
          <p:cNvSpPr/>
          <p:nvPr/>
        </p:nvSpPr>
        <p:spPr>
          <a:xfrm>
            <a:off x="2648106" y="5122660"/>
            <a:ext cx="57474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get something better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sacrifice is a must.</a:t>
            </a:r>
            <a:endParaRPr lang="zh-CN" altLang="en-US" dirty="0"/>
          </a:p>
        </p:txBody>
      </p:sp>
    </p:spTree>
    <p:extLst>
      <p:ext uri="{BB962C8B-B14F-4D97-AF65-F5344CB8AC3E}">
        <p14:creationId xmlns:p14="http://schemas.microsoft.com/office/powerpoint/2010/main" val="62533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7943" y="699516"/>
            <a:ext cx="5534849"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语法突破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4532077" y="1454429"/>
            <a:ext cx="2468625"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en-US" dirty="0"/>
          </a:p>
        </p:txBody>
      </p:sp>
      <p:sp>
        <p:nvSpPr>
          <p:cNvPr id="4" name="Rectangle 3"/>
          <p:cNvSpPr/>
          <p:nvPr/>
        </p:nvSpPr>
        <p:spPr>
          <a:xfrm>
            <a:off x="1660450" y="2347565"/>
            <a:ext cx="8849833"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英语中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一词用法甚多，是使用频率最高的动词之一，而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作使役动词的用法也很常见，意思是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使成为，使作为，使变成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，其后的复合宾语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即宾语＋宾语补足语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有以下表达方式：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33313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3238" y="885274"/>
            <a:ext cx="2185214" cy="461665"/>
          </a:xfrm>
          <a:prstGeom prst="rect">
            <a:avLst/>
          </a:prstGeom>
        </p:spPr>
        <p:txBody>
          <a:bodyPr wrap="none">
            <a:spAutoFit/>
          </a:bodyPr>
          <a:lstStyle/>
          <a:p>
            <a:r>
              <a:rPr lang="zh-CN" altLang="zh-CN" sz="2400"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solidFill>
                  <a:schemeClr val="accent1"/>
                </a:solidFill>
                <a:ea typeface="Calibri" panose="020F0502020204030204" pitchFamily="34" charset="0"/>
                <a:cs typeface="Times New Roman" panose="02020603050405020304" pitchFamily="18" charset="0"/>
              </a:rPr>
              <a:t> </a:t>
            </a:r>
            <a:r>
              <a:rPr lang="zh-CN" altLang="zh-CN" sz="2400" kern="100" dirty="0">
                <a:solidFill>
                  <a:schemeClr val="accent1"/>
                </a:solidFill>
                <a:latin typeface="Calibri" panose="020F0502020204030204" pitchFamily="34" charset="0"/>
                <a:ea typeface="宋体" panose="02010600030101010101" pitchFamily="2" charset="-122"/>
                <a:cs typeface="Times New Roman" panose="02020603050405020304" pitchFamily="18" charset="0"/>
              </a:rPr>
              <a:t>重要句型</a:t>
            </a:r>
            <a:endParaRPr lang="zh-CN" altLang="en-US" dirty="0">
              <a:solidFill>
                <a:schemeClr val="accent1"/>
              </a:solidFill>
            </a:endParaRPr>
          </a:p>
        </p:txBody>
      </p:sp>
      <p:sp>
        <p:nvSpPr>
          <p:cNvPr id="3" name="Rectangle 2"/>
          <p:cNvSpPr/>
          <p:nvPr/>
        </p:nvSpPr>
        <p:spPr>
          <a:xfrm>
            <a:off x="659802" y="1453684"/>
            <a:ext cx="10119360"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I'd rather go to Blue Ocean because I like to listen to quiet music while I'm eating.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我宁愿去蓝色海洋餐厅，因为我喜欢边吃东西边听轻音乐。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42682" y="3206225"/>
            <a:ext cx="1011935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(1)would rather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，表示句子主语的愿望、选择，后接省去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的不定式。如：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He'd rather join you in the English Group.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他宁愿加入你的英语小组。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5341366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9944" y="1262536"/>
            <a:ext cx="913336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singers make music their career.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大多数歌手把音乐当作他们的职业。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＋宾语＋形容词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good news makes us happy.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这个好消息使我们高兴。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3340350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4130" y="872536"/>
            <a:ext cx="98351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English teacher raised her voice so that she could make herself heard.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我们的英语老师提高了嗓门以便别人能听到她说的话。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＋宾语＋不带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的不定式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，但改成被动语态时则要加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使得某人做某事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can make me turn against my country.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什么也不能使我背叛我的祖国。</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0793266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0436" y="1225621"/>
            <a:ext cx="787163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Children should be made to understand the importance of reading books.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应该让孩子们理解读书的重要性。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＋宾语＋介词短语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make the boy into an honest one.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我们应该使这个孩子成为一个诚实的人。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4922464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7172" y="888187"/>
            <a:ext cx="1015409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has made China what she is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？是什么让中国变成今天的样子？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＋形式宾语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＋形容词或名词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的不定式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作真正的宾语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in the West make it a rule to buy Christmas presents for their relatives and friends.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西方国家的人常在圣诞节时购买礼物给亲戚朋友。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4193386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646" y="1422024"/>
            <a:ext cx="891362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＋形式宾语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＋形容词或名词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作宾语补足语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作真正的宾语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want to make it clear to the public that they do an important and necessary job.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他们要向公众表明，他们所做的工作不但重要，而且是必不可少的。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0812623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590" y="514850"/>
            <a:ext cx="4639412"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667" y="1225689"/>
            <a:ext cx="10271050"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龙东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)Subways make our lives ________(easy) than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Though she often makes her little brother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made ________ by him this morning.(cry)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—Why did she shout just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traffic was too noisy and she had to make herself ________(hear) clearly.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show was so funny that it made everyone ________(laugh) again and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cartoon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and Jerry make ________(they)at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causes a lot of trouble.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562626" y="1345847"/>
            <a:ext cx="938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easier</a:t>
            </a:r>
            <a:endParaRPr lang="zh-CN" altLang="en-US" dirty="0"/>
          </a:p>
        </p:txBody>
      </p:sp>
      <p:sp>
        <p:nvSpPr>
          <p:cNvPr id="5" name="Rectangle 4"/>
          <p:cNvSpPr/>
          <p:nvPr/>
        </p:nvSpPr>
        <p:spPr>
          <a:xfrm>
            <a:off x="7856029" y="1807512"/>
            <a:ext cx="5628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cry</a:t>
            </a:r>
            <a:endParaRPr lang="zh-CN" altLang="en-US" dirty="0"/>
          </a:p>
        </p:txBody>
      </p:sp>
      <p:sp>
        <p:nvSpPr>
          <p:cNvPr id="6" name="Rectangle 5"/>
          <p:cNvSpPr/>
          <p:nvPr/>
        </p:nvSpPr>
        <p:spPr>
          <a:xfrm>
            <a:off x="1321858" y="2453889"/>
            <a:ext cx="8932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cry</a:t>
            </a:r>
            <a:endParaRPr lang="zh-CN" altLang="en-US" dirty="0"/>
          </a:p>
        </p:txBody>
      </p:sp>
      <p:sp>
        <p:nvSpPr>
          <p:cNvPr id="7" name="Rectangle 6"/>
          <p:cNvSpPr/>
          <p:nvPr/>
        </p:nvSpPr>
        <p:spPr>
          <a:xfrm>
            <a:off x="9254566" y="3580179"/>
            <a:ext cx="9130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heard</a:t>
            </a:r>
            <a:endParaRPr lang="zh-CN" altLang="en-US" dirty="0"/>
          </a:p>
        </p:txBody>
      </p:sp>
      <p:sp>
        <p:nvSpPr>
          <p:cNvPr id="8" name="Rectangle 7"/>
          <p:cNvSpPr/>
          <p:nvPr/>
        </p:nvSpPr>
        <p:spPr>
          <a:xfrm>
            <a:off x="7856029" y="4569768"/>
            <a:ext cx="8707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laugh</a:t>
            </a:r>
            <a:endParaRPr lang="zh-CN" altLang="en-US" dirty="0"/>
          </a:p>
        </p:txBody>
      </p:sp>
      <p:sp>
        <p:nvSpPr>
          <p:cNvPr id="9" name="Rectangle 8"/>
          <p:cNvSpPr/>
          <p:nvPr/>
        </p:nvSpPr>
        <p:spPr>
          <a:xfrm>
            <a:off x="7856029" y="5742272"/>
            <a:ext cx="1603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themselves</a:t>
            </a:r>
            <a:endParaRPr lang="zh-CN" altLang="en-US" dirty="0"/>
          </a:p>
        </p:txBody>
      </p:sp>
    </p:spTree>
    <p:extLst>
      <p:ext uri="{BB962C8B-B14F-4D97-AF65-F5344CB8AC3E}">
        <p14:creationId xmlns:p14="http://schemas.microsoft.com/office/powerpoint/2010/main" val="285412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10544"/>
            <a:ext cx="5562741"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用方框中所给词的适当形式填空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552969" y="1589341"/>
            <a:ext cx="6878109" cy="995515"/>
          </a:xfrm>
          <a:prstGeom prst="rect">
            <a:avLst/>
          </a:prstGeom>
        </p:spPr>
      </p:pic>
      <p:sp>
        <p:nvSpPr>
          <p:cNvPr id="4" name="Rectangle 3"/>
          <p:cNvSpPr/>
          <p:nvPr/>
        </p:nvSpPr>
        <p:spPr>
          <a:xfrm>
            <a:off x="718275" y="2756709"/>
            <a:ext cx="1054749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students in this school are made ________ school uniforms on Monday.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Our teacher's jokes often make us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 was made ________ the pictures he had drawn on the wall.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Nothing will make Joe ________ his mind.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344326" y="3055401"/>
            <a:ext cx="11407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wear</a:t>
            </a:r>
            <a:endParaRPr lang="zh-CN" altLang="en-US" dirty="0"/>
          </a:p>
        </p:txBody>
      </p:sp>
      <p:sp>
        <p:nvSpPr>
          <p:cNvPr id="6" name="Rectangle 5"/>
          <p:cNvSpPr/>
          <p:nvPr/>
        </p:nvSpPr>
        <p:spPr>
          <a:xfrm>
            <a:off x="6043956" y="3688919"/>
            <a:ext cx="8707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laugh</a:t>
            </a:r>
            <a:endParaRPr lang="zh-CN" altLang="en-US" dirty="0"/>
          </a:p>
        </p:txBody>
      </p:sp>
      <p:sp>
        <p:nvSpPr>
          <p:cNvPr id="7" name="Rectangle 6"/>
          <p:cNvSpPr/>
          <p:nvPr/>
        </p:nvSpPr>
        <p:spPr>
          <a:xfrm>
            <a:off x="3539615" y="4452810"/>
            <a:ext cx="11787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clean</a:t>
            </a:r>
            <a:endParaRPr lang="zh-CN" altLang="en-US" dirty="0"/>
          </a:p>
        </p:txBody>
      </p:sp>
      <p:sp>
        <p:nvSpPr>
          <p:cNvPr id="8" name="Rectangle 7"/>
          <p:cNvSpPr/>
          <p:nvPr/>
        </p:nvSpPr>
        <p:spPr>
          <a:xfrm>
            <a:off x="4551043" y="5140331"/>
            <a:ext cx="10813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change</a:t>
            </a:r>
            <a:endParaRPr lang="zh-CN" altLang="en-US" dirty="0"/>
          </a:p>
        </p:txBody>
      </p:sp>
    </p:spTree>
    <p:extLst>
      <p:ext uri="{BB962C8B-B14F-4D97-AF65-F5344CB8AC3E}">
        <p14:creationId xmlns:p14="http://schemas.microsoft.com/office/powerpoint/2010/main" val="59895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3619" y="1427639"/>
            <a:ext cx="919716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machine doesn't work. Who can make it ________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Too much homework makes us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These flowers will make the classroom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Please lie down and make yourself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49060" y="1720243"/>
            <a:ext cx="8101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a:t>
            </a:r>
            <a:endParaRPr lang="zh-CN" altLang="en-US" dirty="0"/>
          </a:p>
        </p:txBody>
      </p:sp>
      <p:sp>
        <p:nvSpPr>
          <p:cNvPr id="4" name="Rectangle 3"/>
          <p:cNvSpPr/>
          <p:nvPr/>
        </p:nvSpPr>
        <p:spPr>
          <a:xfrm>
            <a:off x="6579397" y="2383142"/>
            <a:ext cx="7769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tired</a:t>
            </a:r>
            <a:endParaRPr lang="zh-CN" altLang="en-US" dirty="0"/>
          </a:p>
        </p:txBody>
      </p:sp>
      <p:sp>
        <p:nvSpPr>
          <p:cNvPr id="5" name="Rectangle 4"/>
          <p:cNvSpPr/>
          <p:nvPr/>
        </p:nvSpPr>
        <p:spPr>
          <a:xfrm>
            <a:off x="7269813" y="3137411"/>
            <a:ext cx="13099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beautiful</a:t>
            </a:r>
            <a:endParaRPr lang="zh-CN" altLang="en-US" dirty="0"/>
          </a:p>
        </p:txBody>
      </p:sp>
      <p:sp>
        <p:nvSpPr>
          <p:cNvPr id="6" name="Rectangle 5"/>
          <p:cNvSpPr/>
          <p:nvPr/>
        </p:nvSpPr>
        <p:spPr>
          <a:xfrm>
            <a:off x="6194901" y="3574105"/>
            <a:ext cx="232288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comfortable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1730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084" y="706237"/>
            <a:ext cx="2484976" cy="830997"/>
          </a:xfrm>
          <a:prstGeom prst="rect">
            <a:avLst/>
          </a:prstGeom>
        </p:spPr>
        <p:txBody>
          <a:bodyPr wrap="none">
            <a:spAutoFit/>
          </a:bodyPr>
          <a:lstStyle/>
          <a:p>
            <a:pPr indent="609600"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6931" y="1537234"/>
            <a:ext cx="101859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good friend like her makes ________ easier ________ out the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working  B.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working  D.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Though he often made his little sister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 he was made ________ by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cry  B. cried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crying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cry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cry  D. cry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73883" y="180530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193733" y="4038140"/>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290521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1" y="638621"/>
            <a:ext cx="10717618"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达州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)—Clara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________ Journey to the West for two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wanted to give it back but was made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Dazhou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business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borrowed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leave  B. kept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kept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D. borrowed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 couldn't make herself ________ attention to because her classmates made so much noise.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paid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97521" y="82710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7249381" y="450597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527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 Unit 1 Language</Template>
  <TotalTime>1035</TotalTime>
  <Words>16475</Words>
  <Application>Microsoft Office PowerPoint</Application>
  <PresentationFormat>Widescreen</PresentationFormat>
  <Paragraphs>1138</Paragraphs>
  <Slides>192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192</vt:i4>
      </vt:variant>
    </vt:vector>
  </HeadingPairs>
  <TitlesOfParts>
    <vt:vector size="202"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47</cp:revision>
  <dcterms:created xsi:type="dcterms:W3CDTF">2021-11-17T01:11:51Z</dcterms:created>
  <dcterms:modified xsi:type="dcterms:W3CDTF">2021-11-19T07:23:47Z</dcterms:modified>
</cp:coreProperties>
</file>