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FFC256B4-9378-4FC9-8499-EEEB8B3FDCFC}"/>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E574CFCD-A736-4300-9F26-2F2DFD0237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022E72-08EE-4D4E-B771-AEB4C1EA1DC4}"/>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99678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06B03-E3B0-4AE4-A40B-8BA110F80A9F}"/>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5A918795-58DE-425F-AE22-A2F596BBB06B}"/>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FF2A1B81-C530-4C56-B154-D00E422D684F}"/>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25BCBEA0-2A65-41C7-9DC9-BBC259106E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9715C66-5980-44D4-99A8-D3F94E9C7141}"/>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605141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D1EC73C-1EE3-4524-B27E-6E5EAEC7B19C}"/>
              </a:ext>
            </a:extLst>
          </p:cNvPr>
          <p:cNvSpPr>
            <a:spLocks noGrp="1"/>
          </p:cNvSpPr>
          <p:nvPr>
            <p:ph type="title" orient="vert"/>
          </p:nvPr>
        </p:nvSpPr>
        <p:spPr>
          <a:xfrm>
            <a:off x="8724900" y="365125"/>
            <a:ext cx="2628900" cy="5811838"/>
          </a:xfrm>
          <a:prstGeom prst="rect">
            <a:avLst/>
          </a:prstGeom>
        </p:spPr>
        <p:txBody>
          <a:bodyPr vert="eaVert"/>
          <a:lstStyle/>
          <a:p>
            <a:r>
              <a:rPr lang="en-US" altLang="zh-CN" smtClean="0"/>
              <a:t>Click to edit Master title style</a:t>
            </a:r>
            <a:endParaRPr lang="zh-CN" altLang="en-US"/>
          </a:p>
        </p:txBody>
      </p:sp>
      <p:sp>
        <p:nvSpPr>
          <p:cNvPr id="3" name="竖排文字占位符 2">
            <a:extLst>
              <a:ext uri="{FF2B5EF4-FFF2-40B4-BE49-F238E27FC236}">
                <a16:creationId xmlns:a16="http://schemas.microsoft.com/office/drawing/2014/main" id="{F9CC9C31-6FCD-4160-A217-55C793BE2C85}"/>
              </a:ext>
            </a:extLst>
          </p:cNvPr>
          <p:cNvSpPr>
            <a:spLocks noGrp="1"/>
          </p:cNvSpPr>
          <p:nvPr>
            <p:ph type="body" orient="vert" idx="1"/>
          </p:nvPr>
        </p:nvSpPr>
        <p:spPr>
          <a:xfrm>
            <a:off x="838200" y="365125"/>
            <a:ext cx="7734300" cy="5811838"/>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日期占位符 3">
            <a:extLst>
              <a:ext uri="{FF2B5EF4-FFF2-40B4-BE49-F238E27FC236}">
                <a16:creationId xmlns:a16="http://schemas.microsoft.com/office/drawing/2014/main" id="{4EFF71A8-BC68-4F64-87A9-A418ED78623A}"/>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57D6018F-431A-41E5-B1B5-85079D7D9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59F199-611A-44B9-9E6A-FE1E68B10092}"/>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986517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1773268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571274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9817175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043924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1580583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65305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C472630C-E46B-4112-A7C5-E14519A91A94}"/>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D8F5AB2A-19EC-45C4-A31D-D208A6E2014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AACB693-FB3F-4203-BD15-2FB759434FFA}"/>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934119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54792-73F7-451E-9011-CCBF31E8F671}"/>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15CAA316-6A5C-4366-B4A0-8F89D89C0C0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Edit Master text styles</a:t>
            </a:r>
          </a:p>
        </p:txBody>
      </p:sp>
      <p:sp>
        <p:nvSpPr>
          <p:cNvPr id="4" name="日期占位符 3">
            <a:extLst>
              <a:ext uri="{FF2B5EF4-FFF2-40B4-BE49-F238E27FC236}">
                <a16:creationId xmlns:a16="http://schemas.microsoft.com/office/drawing/2014/main" id="{58C7CE38-BA70-4B37-958D-297FAF52B6D0}"/>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6FB2070F-B7EA-4A4B-98B6-93C583C66A5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B68502-07E7-482E-9DB9-59F00D4B475B}"/>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503578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2A4572-680B-4344-B050-789897DBA683}"/>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ECCE60E-205C-4A41-A25C-F796CF2B75B5}"/>
              </a:ext>
            </a:extLst>
          </p:cNvPr>
          <p:cNvSpPr>
            <a:spLocks noGrp="1"/>
          </p:cNvSpPr>
          <p:nvPr>
            <p:ph sz="half" idx="1"/>
          </p:nvPr>
        </p:nvSpPr>
        <p:spPr>
          <a:xfrm>
            <a:off x="838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内容占位符 3">
            <a:extLst>
              <a:ext uri="{FF2B5EF4-FFF2-40B4-BE49-F238E27FC236}">
                <a16:creationId xmlns:a16="http://schemas.microsoft.com/office/drawing/2014/main" id="{FFA00F5B-2585-49F5-B915-B0EAF9FFEFD5}"/>
              </a:ext>
            </a:extLst>
          </p:cNvPr>
          <p:cNvSpPr>
            <a:spLocks noGrp="1"/>
          </p:cNvSpPr>
          <p:nvPr>
            <p:ph sz="half" idx="2"/>
          </p:nvPr>
        </p:nvSpPr>
        <p:spPr>
          <a:xfrm>
            <a:off x="6172200" y="1825625"/>
            <a:ext cx="5181600" cy="435133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日期占位符 4">
            <a:extLst>
              <a:ext uri="{FF2B5EF4-FFF2-40B4-BE49-F238E27FC236}">
                <a16:creationId xmlns:a16="http://schemas.microsoft.com/office/drawing/2014/main" id="{E0D81C70-9AF9-4C68-ACB4-F5EA211601CF}"/>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6" name="页脚占位符 5">
            <a:extLst>
              <a:ext uri="{FF2B5EF4-FFF2-40B4-BE49-F238E27FC236}">
                <a16:creationId xmlns:a16="http://schemas.microsoft.com/office/drawing/2014/main" id="{707E235C-BFBF-4D84-B5BC-7A26E27232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3FCBB72-C0EC-43C9-8445-1CB98E90DA14}"/>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779393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A85097-4E31-4659-9E00-FCAB6B02DC84}"/>
              </a:ext>
            </a:extLst>
          </p:cNvPr>
          <p:cNvSpPr>
            <a:spLocks noGrp="1"/>
          </p:cNvSpPr>
          <p:nvPr>
            <p:ph type="title"/>
          </p:nvPr>
        </p:nvSpPr>
        <p:spPr>
          <a:xfrm>
            <a:off x="839788" y="365125"/>
            <a:ext cx="10515600" cy="1325563"/>
          </a:xfrm>
          <a:prstGeom prst="rect">
            <a:avLst/>
          </a:prstGeom>
        </p:spPr>
        <p:txBody>
          <a:bodyPr/>
          <a:lstStyle/>
          <a:p>
            <a:r>
              <a:rPr lang="en-US" altLang="zh-CN" smtClean="0"/>
              <a:t>Click to edit Master title style</a:t>
            </a:r>
            <a:endParaRPr lang="zh-CN" altLang="en-US"/>
          </a:p>
        </p:txBody>
      </p:sp>
      <p:sp>
        <p:nvSpPr>
          <p:cNvPr id="3" name="文本占位符 2">
            <a:extLst>
              <a:ext uri="{FF2B5EF4-FFF2-40B4-BE49-F238E27FC236}">
                <a16:creationId xmlns:a16="http://schemas.microsoft.com/office/drawing/2014/main" id="{4B6122FD-B497-4C44-A374-5CF8A8F717F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4" name="内容占位符 3">
            <a:extLst>
              <a:ext uri="{FF2B5EF4-FFF2-40B4-BE49-F238E27FC236}">
                <a16:creationId xmlns:a16="http://schemas.microsoft.com/office/drawing/2014/main" id="{9371E2F4-163D-4838-9531-11DA6C32613F}"/>
              </a:ext>
            </a:extLst>
          </p:cNvPr>
          <p:cNvSpPr>
            <a:spLocks noGrp="1"/>
          </p:cNvSpPr>
          <p:nvPr>
            <p:ph sz="half" idx="2"/>
          </p:nvPr>
        </p:nvSpPr>
        <p:spPr>
          <a:xfrm>
            <a:off x="839788" y="2505075"/>
            <a:ext cx="5157787"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文本占位符 4">
            <a:extLst>
              <a:ext uri="{FF2B5EF4-FFF2-40B4-BE49-F238E27FC236}">
                <a16:creationId xmlns:a16="http://schemas.microsoft.com/office/drawing/2014/main" id="{C873D1A1-3AEE-4270-BC01-C0CEB2D02F4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Edit Master text styles</a:t>
            </a:r>
          </a:p>
        </p:txBody>
      </p:sp>
      <p:sp>
        <p:nvSpPr>
          <p:cNvPr id="6" name="内容占位符 5">
            <a:extLst>
              <a:ext uri="{FF2B5EF4-FFF2-40B4-BE49-F238E27FC236}">
                <a16:creationId xmlns:a16="http://schemas.microsoft.com/office/drawing/2014/main" id="{52EEA1B2-8C46-4454-A407-063F841ADFD4}"/>
              </a:ext>
            </a:extLst>
          </p:cNvPr>
          <p:cNvSpPr>
            <a:spLocks noGrp="1"/>
          </p:cNvSpPr>
          <p:nvPr>
            <p:ph sz="quarter" idx="4"/>
          </p:nvPr>
        </p:nvSpPr>
        <p:spPr>
          <a:xfrm>
            <a:off x="6172200" y="2505075"/>
            <a:ext cx="5183188" cy="3684588"/>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日期占位符 6">
            <a:extLst>
              <a:ext uri="{FF2B5EF4-FFF2-40B4-BE49-F238E27FC236}">
                <a16:creationId xmlns:a16="http://schemas.microsoft.com/office/drawing/2014/main" id="{724C31D2-9334-40B4-B5CA-05B6C68A9440}"/>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8" name="页脚占位符 7">
            <a:extLst>
              <a:ext uri="{FF2B5EF4-FFF2-40B4-BE49-F238E27FC236}">
                <a16:creationId xmlns:a16="http://schemas.microsoft.com/office/drawing/2014/main" id="{DDC566D5-A51B-4955-AFC9-D18B6A630D9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0F55FD7-BF93-404D-81A6-2CF5AE487A60}"/>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2747294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23306-1BB6-477B-9B09-E8EA6058D0FD}"/>
              </a:ext>
            </a:extLst>
          </p:cNvPr>
          <p:cNvSpPr>
            <a:spLocks noGrp="1"/>
          </p:cNvSpPr>
          <p:nvPr>
            <p:ph type="title"/>
          </p:nvPr>
        </p:nvSpPr>
        <p:spPr>
          <a:xfrm>
            <a:off x="838200" y="365125"/>
            <a:ext cx="10515600" cy="1325563"/>
          </a:xfrm>
          <a:prstGeom prst="rect">
            <a:avLst/>
          </a:prstGeom>
        </p:spPr>
        <p:txBody>
          <a:bodyPr/>
          <a:lstStyle/>
          <a:p>
            <a:r>
              <a:rPr lang="en-US" altLang="zh-CN" smtClean="0"/>
              <a:t>Click to edit Master title style</a:t>
            </a:r>
            <a:endParaRPr lang="zh-CN" altLang="en-US"/>
          </a:p>
        </p:txBody>
      </p:sp>
      <p:sp>
        <p:nvSpPr>
          <p:cNvPr id="3" name="日期占位符 2">
            <a:extLst>
              <a:ext uri="{FF2B5EF4-FFF2-40B4-BE49-F238E27FC236}">
                <a16:creationId xmlns:a16="http://schemas.microsoft.com/office/drawing/2014/main" id="{6B96D535-A119-46FB-9843-D96EC260B625}"/>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4" name="页脚占位符 3">
            <a:extLst>
              <a:ext uri="{FF2B5EF4-FFF2-40B4-BE49-F238E27FC236}">
                <a16:creationId xmlns:a16="http://schemas.microsoft.com/office/drawing/2014/main" id="{DFDA60D4-11C0-4B81-8B1A-F1A736F1415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0B6DFE8-A02F-4B9E-BD54-E8C4985CEE1E}"/>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457892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637053D3-C54E-47F5-82AA-B0357B08D81C}"/>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3" name="页脚占位符 2">
            <a:extLst>
              <a:ext uri="{FF2B5EF4-FFF2-40B4-BE49-F238E27FC236}">
                <a16:creationId xmlns:a16="http://schemas.microsoft.com/office/drawing/2014/main" id="{95974125-C541-4022-9426-DBE4C05741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64DF78FE-7338-4CF9-804F-4538F9DC551D}"/>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478071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FA1652-AB55-4CC9-8974-DC3A7E4953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内容占位符 2">
            <a:extLst>
              <a:ext uri="{FF2B5EF4-FFF2-40B4-BE49-F238E27FC236}">
                <a16:creationId xmlns:a16="http://schemas.microsoft.com/office/drawing/2014/main" id="{1D177C7D-4BD5-4568-8EC8-CAD6ADE3AB3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文本占位符 3">
            <a:extLst>
              <a:ext uri="{FF2B5EF4-FFF2-40B4-BE49-F238E27FC236}">
                <a16:creationId xmlns:a16="http://schemas.microsoft.com/office/drawing/2014/main" id="{C80E2A01-2B3B-4EA1-9162-FFE413F6032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DDD438C0-75AA-443E-BE9A-811156927330}"/>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6" name="页脚占位符 5">
            <a:extLst>
              <a:ext uri="{FF2B5EF4-FFF2-40B4-BE49-F238E27FC236}">
                <a16:creationId xmlns:a16="http://schemas.microsoft.com/office/drawing/2014/main" id="{31122F52-7642-4C74-B8C6-0DFEC8EBE6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8CF6BA4-F2B6-463F-BF6F-BBE5BB2EBA72}"/>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1818836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281394-E17E-4D73-A283-4C33A2696CB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ltLang="zh-CN" smtClean="0"/>
              <a:t>Click to edit Master title style</a:t>
            </a:r>
            <a:endParaRPr lang="zh-CN" altLang="en-US"/>
          </a:p>
        </p:txBody>
      </p:sp>
      <p:sp>
        <p:nvSpPr>
          <p:cNvPr id="3" name="图片占位符 2">
            <a:extLst>
              <a:ext uri="{FF2B5EF4-FFF2-40B4-BE49-F238E27FC236}">
                <a16:creationId xmlns:a16="http://schemas.microsoft.com/office/drawing/2014/main" id="{28F36907-1FF5-49AC-8019-FDFFB4D7907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zh-CN" altLang="en-US"/>
          </a:p>
        </p:txBody>
      </p:sp>
      <p:sp>
        <p:nvSpPr>
          <p:cNvPr id="4" name="文本占位符 3">
            <a:extLst>
              <a:ext uri="{FF2B5EF4-FFF2-40B4-BE49-F238E27FC236}">
                <a16:creationId xmlns:a16="http://schemas.microsoft.com/office/drawing/2014/main" id="{86280D29-5260-46D4-A164-D88374EF2C9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Edit Master text styles</a:t>
            </a:r>
          </a:p>
        </p:txBody>
      </p:sp>
      <p:sp>
        <p:nvSpPr>
          <p:cNvPr id="5" name="日期占位符 4">
            <a:extLst>
              <a:ext uri="{FF2B5EF4-FFF2-40B4-BE49-F238E27FC236}">
                <a16:creationId xmlns:a16="http://schemas.microsoft.com/office/drawing/2014/main" id="{86905D77-23F8-4769-B62F-3C612FDC85E4}"/>
              </a:ext>
            </a:extLst>
          </p:cNvPr>
          <p:cNvSpPr>
            <a:spLocks noGrp="1"/>
          </p:cNvSpPr>
          <p:nvPr>
            <p:ph type="dt" sz="half" idx="10"/>
          </p:nvPr>
        </p:nvSpPr>
        <p:spPr/>
        <p:txBody>
          <a:bodyPr/>
          <a:lstStyle/>
          <a:p>
            <a:fld id="{CABEE7C7-A826-48F6-B59C-E2203235957A}" type="datetimeFigureOut">
              <a:rPr lang="zh-CN" altLang="en-US" smtClean="0"/>
              <a:t>2021/12/3 Friday</a:t>
            </a:fld>
            <a:endParaRPr lang="zh-CN" altLang="en-US"/>
          </a:p>
        </p:txBody>
      </p:sp>
      <p:sp>
        <p:nvSpPr>
          <p:cNvPr id="6" name="页脚占位符 5">
            <a:extLst>
              <a:ext uri="{FF2B5EF4-FFF2-40B4-BE49-F238E27FC236}">
                <a16:creationId xmlns:a16="http://schemas.microsoft.com/office/drawing/2014/main" id="{A9E9D873-9061-47E8-99F3-3B647B1723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42744A-5686-4310-B5A2-94274130E5D5}"/>
              </a:ext>
            </a:extLst>
          </p:cNvPr>
          <p:cNvSpPr>
            <a:spLocks noGrp="1"/>
          </p:cNvSpPr>
          <p:nvPr>
            <p:ph type="sldNum" sz="quarter" idx="12"/>
          </p:nvPr>
        </p:nvSpPr>
        <p:spPr/>
        <p:txBody>
          <a:bodyPr/>
          <a:lstStyle/>
          <a:p>
            <a:fld id="{7E9D58CA-0BF7-4ACD-A016-2732421E4DDC}" type="slidenum">
              <a:rPr lang="zh-CN" altLang="en-US" smtClean="0"/>
              <a:t>‹#›</a:t>
            </a:fld>
            <a:endParaRPr lang="zh-CN" altLang="en-US"/>
          </a:p>
        </p:txBody>
      </p:sp>
    </p:spTree>
    <p:extLst>
      <p:ext uri="{BB962C8B-B14F-4D97-AF65-F5344CB8AC3E}">
        <p14:creationId xmlns:p14="http://schemas.microsoft.com/office/powerpoint/2010/main" val="331570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t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E40B813-E034-4320-AC62-8680F0C030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EE7C7-A826-48F6-B59C-E2203235957A}" type="datetimeFigureOut">
              <a:rPr lang="zh-CN" altLang="en-US" smtClean="0"/>
              <a:t>2021/12/3 Friday</a:t>
            </a:fld>
            <a:endParaRPr lang="zh-CN" altLang="en-US"/>
          </a:p>
        </p:txBody>
      </p:sp>
      <p:sp>
        <p:nvSpPr>
          <p:cNvPr id="5" name="页脚占位符 4">
            <a:extLst>
              <a:ext uri="{FF2B5EF4-FFF2-40B4-BE49-F238E27FC236}">
                <a16:creationId xmlns:a16="http://schemas.microsoft.com/office/drawing/2014/main" id="{412878CA-E463-497D-BAF3-BB2D776CCB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458B79B-CDD3-49A5-8855-2095E6A151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D58CA-0BF7-4ACD-A016-2732421E4DDC}" type="slidenum">
              <a:rPr lang="zh-CN" altLang="en-US" smtClean="0"/>
              <a:t>‹#›</a:t>
            </a:fld>
            <a:endParaRPr lang="zh-CN" altLang="en-US"/>
          </a:p>
        </p:txBody>
      </p:sp>
      <p:sp>
        <p:nvSpPr>
          <p:cNvPr id="7" name="文本框 6">
            <a:extLst>
              <a:ext uri="{FF2B5EF4-FFF2-40B4-BE49-F238E27FC236}">
                <a16:creationId xmlns:a16="http://schemas.microsoft.com/office/drawing/2014/main" id="{2DACCFE7-396C-4775-BA19-B702CC6BD01D}"/>
              </a:ext>
            </a:extLst>
          </p:cNvPr>
          <p:cNvSpPr txBox="1"/>
          <p:nvPr/>
        </p:nvSpPr>
        <p:spPr>
          <a:xfrm>
            <a:off x="7568774" y="0"/>
            <a:ext cx="4114799" cy="400110"/>
          </a:xfrm>
          <a:prstGeom prst="rect">
            <a:avLst/>
          </a:prstGeom>
          <a:noFill/>
        </p:spPr>
        <p:txBody>
          <a:bodyPr wrap="square" rtlCol="0">
            <a:spAutoFit/>
          </a:bodyPr>
          <a:lstStyle/>
          <a:p>
            <a:r>
              <a:rPr lang="zh-CN" altLang="en-US" sz="2000" b="1" i="0" dirty="0" smtClean="0">
                <a:latin typeface="楷体" panose="02010609060101010101" pitchFamily="49" charset="-122"/>
                <a:ea typeface="楷体" panose="02010609060101010101" pitchFamily="49" charset="-122"/>
              </a:rPr>
              <a:t>实验班提优训练 九年级下</a:t>
            </a:r>
            <a:r>
              <a:rPr lang="zh-CN" altLang="en-US" sz="2000" b="1" i="0" baseline="0" dirty="0" smtClean="0">
                <a:latin typeface="楷体" panose="02010609060101010101" pitchFamily="49" charset="-122"/>
                <a:ea typeface="楷体" panose="02010609060101010101" pitchFamily="49" charset="-122"/>
              </a:rPr>
              <a:t> </a:t>
            </a:r>
            <a:r>
              <a:rPr lang="en-US" altLang="zh-CN" sz="2000" b="1" i="0" baseline="0" dirty="0" smtClean="0">
                <a:latin typeface="楷体" panose="02010609060101010101" pitchFamily="49" charset="-122"/>
                <a:ea typeface="楷体" panose="02010609060101010101" pitchFamily="49" charset="-122"/>
              </a:rPr>
              <a:t>RJXMB</a:t>
            </a:r>
            <a:endParaRPr lang="zh-CN" altLang="en-US" sz="2000" b="1" i="0" dirty="0">
              <a:latin typeface="Calibri" panose="020F0502020204030204" pitchFamily="34" charset="0"/>
              <a:ea typeface="楷体" panose="02010609060101010101" pitchFamily="49" charset="-122"/>
            </a:endParaRPr>
          </a:p>
        </p:txBody>
      </p:sp>
    </p:spTree>
    <p:extLst>
      <p:ext uri="{BB962C8B-B14F-4D97-AF65-F5344CB8AC3E}">
        <p14:creationId xmlns:p14="http://schemas.microsoft.com/office/powerpoint/2010/main" val="10345012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RT20A.TIF" TargetMode="External"/><Relationship Id="rId7" Type="http://schemas.openxmlformats.org/officeDocument/2006/relationships/image" Target="RT20C.TIF" TargetMode="External"/><Relationship Id="rId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image" Target="../media/image4.png"/><Relationship Id="rId5" Type="http://schemas.openxmlformats.org/officeDocument/2006/relationships/image" Target="RT20B.TIF" TargetMode="Externa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1499" y="1681340"/>
            <a:ext cx="6195927" cy="769441"/>
          </a:xfrm>
          <a:prstGeom prst="rect">
            <a:avLst/>
          </a:prstGeom>
        </p:spPr>
        <p:txBody>
          <a:bodyPr wrap="none">
            <a:spAutoFit/>
          </a:bodyPr>
          <a:lstStyle/>
          <a:p>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中考专题复习训练卷</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四</a:t>
            </a:r>
            <a:r>
              <a:rPr lang="en-US" altLang="zh-CN" sz="4400" b="1" kern="100" dirty="0">
                <a:latin typeface="Calibri" panose="020F0502020204030204" pitchFamily="34" charset="0"/>
                <a:ea typeface="宋体" panose="02010600030101010101" pitchFamily="2" charset="-122"/>
                <a:cs typeface="Times New Roman" panose="02020603050405020304" pitchFamily="18" charset="0"/>
              </a:rPr>
              <a:t>)</a:t>
            </a:r>
            <a:endParaRPr lang="zh-CN" altLang="en-US" sz="4400" b="1" dirty="0"/>
          </a:p>
        </p:txBody>
      </p:sp>
      <p:sp>
        <p:nvSpPr>
          <p:cNvPr id="5" name="Rectangle 4"/>
          <p:cNvSpPr/>
          <p:nvPr/>
        </p:nvSpPr>
        <p:spPr>
          <a:xfrm>
            <a:off x="3977209" y="2798350"/>
            <a:ext cx="3914854" cy="1203215"/>
          </a:xfrm>
          <a:prstGeom prst="rect">
            <a:avLst/>
          </a:prstGeom>
        </p:spPr>
        <p:txBody>
          <a:bodyPr wrap="none">
            <a:spAutoFit/>
          </a:bodyPr>
          <a:lstStyle/>
          <a:p>
            <a:pPr indent="609600" algn="ctr">
              <a:lnSpc>
                <a:spcPct val="200000"/>
              </a:lnSpc>
              <a:spcAft>
                <a:spcPts val="0"/>
              </a:spcAft>
            </a:pP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阅</a:t>
            </a:r>
            <a:r>
              <a:rPr lang="zh-CN" altLang="zh-CN" sz="4400" b="1"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读</a:t>
            </a:r>
            <a:r>
              <a:rPr lang="zh-CN" altLang="zh-CN" sz="4400" b="1"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理</a:t>
            </a:r>
            <a:r>
              <a:rPr lang="zh-CN" altLang="zh-CN" sz="4400" b="1" kern="100" dirty="0">
                <a:latin typeface="宋体" panose="02010600030101010101" pitchFamily="2" charset="-122"/>
                <a:ea typeface="Calibri" panose="020F0502020204030204" pitchFamily="34" charset="0"/>
                <a:cs typeface="Times New Roman" panose="02020603050405020304" pitchFamily="18" charset="0"/>
              </a:rPr>
              <a:t> </a:t>
            </a:r>
            <a:r>
              <a:rPr lang="zh-CN" altLang="zh-CN" sz="4400" b="1" kern="100" dirty="0">
                <a:latin typeface="Calibri" panose="020F0502020204030204" pitchFamily="34" charset="0"/>
                <a:ea typeface="宋体" panose="02010600030101010101" pitchFamily="2" charset="-122"/>
                <a:cs typeface="Times New Roman" panose="02020603050405020304" pitchFamily="18" charset="0"/>
              </a:rPr>
              <a:t>解</a:t>
            </a:r>
            <a:endParaRPr lang="zh-CN" altLang="zh-CN" sz="4400" b="1"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706075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32682" y="410152"/>
            <a:ext cx="247631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广东</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36669" y="825650"/>
            <a:ext cx="11618257"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According to a research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more than 130 billion pounds of uneaten food go to waste in Laura's country each year. That is about 30% of the yearly food supply(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供应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It is a sad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especially when you consider how many families and homeless people are in hunger.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Laura saw her school dining hall throw away food that was not eaten at all every 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she came up with an idea. She started a project to help her school dining hall to give away uneaten food to homeless shelters(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庇护所</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her community. In the past three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same project has spread to other schools and some fast food restaurants throughout the city. The project is called Feed &amp; Find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has already fed thousands of people in her city.</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86422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218" y="704347"/>
            <a:ext cx="10628556"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does it work? Through an app</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Feed &amp; Find matches local homeless shelters with school dining halls and restaurants that have uneaten food to provide. When dining halls or restaurants have uneaten food left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can use the app to share the information about the food. A truck driver working for the project is then sent to pick it up and take it to a shelter.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Pretty cool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right? It's not surprising that people in other cities have got in touch with Laura hoping that she could help develop similar projects for their communities.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400128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8446" y="1521845"/>
            <a:ext cx="819374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however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concerns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about the safety of the uneaten food. They think such food may not be clean enough. Still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this project is a clever way to help solve the problem of food waste and it helps those in need.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887004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5723" y="1242146"/>
            <a:ext cx="8344348"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numbers in Paragraph 1 tell us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 people are poor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food waste is serious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population is large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 research is interesting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813657" y="150921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236242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9247" y="1016320"/>
            <a:ext cx="1060704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Laura's project first got food from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her school dining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hall</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her family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fast food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restaurant</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homeless shelter</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People in other cities would like Laura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find a truck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driver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visit their communities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give away food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them</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help develop projects like hers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151368" y="129406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7060158" y="3456352"/>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77875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9252" y="1227859"/>
            <a:ext cx="98109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The underlined word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concerns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in this passage means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ways  B.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secrets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worries  D. decisions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Which can be the best title for this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Dining Guide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App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Food Sharing project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Driving service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App</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Food Safety Project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342846" y="1455429"/>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8071840" y="2889852"/>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414384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06233" y="367121"/>
            <a:ext cx="3082254"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南京改编</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412836" y="1582820"/>
            <a:ext cx="9785874"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reading so much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you may wonder how to make a book. It's time for you to have a try!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wondered how a book is made? It takes a lot of people to make a book. It can take months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even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a book to go from an idea to a finished product.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950074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3798" y="1098767"/>
            <a:ext cx="9574305"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book begins when an author comes up with an idea for a book. Authors get ideas in different ways. They may get ideas from their own lives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watching the world around them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from 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Next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author may plan the book by making an outline(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提纲</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Sometimes authors do research to gather information. They may read books or articles. They may interview people or visit places.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8796714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945" y="1256559"/>
            <a:ext cx="10510221"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author begins to write. Authors may write for months or years to finish a manuscript. A manuscript is the text an author produces for publication.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author sends the completed manuscript to a publisher. If the publisher decides to publish the book</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author works with an editor. An editor reads the manuscript. Then he or she recommends changes to improve the book. A copy editor reads the manuscript to correct any grammatical mistake.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69793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0156" y="980475"/>
            <a:ext cx="11112649"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an author makes the suggested changes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designer may decide how the book will look. The designer may choose the size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shape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type styles for the book. Some picture book authors create their own illustrations(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插图</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If not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illustrator is chosen to create pictures for the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illustrator makes sketches of pictures that will go on each page. The sketches are sent to the publishing company. The editor makes sure the pictures clearly tell the story. The designer checks how the words and pictures will fit together on the pages.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383267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41423" y="442425"/>
            <a:ext cx="2489143"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A</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北京</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4" name="Rectangle 3"/>
          <p:cNvSpPr/>
          <p:nvPr/>
        </p:nvSpPr>
        <p:spPr>
          <a:xfrm>
            <a:off x="1584959" y="1593577"/>
            <a:ext cx="9764357" cy="3046988"/>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School Gardens Could Help Children Try More Vegetables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not always enjoyable for children to eat vegetables. But what if a garden is built in the school? New research suggests that a gardening program in schools can increase children's vegetable intake(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摄入量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14174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459" y="869368"/>
            <a:ext cx="1087598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After the design changes are made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illustrator begins creating the final pictures. He or she may change the colors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perspective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or the composition of pictures. It may take months to create all the pictures.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finished art is then sent to the publisher. The designer adjusts(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调整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how the pictures and words fit together on the pages. The completed pages are sent to the printer. Many books are still made into books with paper pages.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printer uses huge printing presses to make the pages. The pages are fixed together. The book cover is added. The finished books are then sent to the publisher's warehouse. They are stored there until they are bought by libraries and bookstores.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432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5" y="1256517"/>
            <a:ext cx="9918551" cy="3785652"/>
          </a:xfrm>
          <a:prstGeom prst="rect">
            <a:avLst/>
          </a:prstGeom>
        </p:spPr>
        <p:txBody>
          <a:bodyPr wrap="square">
            <a:spAutoFit/>
          </a:bodyPr>
          <a:lstStyle/>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E-­readers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changed how some books are made. Some authors do not use a publisher at all. Instead of sending a manuscript to a publisher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some authors turn their manuscripts into eBooks themselves. Finally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author's eBook is uploaded(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上传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virtual bookstores on the Internet. Customers can buy and download eBooks from these websites.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834592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944" y="618329"/>
            <a:ext cx="1096204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designer's job is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create pictures for the book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make an outline of the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decide how the book will look  </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correct grammatical mistakes in the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The writer uses the LAST paragraph to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introduce the history of eBooks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describe the disadvantages of eBooks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show the development of making a book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ask customers to support authors in making a book</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191777" y="86375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6782526" y="301528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324573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2734" y="1009133"/>
            <a:ext cx="1024128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writer explains how to make a book by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giving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causes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showing steps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providing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examples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expressing opinions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is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From Idea to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Book</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Different Kinds of Books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Workers in the Publishing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House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Between Publishers and Customers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512443" y="1251034"/>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1364215" y="3413320"/>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15742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23477" y="463939"/>
            <a:ext cx="249715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滨州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65007" y="1155087"/>
            <a:ext cx="1024128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Chinese Opera Cartoon Festival Kicks off Thursday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ctr">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http: //www.Chinadaily. com.cn 2021­02­02</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 art festival that calls attention to Chinese opera cartoons will kick off in Beijing on Thursday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Feb 4 and run until Feb 26. The festival is prepared by the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Chaoyang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Cultural Center and the Culture and Travel Office of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Chaoyang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Beijing. The staff members are hoping the festival will get more foreigners and young people to learn more about traditional Chinese culture.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130654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4095" y="768978"/>
            <a:ext cx="10951284" cy="563231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Classical Chinese operas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chosen from 360 kinds of operas in China</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made into cartoons and will be shown to the public. The cartoon characters look lively and cute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can quickly be loved by the public. Activities will also be held during the festival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such as showing the primary posters and writings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opera costumes.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Since the festival is mainly held online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can take part in the activities by watching videos on online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short-­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video platforms(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平台</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like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Douyin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Huoshan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Video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known as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Tik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Vigo Video outside China.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can also enjoy a 360­degree wide view of the activities online. By clicking a mouse of a computer or using a mobile phone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can choose wherever they like to view the activities at home.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08315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1674" y="768894"/>
            <a:ext cx="969264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The art festival will last(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持续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for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11 days  B. 23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days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26 days  D. 28 days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People can enjoy ________ during the festival.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some Chinese operas played by real people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all classical Chinese operas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some Chinese operas made into cartoons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360 kinds of Chinese operas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6770165" y="1003608"/>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
        <p:nvSpPr>
          <p:cNvPr id="4" name="Rectangle 3"/>
          <p:cNvSpPr/>
          <p:nvPr/>
        </p:nvSpPr>
        <p:spPr>
          <a:xfrm>
            <a:off x="4813876" y="2466648"/>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21551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8037" y="693548"/>
            <a:ext cx="10122946"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Which of the following online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short-­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video platforms is NOT mentioned in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Douyin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Huoshan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Video.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Tik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Tok</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Tencent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Video.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People can watch the festival at home because it is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mainly held online  B. shown on TV</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shown to the public  D. held for free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3069071" y="1681339"/>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
        <p:nvSpPr>
          <p:cNvPr id="4" name="Rectangle 3"/>
          <p:cNvSpPr/>
          <p:nvPr/>
        </p:nvSpPr>
        <p:spPr>
          <a:xfrm>
            <a:off x="8733203" y="3865143"/>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51672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0267" y="2056113"/>
            <a:ext cx="8387379" cy="2308324"/>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This passage is most probably from ________.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 book  B. a website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 magazine  D. a tourist guide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8018052" y="2294526"/>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81765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0271" y="334847"/>
            <a:ext cx="2453877"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临沂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537883" y="1346278"/>
            <a:ext cx="10962042" cy="5015091"/>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Have you ever imagined what life will be like in 2060? An international group of forty scientists have made some surprising predictions. They said that in the next forty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lives would change beyond our wildest dreams.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Firstly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humans can grow body parts themselves. Dr. Ellen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Heber­Katz</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one of the forty scientists. He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“People will think it common that sick organs(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器官</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can be repaired. It's just like the way we fix a car.” Damaged parts will be taken away. Scientists could use human cells(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细胞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grow new organs. New technologies like this will also help people to live longer. Within forty years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people will be able to live up to one hundred years.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015834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3642" y="1145369"/>
            <a:ext cx="10531736" cy="4524315"/>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How the Study Was Carried 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study was carried out in eight schools. Each school was in the gardening program for one school year. Every child in grades 3—5 received a total of eighteen 60­minute lessons across the school year. In the program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each school built a garden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where children learned to grow their own fresh produce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fruit and vegetables.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0244926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7275" y="736621"/>
            <a:ext cx="11489167"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Secondly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scientists have predicted that a machine will be invented to “read” the minds of animals. In 2060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will be able to “talk” to animals. Scientists say that humans may first “talk” with mammals(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哺乳动物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and then other vertebrates(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脊椎动物</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such as fish.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Our houses might also change beyond our imagination. Dr. Susan Greenfield predicts that when you enter the living room</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sensors(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传感器</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will know you. They will turn on the lights. If you talk to the lights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will change to the color of your choice.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115590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4856" y="1123854"/>
            <a:ext cx="1011218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what would be the biggest breakthrough(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突破</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over the next forty years? A number of scientists believe it would be the discovery of aliens. NASA scientist Chris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Mckay</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may find aliens in space and talk with them.” He believes marks of alien life may even be found here on Earth.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Does life in 2060 sound cool to you? Let's wait and see what will really happen then!</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698698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4" y="1643793"/>
            <a:ext cx="1039188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Which of the following is mentioned in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In 2060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humans may be able to communicate with dogs and aliens.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Most people will be able to live up to two hundred years in forty years.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sensors will turn off the lights after you leave the living room in 2060.</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310427" y="187497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97698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8898" y="675520"/>
            <a:ext cx="9473901"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Which of the following best shows the structure of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Paragraph 1</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smtClean="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                            B.                         C.                               </a:t>
            </a:r>
          </a:p>
          <a:p>
            <a:pPr indent="609600" algn="just">
              <a:lnSpc>
                <a:spcPct val="200000"/>
              </a:lnSpc>
              <a:spcAft>
                <a:spcPts val="0"/>
              </a:spcAft>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The writer wrote the passage in a ________ tone(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语气</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scary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surprising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disappointing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p:txBody>
      </p:sp>
      <p:pic>
        <p:nvPicPr>
          <p:cNvPr id="1026" name="Picture 2" descr="RT20A.TIF"/>
          <p:cNvPicPr>
            <a:picLocks noChangeAspect="1" noChangeArrowheads="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2618872" y="2167050"/>
            <a:ext cx="1027970" cy="120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RT20B.TIF"/>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4766816" y="2167049"/>
            <a:ext cx="1176448" cy="120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RT20C.TIF"/>
          <p:cNvPicPr>
            <a:picLocks noChangeAspect="1" noChangeArrowheads="1"/>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6825111" y="2167048"/>
            <a:ext cx="1285885" cy="1203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812493" y="917547"/>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812493" y="3875900"/>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37058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49967" y="1679596"/>
            <a:ext cx="7623586"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What is the best title for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Life in 2060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Biggest Breakthrough</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How to Live Longer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59528" y="1885736"/>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9817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52355" y="1002820"/>
            <a:ext cx="2444259"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F</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杭州</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495315" y="2048970"/>
            <a:ext cx="9531274"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When do children start to talk? If you ask a group of parents when this happened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will say “around twelve months of age”. They will probably even remember what the children said. Many parents keep a diary of their child's “first words”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8568655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306" y="471377"/>
            <a:ext cx="11263256" cy="6123086"/>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can never predict what a first word is going to be. Often it's the name for “mummy” or “daddy”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but it could just as easily be the word for an animal or a favorite toy. Everything depends on what has most caught the child's attention. But one thing is certain: after the first word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others come quickly. By 18 months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most children have learned about 50 words. By two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total has risen to around 200.</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Early words are actually one</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­-word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sentences. One of the first features(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特征</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language a child learns well is to control the rise and fall of the voice to make the difference between stating and questioning. In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daddy with a high rising tone(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声调</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means “is that daddy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Daddy with a high falling tone means “There's daddy”. Of course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only very basic meanings can be communicated using tones alone. So it soon becomes necessary to learn some grammar.</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2144686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941" y="1016318"/>
            <a:ext cx="11435378"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English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grammar means learning to put words in different orders. Children have to see that mummy push is different from push mummy. They start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practising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such changes at around 18 months. By two</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have learned the basic patterns of word order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we hear them saying such things as man kick ball and where daddy go.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are the parents doing all his time? They're acting as teachers and they always have an active role to play in their child's language learning.</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2712354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7430" y="856357"/>
            <a:ext cx="10671585"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How old are most children when they have learned about 50 words?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About 6 months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About one year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About 18 months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About two years old.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Which might an English child say first when learning to talk?</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mummy  B. push mummy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man kick ball  D. where daddy go</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34761" y="1111185"/>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1041486" y="4725754"/>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373647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4557" y="1080823"/>
            <a:ext cx="973567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What's Paragraph 4 mainly about?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Word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order.</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Word tones.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first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words.</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Correcting words.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Who is most responsible for a child's early language learning?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Teachers.  B. Parents.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Friends.  D. Grandparents.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665430" y="136936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665430" y="348725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0990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667" y="532268"/>
            <a:ext cx="11370833" cy="6001643"/>
          </a:xfrm>
          <a:prstGeom prst="rect">
            <a:avLst/>
          </a:prstGeom>
        </p:spPr>
        <p:txBody>
          <a:bodyPr wrap="squar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The Benefits Children Could Get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study found that vegetable intake if the children who grew their own produce increased greatly across the year. Related studies show that increased vegetable intake can improve health and cut the risk of chronic diseases(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慢性疾病</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Not only are there benefits to health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increasing the variety of vegetables children are exposed(</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接触</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may also make mealtimes much easier. “Children who are often exposed to a variety of vegetables are more likely to try new foods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explains Dr. Kerry Jones. For children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growing their own food is a powerful tool to increase their intake of the food.</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5185068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75250" y="420909"/>
            <a:ext cx="2498761" cy="830997"/>
          </a:xfrm>
          <a:prstGeom prst="rect">
            <a:avLst/>
          </a:prstGeom>
        </p:spPr>
        <p:txBody>
          <a:bodyPr wrap="none">
            <a:spAutoFit/>
          </a:bodyPr>
          <a:lstStyle/>
          <a:p>
            <a:pPr indent="612140" algn="ctr">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长沙</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763793" y="987661"/>
            <a:ext cx="10714615"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From an early 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were taught that if we wanted to be successful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we had to study hard and get good results at school.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good students may just end up doing jobs they don't like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some even lead an unhappy life. Why is it like that?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In some parents'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school grades matter most for their kids. In reality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many things to consider besides the school subjects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 example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to be a happy person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 to do to keep healthy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and how to get along well with others. That is to say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school is not just enough if you want to have a great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376674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9350" y="937402"/>
            <a:ext cx="10216179"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Doing well in school is different from doing well in life. Studies show that people who failed at school may not end up failing in life. You may have already known that some famous people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like Thomas Edison and Steve Jobs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didn't do very well at school or even failed to finish school. In fact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there are a lot more than just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the </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big </a:t>
            </a: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shots</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who are successful in life without finishing school. They seize(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抓住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every chance to learn and finally make it to the top.</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13996550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2885" y="941015"/>
            <a:ext cx="10768404"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Life is really a long lesson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so long that you can't define(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界定</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 person's success by just one section(</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部分</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of it. If you have already finished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keep learning because what you have learned at school will never be enough to live a satisfying life. If you are still studying</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whether you are good or bad at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don't take your school results too seriously as long as you have put your heart into it. Keep learning to make the most of your talents(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天赋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That's how you can live a happy and successful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25688226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4550" y="1202771"/>
            <a:ext cx="10639313"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What's the writer's main purpose of writing Paragraph(</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段落</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To introduce a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topic.</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To give examples.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To provide a solution.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In some parents' eyes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what's the most important for their kids based on Paragraph Two?</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Being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happy.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Staying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healthy.</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Getting good grades.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084517" y="1455429"/>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4" name="Rectangle 3"/>
          <p:cNvSpPr/>
          <p:nvPr/>
        </p:nvSpPr>
        <p:spPr>
          <a:xfrm>
            <a:off x="1030015" y="3591257"/>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119016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0004" y="930216"/>
            <a:ext cx="10746890" cy="4524315"/>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does the underlined expression “big shots” in the third paragraph mean?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好学生</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神枪</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手</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大人物</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According to the passage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sentence may agree with the writer's idea?</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It takes money to be successful.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School grades aren't everything.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Successful people never finish school.</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951881" y="1164973"/>
            <a:ext cx="34817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C</a:t>
            </a:r>
            <a:endParaRPr lang="zh-CN" altLang="en-US" dirty="0"/>
          </a:p>
        </p:txBody>
      </p:sp>
      <p:sp>
        <p:nvSpPr>
          <p:cNvPr id="4" name="Rectangle 3"/>
          <p:cNvSpPr/>
          <p:nvPr/>
        </p:nvSpPr>
        <p:spPr>
          <a:xfrm>
            <a:off x="951881" y="2638771"/>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61810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1933" y="1676023"/>
            <a:ext cx="8258287"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5. What can we infer(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推断</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from the text?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Old habits die hard.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Learning is a lifelong journey.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Good grades always promise a successful life.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464915" y="1928766"/>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24403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689" y="377878"/>
            <a:ext cx="2497158" cy="830997"/>
          </a:xfrm>
          <a:prstGeom prst="rect">
            <a:avLst/>
          </a:prstGeom>
        </p:spPr>
        <p:txBody>
          <a:bodyPr wrap="none">
            <a:spAutoFit/>
          </a:bodyPr>
          <a:lstStyle/>
          <a:p>
            <a:pPr indent="612140" algn="just">
              <a:lnSpc>
                <a:spcPct val="200000"/>
              </a:lnSpc>
              <a:spcAft>
                <a:spcPts val="0"/>
              </a:spcAft>
            </a:pPr>
            <a:r>
              <a:rPr lang="en-US" altLang="zh-CN" sz="2400" b="1" kern="100" dirty="0">
                <a:latin typeface="Calibri" panose="020F0502020204030204" pitchFamily="34" charset="0"/>
                <a:ea typeface="宋体" panose="02010600030101010101" pitchFamily="2" charset="-122"/>
                <a:cs typeface="Times New Roman" panose="02020603050405020304" pitchFamily="18" charset="0"/>
              </a:rPr>
              <a:t>H</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(2021·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黄冈</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pic>
        <p:nvPicPr>
          <p:cNvPr id="5" name="Picture 4"/>
          <p:cNvPicPr>
            <a:picLocks noChangeAspect="1"/>
          </p:cNvPicPr>
          <p:nvPr/>
        </p:nvPicPr>
        <p:blipFill>
          <a:blip r:embed="rId2"/>
          <a:stretch>
            <a:fillRect/>
          </a:stretch>
        </p:blipFill>
        <p:spPr>
          <a:xfrm>
            <a:off x="3257770" y="1513827"/>
            <a:ext cx="5079406" cy="4566004"/>
          </a:xfrm>
          <a:prstGeom prst="rect">
            <a:avLst/>
          </a:prstGeom>
        </p:spPr>
      </p:pic>
    </p:spTree>
    <p:extLst>
      <p:ext uri="{BB962C8B-B14F-4D97-AF65-F5344CB8AC3E}">
        <p14:creationId xmlns:p14="http://schemas.microsoft.com/office/powerpoint/2010/main" val="222059530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40864" y="1837502"/>
            <a:ext cx="6226730" cy="2852832"/>
          </a:xfrm>
          <a:prstGeom prst="rect">
            <a:avLst/>
          </a:prstGeom>
        </p:spPr>
      </p:pic>
    </p:spTree>
    <p:extLst>
      <p:ext uri="{BB962C8B-B14F-4D97-AF65-F5344CB8AC3E}">
        <p14:creationId xmlns:p14="http://schemas.microsoft.com/office/powerpoint/2010/main" val="9930082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66221" y="600343"/>
            <a:ext cx="9875520" cy="5262979"/>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Who wrote the book The Story of the Stone?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Cao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Xueqin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B. Luo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Guanzhong</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Shi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Nai'an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D. Wu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Cheng'en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If you are interested in history of the Northern Song Dynasty</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which book will you read?</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 Story of the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Stone</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B</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The Romance of the Three Kingdoms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Water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Margin</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D</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Journey to the West</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5" name="Rectangle 4"/>
          <p:cNvSpPr/>
          <p:nvPr/>
        </p:nvSpPr>
        <p:spPr>
          <a:xfrm>
            <a:off x="1665429" y="863758"/>
            <a:ext cx="36260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
        <p:nvSpPr>
          <p:cNvPr id="6" name="Rectangle 5"/>
          <p:cNvSpPr/>
          <p:nvPr/>
        </p:nvSpPr>
        <p:spPr>
          <a:xfrm>
            <a:off x="1456878" y="3000999"/>
            <a:ext cx="417102"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C</a:t>
            </a:r>
            <a:endParaRPr lang="zh-CN" altLang="en-US" dirty="0"/>
          </a:p>
        </p:txBody>
      </p:sp>
    </p:spTree>
    <p:extLst>
      <p:ext uri="{BB962C8B-B14F-4D97-AF65-F5344CB8AC3E}">
        <p14:creationId xmlns:p14="http://schemas.microsoft.com/office/powerpoint/2010/main" val="3346658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399" y="650603"/>
            <a:ext cx="10316583" cy="6001643"/>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If you want to buy The Romance of the Three Kingdoms and Journey to the West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how much will you pay?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222.  B.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191.5.</a:t>
            </a:r>
            <a:r>
              <a:rPr lang="en-US" altLang="zh-CN" sz="1050" kern="100" dirty="0" smtClean="0">
                <a:latin typeface="宋体" panose="02010600030101010101" pitchFamily="2" charset="-122"/>
                <a:ea typeface="宋体" panose="02010600030101010101" pitchFamily="2" charset="-122"/>
                <a:cs typeface="Courier New" panose="02070309020205020404" pitchFamily="49"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182.5.  D.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189.</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4. Which of the following is TRUE according to the passage?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Yang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Jie</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is the director of Journey to the West.</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 Water Margin was turned into TV series in 1994.</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 Story of the Stone tells the story of a special stone.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Pear Buck translated The Romance of the Three Kingdoms.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130966" y="896031"/>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
        <p:nvSpPr>
          <p:cNvPr id="4" name="Rectangle 3"/>
          <p:cNvSpPr/>
          <p:nvPr/>
        </p:nvSpPr>
        <p:spPr>
          <a:xfrm>
            <a:off x="1130966" y="3087445"/>
            <a:ext cx="500444" cy="461665"/>
          </a:xfrm>
          <a:prstGeom prst="rect">
            <a:avLst/>
          </a:prstGeom>
        </p:spPr>
        <p:txBody>
          <a:bodyPr wrap="squar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A</a:t>
            </a:r>
            <a:endParaRPr lang="zh-CN" altLang="en-US" dirty="0"/>
          </a:p>
        </p:txBody>
      </p:sp>
    </p:spTree>
    <p:extLst>
      <p:ext uri="{BB962C8B-B14F-4D97-AF65-F5344CB8AC3E}">
        <p14:creationId xmlns:p14="http://schemas.microsoft.com/office/powerpoint/2010/main" val="297225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8791" y="611185"/>
            <a:ext cx="11155680" cy="5569089"/>
          </a:xfrm>
          <a:prstGeom prst="rect">
            <a:avLst/>
          </a:prstGeom>
        </p:spPr>
        <p:txBody>
          <a:bodyPr wrap="square">
            <a:spAutoFit/>
          </a:bodyPr>
          <a:lstStyle/>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r>
              <a:rPr lang="en-US" altLang="zh-CN" sz="2400" u="sng" kern="100" dirty="0">
                <a:latin typeface="Calibri" panose="020F0502020204030204" pitchFamily="34" charset="0"/>
                <a:ea typeface="宋体" panose="02010600030101010101" pitchFamily="2" charset="-122"/>
                <a:cs typeface="Times New Roman" panose="02020603050405020304" pitchFamily="18" charset="0"/>
              </a:rPr>
              <a:t>2</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__</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15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Any opportunity to expose children to more vegetables is meaningful. “If children are learning about vegetables at school</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it's important to encourage this interest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says Jones. Parents can listen to their children about what they have learned and read the handouts they bring home from school. Parents and children can also read books together. Younger children can enjoy reading stories about vegetables with parents who offer useful messages. Older children may enjoy searching through cookbooks with parents to find new dinner ideas to cook vegetables in a tasty way. Besides</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small planter box in a sunny part at home can encourage children to understand more about where their food comes from.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3765597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2385" y="1801544"/>
            <a:ext cx="8559501" cy="3046988"/>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Teaching children to grow their own produce is a great way to increase their preference for the produce. If children are taught to enjoy vegetables early in life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they will probably continue eating vegetables in the long term.</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Tree>
    <p:extLst>
      <p:ext uri="{BB962C8B-B14F-4D97-AF65-F5344CB8AC3E}">
        <p14:creationId xmlns:p14="http://schemas.microsoft.com/office/powerpoint/2010/main" val="535069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06936" y="1360480"/>
            <a:ext cx="8010861"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 What did children do in the gardening program?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They did research on new plants.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They grew fresh produce at school.</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They took home green vegetables.</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They built gardens for their classes.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843624" y="1616793"/>
            <a:ext cx="35137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319687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5313" y="1410738"/>
            <a:ext cx="999385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2. Which of the following would be the best heading for Paragraph 4?</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Ideas to Encourage Children to Cook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Ways to Expose Children to Vegetables at Home</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Reasons Why Parents Should Understand Children</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Suggestions Which Children Could Get from Parents</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1722637" y="1681340"/>
            <a:ext cx="420308"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 B</a:t>
            </a:r>
            <a:endParaRPr lang="zh-CN" altLang="en-US" dirty="0"/>
          </a:p>
        </p:txBody>
      </p:sp>
    </p:spTree>
    <p:extLst>
      <p:ext uri="{BB962C8B-B14F-4D97-AF65-F5344CB8AC3E}">
        <p14:creationId xmlns:p14="http://schemas.microsoft.com/office/powerpoint/2010/main" val="2060442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1025" y="1091581"/>
            <a:ext cx="8505713" cy="3785652"/>
          </a:xfrm>
          <a:prstGeom prst="rect">
            <a:avLst/>
          </a:prstGeom>
        </p:spPr>
        <p:txBody>
          <a:bodyPr wrap="square">
            <a:spAutoFit/>
          </a:bodyPr>
          <a:lstStyle/>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 What can we learn from the program?</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 Parents' support might improve children's reading.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B. School programs could develop students' creativity.</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C. Doing studies can prepare students for future learning.</a:t>
            </a:r>
            <a:endParaRPr lang="zh-CN" altLang="zh-CN" sz="1050" kern="100" dirty="0">
              <a:latin typeface="宋体" panose="02010600030101010101" pitchFamily="2" charset="-122"/>
              <a:ea typeface="宋体" panose="02010600030101010101" pitchFamily="2" charset="-122"/>
              <a:cs typeface="Courier New" panose="02070309020205020404" pitchFamily="49" charset="0"/>
            </a:endParaRPr>
          </a:p>
          <a:p>
            <a:pPr indent="609600" algn="just">
              <a:lnSpc>
                <a:spcPct val="200000"/>
              </a:lnSpc>
              <a:spcAft>
                <a:spcPts val="0"/>
              </a:spcAft>
            </a:pP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D. </a:t>
            </a:r>
            <a:r>
              <a:rPr lang="en-US" altLang="zh-CN" sz="2400" kern="100" dirty="0" err="1">
                <a:latin typeface="Calibri" panose="020F0502020204030204" pitchFamily="34" charset="0"/>
                <a:ea typeface="宋体" panose="02010600030101010101" pitchFamily="2" charset="-122"/>
                <a:cs typeface="Times New Roman" panose="02020603050405020304" pitchFamily="18" charset="0"/>
              </a:rPr>
              <a:t>Hands­on</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experience may influence children's preference.</a:t>
            </a:r>
            <a:endParaRPr lang="zh-CN" altLang="zh-CN" sz="1050" kern="100" dirty="0">
              <a:effectLst/>
              <a:latin typeface="宋体" panose="02010600030101010101" pitchFamily="2" charset="-122"/>
              <a:ea typeface="宋体" panose="02010600030101010101" pitchFamily="2" charset="-122"/>
              <a:cs typeface="Courier New" panose="02070309020205020404" pitchFamily="49" charset="0"/>
            </a:endParaRPr>
          </a:p>
        </p:txBody>
      </p:sp>
      <p:sp>
        <p:nvSpPr>
          <p:cNvPr id="3" name="Rectangle 2"/>
          <p:cNvSpPr/>
          <p:nvPr/>
        </p:nvSpPr>
        <p:spPr>
          <a:xfrm>
            <a:off x="2574219" y="1358610"/>
            <a:ext cx="373820" cy="461665"/>
          </a:xfrm>
          <a:prstGeom prst="rect">
            <a:avLst/>
          </a:prstGeom>
        </p:spPr>
        <p:txBody>
          <a:bodyPr wrap="none">
            <a:spAutoFit/>
          </a:bodyPr>
          <a:lstStyle/>
          <a:p>
            <a:r>
              <a:rPr lang="en-US" altLang="zh-CN" sz="24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25772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 中考专题复习训练卷（三）</Template>
  <TotalTime>115</TotalTime>
  <Words>3877</Words>
  <Application>Microsoft Office PowerPoint</Application>
  <PresentationFormat>Widescreen</PresentationFormat>
  <Paragraphs>209</Paragraphs>
  <Slides>49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等线</vt:lpstr>
      <vt:lpstr>等线 Light</vt:lpstr>
      <vt:lpstr>楷体</vt:lpstr>
      <vt:lpstr>宋体</vt:lpstr>
      <vt:lpstr>Arial</vt:lpstr>
      <vt:lpstr>Calibri</vt:lpstr>
      <vt:lpstr>Courier New</vt:lpstr>
      <vt:lpstr>Times New Roman</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China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12</cp:revision>
  <dcterms:created xsi:type="dcterms:W3CDTF">2021-12-03T06:12:44Z</dcterms:created>
  <dcterms:modified xsi:type="dcterms:W3CDTF">2021-12-03T08:07:47Z</dcterms:modified>
</cp:coreProperties>
</file>