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649396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2072693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28595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521686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229835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33315576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8827408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98541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7725103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6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70301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2858040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4623442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25947471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6487912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0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10678066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3306267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7957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330790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787833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4083631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17949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3882977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37C37120-6CC2-4204-84D6-C7C570D64E36}" type="datetimeFigureOut">
              <a:rPr lang="zh-CN" altLang="en-US" smtClean="0"/>
              <a:t>2021/12/8 Wednesday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2A6CB5F8-3C7D-43FA-A7BC-3DE673B1DBC1}" type="slidenum">
              <a:rPr lang="zh-CN" altLang="en-US" smtClean="0"/>
              <a:t>‹#›</a:t>
            </a:fld>
            <a:endParaRPr lang="zh-CN" altLang="en-US"/>
          </a:p>
        </p:txBody>
      </p:sp>
    </p:spTree>
    <p:extLst>
      <p:ext uri="{BB962C8B-B14F-4D97-AF65-F5344CB8AC3E}">
        <p14:creationId xmlns:p14="http://schemas.microsoft.com/office/powerpoint/2010/main" val="2884129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ti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5">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C37120-6CC2-4204-84D6-C7C570D64E36}" type="datetimeFigureOut">
              <a:rPr lang="zh-CN" altLang="en-US" smtClean="0"/>
              <a:t>2021/12/8 Wednesday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6CB5F8-3C7D-43FA-A7BC-3DE673B1DBC1}"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37726691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T006.TIF" TargetMode="External"/><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RT48.TIF" TargetMode="External"/><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95370" y="1292278"/>
            <a:ext cx="5878533" cy="1203215"/>
          </a:xfrm>
          <a:prstGeom prst="rect">
            <a:avLst/>
          </a:prstGeom>
        </p:spPr>
        <p:txBody>
          <a:bodyPr wrap="none">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期末综合提优测试卷</a:t>
            </a:r>
            <a:endParaRPr lang="zh-CN" altLang="zh-CN" sz="440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600002" y="3336232"/>
            <a:ext cx="484139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222199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0262" y="3293200"/>
            <a:ext cx="9000565" cy="461665"/>
          </a:xfrm>
          <a:prstGeom prst="rect">
            <a:avLst/>
          </a:prstGeom>
        </p:spPr>
        <p:txBody>
          <a:bodyPr wrap="squar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________ 17. ________ 18. ________ 19. ________ 20. ________ </a:t>
            </a:r>
            <a:endParaRPr lang="zh-CN" altLang="en-US" dirty="0"/>
          </a:p>
        </p:txBody>
      </p:sp>
      <p:sp>
        <p:nvSpPr>
          <p:cNvPr id="3" name="Rectangle 2"/>
          <p:cNvSpPr/>
          <p:nvPr/>
        </p:nvSpPr>
        <p:spPr>
          <a:xfrm>
            <a:off x="2214195" y="3293199"/>
            <a:ext cx="10293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10/ten</a:t>
            </a:r>
            <a:endParaRPr lang="zh-CN" altLang="en-US" dirty="0"/>
          </a:p>
        </p:txBody>
      </p:sp>
      <p:sp>
        <p:nvSpPr>
          <p:cNvPr id="4" name="Rectangle 3"/>
          <p:cNvSpPr/>
          <p:nvPr/>
        </p:nvSpPr>
        <p:spPr>
          <a:xfrm>
            <a:off x="4186974" y="3293198"/>
            <a:ext cx="6983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play</a:t>
            </a:r>
            <a:endParaRPr lang="zh-CN" altLang="en-US" dirty="0"/>
          </a:p>
        </p:txBody>
      </p:sp>
      <p:sp>
        <p:nvSpPr>
          <p:cNvPr id="5" name="Rectangle 4"/>
          <p:cNvSpPr/>
          <p:nvPr/>
        </p:nvSpPr>
        <p:spPr>
          <a:xfrm>
            <a:off x="5672686" y="3293198"/>
            <a:ext cx="9757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report</a:t>
            </a:r>
            <a:endParaRPr lang="zh-CN" altLang="en-US" dirty="0"/>
          </a:p>
        </p:txBody>
      </p:sp>
      <p:sp>
        <p:nvSpPr>
          <p:cNvPr id="6" name="Rectangle 5"/>
          <p:cNvSpPr/>
          <p:nvPr/>
        </p:nvSpPr>
        <p:spPr>
          <a:xfrm>
            <a:off x="7569467" y="3293197"/>
            <a:ext cx="7752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cook</a:t>
            </a:r>
            <a:endParaRPr lang="zh-CN" altLang="en-US" dirty="0"/>
          </a:p>
        </p:txBody>
      </p:sp>
      <p:sp>
        <p:nvSpPr>
          <p:cNvPr id="7" name="Rectangle 6"/>
          <p:cNvSpPr/>
          <p:nvPr/>
        </p:nvSpPr>
        <p:spPr>
          <a:xfrm>
            <a:off x="9152721" y="3293196"/>
            <a:ext cx="14830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dumplings</a:t>
            </a:r>
            <a:endParaRPr lang="zh-CN" altLang="en-US" dirty="0"/>
          </a:p>
        </p:txBody>
      </p:sp>
    </p:spTree>
    <p:extLst>
      <p:ext uri="{BB962C8B-B14F-4D97-AF65-F5344CB8AC3E}">
        <p14:creationId xmlns:p14="http://schemas.microsoft.com/office/powerpoint/2010/main" val="272482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83131" y="420909"/>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120157"/>
            <a:ext cx="335861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53035" y="1783052"/>
            <a:ext cx="1090825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is ________story of friendship. Let's read ________ story together.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B. 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 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湘潭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that bag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Tina's.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your  B. yours  C. yourself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682718" y="195115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5180839" y="4230902"/>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3495459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4" y="1245801"/>
            <a:ext cx="1122022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Miss Wang is the most ________ teacher in our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true. She never gets angry with her students.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patient  B. beautiful  C. interesting  D. important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)—Only ten tickets? What do you mean? There ________ be twelve.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Linda. Jacky and Tim took two tickets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should  B. will  C. can  D. may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20771" y="133709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9352073" y="3664400"/>
            <a:ext cx="6703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863414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4857" y="1073637"/>
            <a:ext cx="1037037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Guimei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many years to help about 1,800 girls students in poor areas realize their college dreams.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took  B. spent  C. cost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)Wang Lei is looking forward to ________ the best high school in September.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refusing  B. playing  C. reading  D. entering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58022" y="127254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7940094" y="3510140"/>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2933770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459" y="1116669"/>
            <a:ext cx="1097280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)Alice often ________ the fun of doing DIY with us. She is so creative!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shares  B. provides  C. makes  D. gives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东营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Tokyo Olympics will be held from July 23 to Aug 8. Chinese athletes(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运动员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________ 155 events.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part in  B. take care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pride in  D. pay attention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74389" y="1369368"/>
            <a:ext cx="36260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3903020" y="352089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05304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887228"/>
            <a:ext cx="952051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math problem ________ in half an hour.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worry. Mr. Wang is good at math. He can make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working out  B. would work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should be worked out  D. has worked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Smith ________ Chinese for two years. He's much better at it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learns  B. was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learning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learned  D. will learn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997678" y="105739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663731" y="402650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0006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5325" y="668335"/>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89703" y="1789789"/>
            <a:ext cx="1071461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Long time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lived a king. He was irresponsible(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不负责任的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cared about his country and people. All his people complained(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抱怨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about this.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king went hunting in the forest. After some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felt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came to a lake. When he drank water from the lake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saw a swan(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 a big stone nearby. “I want to catch the swan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thought.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188508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3" y="1141798"/>
            <a:ext cx="910096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soon as he held up his bow(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swan was gone.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his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heard a sweet voice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the swan.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 want to catch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come to the wonderland(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奇境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king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 the way to the wonderland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good things for your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my messenger(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信使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come and lead you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replied.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88117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3792" y="528737"/>
            <a:ext cx="10768405" cy="618630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this in mind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king dressed up and went out into the streets. He gave some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a poor old man. After the old man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happily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began to chat with the king. When they talked about people's life in the country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man became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why I'm so poor? It's because of our king! He has done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us.”__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king heard the swan's voice again. “Listen! It seems that you are doing something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only because you want to go to the wonderland. That's not enough. You should always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all your people and be kind to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swan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king realized this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became responsible and worked very hard. 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understood that making his country a great place was like making a wonderland of his 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37450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2240" y="1478815"/>
            <a:ext cx="754828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always  B. usually  C. often  D. never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full  B. thirsty  C. hungry  D. tired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standing  B. running  C. swimming  D. flying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On  B. To  C. For  D.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While  B. Although  C. Unless  D. If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39980" y="175664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951201" y="249613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911126" y="314080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6" name="Rectangle 5"/>
          <p:cNvSpPr/>
          <p:nvPr/>
        </p:nvSpPr>
        <p:spPr>
          <a:xfrm>
            <a:off x="2991276" y="388030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871050" y="4663473"/>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3950237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16394" y="571516"/>
            <a:ext cx="2904961"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T006.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9245580" y="1402513"/>
            <a:ext cx="1146305" cy="96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73071" y="1227733"/>
            <a:ext cx="237276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14572" y="2363386"/>
            <a:ext cx="10108604"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请听下面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段对话。每段对话后有一小题。从题中所</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三个选项中选出最佳选项。每段对话读两遍。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59453" y="3633958"/>
            <a:ext cx="962809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Where is the bank?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Behind the park.  B. Across from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park.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Next to the park.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does Tom's mother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 English teacher.  B. A Chinese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teacher.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math teacher.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604303" y="3933046"/>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
        <p:nvSpPr>
          <p:cNvPr id="7" name="Rectangle 6"/>
          <p:cNvSpPr/>
          <p:nvPr/>
        </p:nvSpPr>
        <p:spPr>
          <a:xfrm>
            <a:off x="1604303" y="530699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444605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32846" y="1539789"/>
            <a:ext cx="807540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ask  B. invite  C. show  D. warn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sound  B. bell  C. noise  D. voice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water  B. time  C. money  D. knowledge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accepted  B. refused  C. borrowed  D. returned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angry  B. happy  C. shy  D. smart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28107" y="173512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028107" y="252043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984825" y="320178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6" name="Rectangle 5"/>
          <p:cNvSpPr/>
          <p:nvPr/>
        </p:nvSpPr>
        <p:spPr>
          <a:xfrm>
            <a:off x="3039327" y="398709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3039327" y="46859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223885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4560" y="1399981"/>
            <a:ext cx="836944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everything  B. nothing  C. anything  D. something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Luckily  B. Certainly  C. Suddenly  D. Recently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boring  B. interesting  C. bad  D. good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laugh at  B. take care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keep away from  D. give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impossible  B. crazy  C. true  D. wrong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42410" y="162755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542410" y="24021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529586" y="306197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529586" y="383652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529586" y="459223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99148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160" y="625305"/>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57790" y="872730"/>
            <a:ext cx="2489143" cy="830997"/>
          </a:xfrm>
          <a:prstGeom prst="rect">
            <a:avLst/>
          </a:prstGeom>
        </p:spPr>
        <p:txBody>
          <a:bodyPr wrap="non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79845788"/>
              </p:ext>
            </p:extLst>
          </p:nvPr>
        </p:nvGraphicFramePr>
        <p:xfrm>
          <a:off x="1645920" y="2000923"/>
          <a:ext cx="9326881" cy="2560320"/>
        </p:xfrm>
        <a:graphic>
          <a:graphicData uri="http://schemas.openxmlformats.org/drawingml/2006/table">
            <a:tbl>
              <a:tblPr/>
              <a:tblGrid>
                <a:gridCol w="3399416">
                  <a:extLst>
                    <a:ext uri="{9D8B030D-6E8A-4147-A177-3AD203B41FA5}">
                      <a16:colId xmlns:a16="http://schemas.microsoft.com/office/drawing/2014/main" val="905068489"/>
                    </a:ext>
                  </a:extLst>
                </a:gridCol>
                <a:gridCol w="3302598">
                  <a:extLst>
                    <a:ext uri="{9D8B030D-6E8A-4147-A177-3AD203B41FA5}">
                      <a16:colId xmlns:a16="http://schemas.microsoft.com/office/drawing/2014/main" val="1665145197"/>
                    </a:ext>
                  </a:extLst>
                </a:gridCol>
                <a:gridCol w="2624867">
                  <a:extLst>
                    <a:ext uri="{9D8B030D-6E8A-4147-A177-3AD203B41FA5}">
                      <a16:colId xmlns:a16="http://schemas.microsoft.com/office/drawing/2014/main" val="3582734859"/>
                    </a:ext>
                  </a:extLst>
                </a:gridCol>
              </a:tblGrid>
              <a:tr h="1438804">
                <a:tc gridSpan="3">
                  <a:txBody>
                    <a:bodyPr/>
                    <a:lstStyle/>
                    <a:p>
                      <a:pPr algn="ctr">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Create Your Own Story Competition</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ctr">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If you love to write</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draw and create stories</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here's your chance!</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ctr">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Come and join in the Create Your Own Story Competition(13—19 September 2021)</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1300" dirty="0"/>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1300" dirty="0"/>
                    </a:p>
                  </a:txBody>
                  <a:tcPr marL="64095" marR="64095" marT="32047" marB="32047"/>
                </a:tc>
                <a:extLst>
                  <a:ext uri="{0D108BD9-81ED-4DB2-BD59-A6C34878D82A}">
                    <a16:rowId xmlns:a16="http://schemas.microsoft.com/office/drawing/2014/main" val="1733762065"/>
                  </a:ext>
                </a:extLst>
              </a:tr>
              <a:tr h="288427">
                <a:tc>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1st place</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1 dictionary and 20 books</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2nd place</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1 dictionary and 10 books</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3rd to 6th places</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1 dictionary and 5 books</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3787963"/>
                  </a:ext>
                </a:extLst>
              </a:tr>
            </a:tbl>
          </a:graphicData>
        </a:graphic>
      </p:graphicFrame>
      <p:pic>
        <p:nvPicPr>
          <p:cNvPr id="3074" name="Picture 2" descr="RT48.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1910737" y="4858439"/>
            <a:ext cx="1811408" cy="1225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026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98541413"/>
              </p:ext>
            </p:extLst>
          </p:nvPr>
        </p:nvGraphicFramePr>
        <p:xfrm>
          <a:off x="1516827" y="814406"/>
          <a:ext cx="9175378" cy="5486400"/>
        </p:xfrm>
        <a:graphic>
          <a:graphicData uri="http://schemas.openxmlformats.org/drawingml/2006/table">
            <a:tbl>
              <a:tblPr/>
              <a:tblGrid>
                <a:gridCol w="5179504">
                  <a:extLst>
                    <a:ext uri="{9D8B030D-6E8A-4147-A177-3AD203B41FA5}">
                      <a16:colId xmlns:a16="http://schemas.microsoft.com/office/drawing/2014/main" val="1908534672"/>
                    </a:ext>
                  </a:extLst>
                </a:gridCol>
                <a:gridCol w="1997937">
                  <a:extLst>
                    <a:ext uri="{9D8B030D-6E8A-4147-A177-3AD203B41FA5}">
                      <a16:colId xmlns:a16="http://schemas.microsoft.com/office/drawing/2014/main" val="2952073751"/>
                    </a:ext>
                  </a:extLst>
                </a:gridCol>
                <a:gridCol w="1997937">
                  <a:extLst>
                    <a:ext uri="{9D8B030D-6E8A-4147-A177-3AD203B41FA5}">
                      <a16:colId xmlns:a16="http://schemas.microsoft.com/office/drawing/2014/main" val="2400010688"/>
                    </a:ext>
                  </a:extLst>
                </a:gridCol>
              </a:tblGrid>
              <a:tr h="256380">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All you have to do is to create your own stories.</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zh-CN" altLang="en-US" sz="2400" dirty="0">
                        <a:latin typeface="Calibri" panose="020F0502020204030204" pitchFamily="34" charset="0"/>
                      </a:endParaRPr>
                    </a:p>
                  </a:txBody>
                  <a:tcPr marL="64095" marR="64095" marT="32047" marB="32047">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4055080146"/>
                  </a:ext>
                </a:extLst>
              </a:tr>
              <a:tr h="256380">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●The competition is only open to the students in Grand Middle School.</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2400" dirty="0">
                        <a:latin typeface="Calibri" panose="020F0502020204030204" pitchFamily="34" charset="0"/>
                      </a:endParaRPr>
                    </a:p>
                  </a:txBody>
                  <a:tcPr marL="64095" marR="64095" marT="32047" marB="32047"/>
                </a:tc>
                <a:extLst>
                  <a:ext uri="{0D108BD9-81ED-4DB2-BD59-A6C34878D82A}">
                    <a16:rowId xmlns:a16="http://schemas.microsoft.com/office/drawing/2014/main" val="2575918418"/>
                  </a:ext>
                </a:extLst>
              </a:tr>
              <a:tr h="256380">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●Please write a story in at least 300 words.</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2400" dirty="0">
                        <a:latin typeface="Calibri" panose="020F0502020204030204" pitchFamily="34" charset="0"/>
                      </a:endParaRPr>
                    </a:p>
                  </a:txBody>
                  <a:tcPr marL="64095" marR="64095" marT="32047" marB="32047"/>
                </a:tc>
                <a:extLst>
                  <a:ext uri="{0D108BD9-81ED-4DB2-BD59-A6C34878D82A}">
                    <a16:rowId xmlns:a16="http://schemas.microsoft.com/office/drawing/2014/main" val="3697231648"/>
                  </a:ext>
                </a:extLst>
              </a:tr>
              <a:tr h="288427">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●Pictures are not necessary but stories with creative pictures will get extra(</a:t>
                      </a:r>
                      <a:r>
                        <a:rPr lang="zh-CN" sz="2400" kern="100" dirty="0">
                          <a:effectLst/>
                          <a:latin typeface="Calibri" panose="020F0502020204030204" pitchFamily="34" charset="0"/>
                          <a:ea typeface="DengXian" panose="020F0502020204030204"/>
                          <a:cs typeface="Times New Roman" panose="02020603050405020304" pitchFamily="18" charset="0"/>
                        </a:rPr>
                        <a:t>额外的</a:t>
                      </a:r>
                      <a:r>
                        <a:rPr lang="en-US" sz="2400" kern="100" dirty="0">
                          <a:effectLst/>
                          <a:latin typeface="Calibri" panose="020F0502020204030204" pitchFamily="34" charset="0"/>
                          <a:ea typeface="DengXian" panose="020F0502020204030204"/>
                          <a:cs typeface="Times New Roman" panose="02020603050405020304" pitchFamily="18" charset="0"/>
                        </a:rPr>
                        <a:t>) points.</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2400" dirty="0">
                        <a:latin typeface="Calibri" panose="020F0502020204030204" pitchFamily="34" charset="0"/>
                      </a:endParaRPr>
                    </a:p>
                  </a:txBody>
                  <a:tcPr marL="64095" marR="64095" marT="32047" marB="32047"/>
                </a:tc>
                <a:extLst>
                  <a:ext uri="{0D108BD9-81ED-4DB2-BD59-A6C34878D82A}">
                    <a16:rowId xmlns:a16="http://schemas.microsoft.com/office/drawing/2014/main" val="3722676585"/>
                  </a:ext>
                </a:extLst>
              </a:tr>
              <a:tr h="256380">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Get an entry form(</a:t>
                      </a:r>
                      <a:r>
                        <a:rPr lang="zh-CN" sz="2400" kern="100" dirty="0">
                          <a:effectLst/>
                          <a:latin typeface="Calibri" panose="020F0502020204030204" pitchFamily="34" charset="0"/>
                          <a:ea typeface="DengXian" panose="020F0502020204030204"/>
                          <a:cs typeface="Times New Roman" panose="02020603050405020304" pitchFamily="18" charset="0"/>
                        </a:rPr>
                        <a:t>参赛表格</a:t>
                      </a:r>
                      <a:r>
                        <a:rPr lang="en-US" sz="2400" kern="100" dirty="0">
                          <a:effectLst/>
                          <a:latin typeface="Calibri" panose="020F0502020204030204" pitchFamily="34" charset="0"/>
                          <a:ea typeface="DengXian" panose="020F0502020204030204"/>
                          <a:cs typeface="Times New Roman" panose="02020603050405020304" pitchFamily="18" charset="0"/>
                        </a:rPr>
                        <a:t>) from </a:t>
                      </a:r>
                      <a:r>
                        <a:rPr lang="en-US" sz="2400" i="1" kern="100" dirty="0" smtClean="0">
                          <a:effectLst/>
                          <a:latin typeface="Calibri" panose="020F0502020204030204" pitchFamily="34" charset="0"/>
                          <a:ea typeface="DengXian" panose="020F0502020204030204"/>
                          <a:cs typeface="Times New Roman" panose="02020603050405020304" pitchFamily="18" charset="0"/>
                        </a:rPr>
                        <a:t>www.GrandMiddleSchool.org/create your own story</a:t>
                      </a:r>
                      <a:r>
                        <a:rPr lang="en-US" sz="2400" i="1" kern="100" dirty="0">
                          <a:effectLst/>
                          <a:latin typeface="Calibri" panose="020F0502020204030204" pitchFamily="34" charset="0"/>
                          <a:ea typeface="DengXian" panose="020F0502020204030204"/>
                          <a:cs typeface="Times New Roman" panose="02020603050405020304" pitchFamily="18" charset="0"/>
                        </a:rPr>
                        <a:t>.</a:t>
                      </a:r>
                      <a:endParaRPr lang="zh-CN" sz="2400" i="1"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2400" dirty="0">
                        <a:latin typeface="Calibri" panose="020F0502020204030204" pitchFamily="34" charset="0"/>
                      </a:endParaRPr>
                    </a:p>
                  </a:txBody>
                  <a:tcPr marL="64095" marR="64095" marT="32047" marB="32047"/>
                </a:tc>
                <a:extLst>
                  <a:ext uri="{0D108BD9-81ED-4DB2-BD59-A6C34878D82A}">
                    <a16:rowId xmlns:a16="http://schemas.microsoft.com/office/drawing/2014/main" val="2600717719"/>
                  </a:ext>
                </a:extLst>
              </a:tr>
              <a:tr h="256380">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The closing date: September 20,2021.</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2400" dirty="0">
                        <a:latin typeface="Calibri" panose="020F0502020204030204" pitchFamily="34" charset="0"/>
                      </a:endParaRPr>
                    </a:p>
                  </a:txBody>
                  <a:tcPr marL="64095" marR="64095" marT="32047" marB="32047"/>
                </a:tc>
                <a:extLst>
                  <a:ext uri="{0D108BD9-81ED-4DB2-BD59-A6C34878D82A}">
                    <a16:rowId xmlns:a16="http://schemas.microsoft.com/office/drawing/2014/main" val="4067005169"/>
                  </a:ext>
                </a:extLst>
              </a:tr>
              <a:tr h="436647">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The best stories will be posted on </a:t>
                      </a:r>
                      <a:r>
                        <a:rPr lang="en-US" sz="2400" i="1" kern="100" dirty="0">
                          <a:effectLst/>
                          <a:latin typeface="Calibri" panose="020F0502020204030204" pitchFamily="34" charset="0"/>
                          <a:ea typeface="DengXian" panose="020F0502020204030204"/>
                          <a:cs typeface="Times New Roman" panose="02020603050405020304" pitchFamily="18" charset="0"/>
                        </a:rPr>
                        <a:t>www.GrandMiddleSchool.org/beststories. </a:t>
                      </a:r>
                      <a:r>
                        <a:rPr lang="en-US" sz="2400" kern="100" dirty="0">
                          <a:effectLst/>
                          <a:latin typeface="Calibri" panose="020F0502020204030204" pitchFamily="34" charset="0"/>
                          <a:ea typeface="DengXian" panose="020F0502020204030204"/>
                          <a:cs typeface="Times New Roman" panose="02020603050405020304" pitchFamily="18" charset="0"/>
                        </a:rPr>
                        <a:t>Everyone will have the chance to vote(</a:t>
                      </a:r>
                      <a:r>
                        <a:rPr lang="zh-CN" sz="2400" kern="100" dirty="0">
                          <a:effectLst/>
                          <a:latin typeface="Calibri" panose="020F0502020204030204" pitchFamily="34" charset="0"/>
                          <a:ea typeface="DengXian" panose="020F0502020204030204"/>
                          <a:cs typeface="Times New Roman" panose="02020603050405020304" pitchFamily="18" charset="0"/>
                        </a:rPr>
                        <a:t>投票</a:t>
                      </a:r>
                      <a:r>
                        <a:rPr lang="en-US" sz="2400" kern="100" dirty="0">
                          <a:effectLst/>
                          <a:latin typeface="Calibri" panose="020F0502020204030204" pitchFamily="34" charset="0"/>
                          <a:ea typeface="DengXian" panose="020F0502020204030204"/>
                          <a:cs typeface="Times New Roman" panose="02020603050405020304" pitchFamily="18" charset="0"/>
                        </a:rPr>
                        <a:t>) for their favorite stories from 23 to 25 September 2021.</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2400" dirty="0">
                        <a:latin typeface="Calibri" panose="020F0502020204030204" pitchFamily="34" charset="0"/>
                      </a:endParaRPr>
                    </a:p>
                  </a:txBody>
                  <a:tcPr marL="64095" marR="64095" marT="32047" marB="32047"/>
                </a:tc>
                <a:extLst>
                  <a:ext uri="{0D108BD9-81ED-4DB2-BD59-A6C34878D82A}">
                    <a16:rowId xmlns:a16="http://schemas.microsoft.com/office/drawing/2014/main" val="1155680680"/>
                  </a:ext>
                </a:extLst>
              </a:tr>
              <a:tr h="295549">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Names of winners will also be posted on </a:t>
                      </a:r>
                      <a:r>
                        <a:rPr lang="en-US" sz="2400" i="1" kern="100" dirty="0">
                          <a:effectLst/>
                          <a:latin typeface="Calibri" panose="020F0502020204030204" pitchFamily="34" charset="0"/>
                          <a:ea typeface="DengXian" panose="020F0502020204030204"/>
                          <a:cs typeface="Times New Roman" panose="02020603050405020304" pitchFamily="18" charset="0"/>
                        </a:rPr>
                        <a:t>www.GrandMiddleSchool.org/beststories</a:t>
                      </a:r>
                      <a:r>
                        <a:rPr lang="en-US" sz="2400" kern="100" dirty="0">
                          <a:effectLst/>
                          <a:latin typeface="Calibri" panose="020F0502020204030204" pitchFamily="34" charset="0"/>
                          <a:ea typeface="DengXian" panose="020F0502020204030204"/>
                          <a:cs typeface="Times New Roman" panose="02020603050405020304" pitchFamily="18" charset="0"/>
                        </a:rPr>
                        <a:t> on September 30,2021.</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2400" dirty="0">
                        <a:latin typeface="Calibri" panose="020F0502020204030204" pitchFamily="34" charset="0"/>
                      </a:endParaRPr>
                    </a:p>
                  </a:txBody>
                  <a:tcPr marL="64095" marR="64095" marT="32047" marB="32047"/>
                </a:tc>
                <a:extLst>
                  <a:ext uri="{0D108BD9-81ED-4DB2-BD59-A6C34878D82A}">
                    <a16:rowId xmlns:a16="http://schemas.microsoft.com/office/drawing/2014/main" val="1059903074"/>
                  </a:ext>
                </a:extLst>
              </a:tr>
              <a:tr h="288427">
                <a:tc gridSpan="3">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Please call 1800 6221 4422 or visit </a:t>
                      </a:r>
                      <a:r>
                        <a:rPr lang="en-US" sz="2400" i="1" kern="100" dirty="0">
                          <a:effectLst/>
                          <a:latin typeface="Calibri" panose="020F0502020204030204" pitchFamily="34" charset="0"/>
                          <a:ea typeface="DengXian" panose="020F0502020204030204"/>
                          <a:cs typeface="Times New Roman" panose="02020603050405020304" pitchFamily="18" charset="0"/>
                        </a:rPr>
                        <a:t>www.GrandMiddleSchool.org/</a:t>
                      </a:r>
                      <a:r>
                        <a:rPr lang="en-US" sz="2400" kern="100" dirty="0">
                          <a:effectLst/>
                          <a:latin typeface="Calibri" panose="020F0502020204030204" pitchFamily="34" charset="0"/>
                          <a:ea typeface="DengXian" panose="020F0502020204030204"/>
                          <a:cs typeface="Times New Roman" panose="02020603050405020304" pitchFamily="18" charset="0"/>
                        </a:rPr>
                        <a:t>storycompetition for more information. </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48071" marR="48071" marT="0" marB="0" anchor="ct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sz="2400" dirty="0">
                        <a:latin typeface="Calibri" panose="020F0502020204030204" pitchFamily="34" charset="0"/>
                      </a:endParaRPr>
                    </a:p>
                  </a:txBody>
                  <a:tcPr marL="64095" marR="64095" marT="32047" marB="32047">
                    <a:lnL w="12700" cap="flat" cmpd="sng" algn="ctr">
                      <a:solidFill>
                        <a:srgbClr val="000000"/>
                      </a:solidFill>
                      <a:prstDash val="solid"/>
                      <a:round/>
                      <a:headEnd type="none" w="med" len="med"/>
                      <a:tailEnd type="none" w="med" len="med"/>
                    </a:lnL>
                  </a:tcPr>
                </a:tc>
                <a:tc hMerge="1">
                  <a:txBody>
                    <a:bodyPr/>
                    <a:lstStyle/>
                    <a:p>
                      <a:endParaRPr lang="zh-CN" altLang="en-US" sz="2400" dirty="0">
                        <a:latin typeface="Calibri" panose="020F0502020204030204" pitchFamily="34" charset="0"/>
                      </a:endParaRPr>
                    </a:p>
                  </a:txBody>
                  <a:tcPr marL="64095" marR="64095" marT="32047" marB="32047"/>
                </a:tc>
                <a:extLst>
                  <a:ext uri="{0D108BD9-81ED-4DB2-BD59-A6C34878D82A}">
                    <a16:rowId xmlns:a16="http://schemas.microsoft.com/office/drawing/2014/main" val="2883324016"/>
                  </a:ext>
                </a:extLst>
              </a:tr>
            </a:tbl>
          </a:graphicData>
        </a:graphic>
      </p:graphicFrame>
    </p:spTree>
    <p:extLst>
      <p:ext uri="{BB962C8B-B14F-4D97-AF65-F5344CB8AC3E}">
        <p14:creationId xmlns:p14="http://schemas.microsoft.com/office/powerpoint/2010/main" val="816892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2437" y="1898363"/>
            <a:ext cx="914399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If you win the 5th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prizes will you get?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1 dictionary and 5 books.  B. 1 dictionary and 10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1 dictionary and 15 books.  D. 1 dictionary and 20 books.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32403" y="213316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622193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6" y="1543361"/>
            <a:ext cx="1081143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Jimmy is refused to take part in the competition probably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 creates the story all by himself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his story has more than 300 words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his story doesn't have any pictures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He isn't from Grand Middle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577909" y="182118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65331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584" y="1041365"/>
            <a:ext cx="1040264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When can you vote for your favorite stories?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 September 13.  B. On September 20.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On September 24.  D. On September 30.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can you find on www.GrandMiddleSchool.org/storycompetition?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Best stories.  B. More information.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An entry form.  D. Names of winners.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79006" y="126179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475800" y="351014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016394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22089" y="2027412"/>
            <a:ext cx="7741920"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Who is the text written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Students.  B. Teachers.  C. Parents.  D. Artists.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74682" y="226225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95393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92080" y="1120156"/>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深圳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15266" y="2683629"/>
            <a:ext cx="7795708"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a girl growing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cannot once ever remember either my mum or my grandma wasting food.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296058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2" y="478479"/>
            <a:ext cx="1117719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Anything we didn't eat at one meal was leftovers(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剩菜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can remember my grandma making a huge pot of potatoes. We would all eat until we were full enough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there were always about half of the potatoes leftover. A few days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Grandma would take those potatoes out of the fridge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boil some noodles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add some vegetables and mix them all together. And I also remember when I watched my mum fry bacon(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煎培根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us in the mornings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would always take the oil carefully and pour it into a bottle. Then she would use it later to add flavor to so many other dishes. I was an adult before I realized that potatoes didn't actually taste like bacon!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79720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4663" y="1048509"/>
            <a:ext cx="807540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subject does the boy like best?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Music.  B. Computer.  C. 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What's the girl going to 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magazine.  B. A book.  C. A newspaper.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How's the weather?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Cold.  B. Cloudy.  C. Sunny.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35459" y="1294064"/>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4" name="Rectangle 3"/>
          <p:cNvSpPr/>
          <p:nvPr/>
        </p:nvSpPr>
        <p:spPr>
          <a:xfrm>
            <a:off x="2735459" y="276786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724237" y="424166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64403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3035" y="553783"/>
            <a:ext cx="1058552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learned their lessons 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after I grew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tried to never waste food myself. I always planned the week's meals ahead of time and only bought what was on my shopping list so that nothing went to waste. Every meal went into our stomachs and any leftovers were later eaten by either myself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boys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husband or my dogs. To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throwing food into the bin was just wrong.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it comes to living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no leftovers. Life is just like a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feast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Each moment that you don't live is lost forever. Life cannot be saved or stored. Each day is a fresh beginning. Live each moment of your life to the fullest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01340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3345" y="1966480"/>
            <a:ext cx="9380667"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The writer's grandma used the leftover potatoes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mix with noodles  B. boil some vegetables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fry bacon  D. throw away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17251" y="219770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45379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3497" y="1457342"/>
            <a:ext cx="991855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Why did the potatoes cooked by the writer's mum taste like bacon?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she mixed the bacon with potatoes.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she put potatoes into the containers.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she was good at cooking.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she poured the bacon oil into potatoes.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25579" y="172437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68926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0" y="1381996"/>
            <a:ext cx="1025203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did the writer save food in her 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By shopping ahead of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By throwing it into the litter bin.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By following her mother's shopping list.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By planning the next week's food.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35123" y="158452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23218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4" y="593157"/>
            <a:ext cx="1088673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does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feast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last paragraph probably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Sweat dream.  B. Large meal.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Happy story.  D. Beautiful picture.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What can we learn from the last two paragraphs?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is never too old to learn.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Eat to 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not live to 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Neither food nor life should be wasted.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There is no such thing as a free lunch.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43915" y="78845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143915" y="3026045"/>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264990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3728" y="700608"/>
            <a:ext cx="4942379"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荆州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18795" y="1328291"/>
            <a:ext cx="1002612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a long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been discussed whether students should be allowed to watch TV during the week. I am here to say yes.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a little bit of careful thinking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parents will realize that watching TV after school is a good way for students to relax.__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__We not only have more homework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have many other things to do after school. There is tutoring(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课外辅导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sports clubs and so on. When we get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tired. All we really want to do is to give our brains a break.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040059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0" y="550168"/>
            <a:ext cx="1074689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__They had few choices. Most of the programs were silly. Today we usually have over a hundred programs to choose from. In one hour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learn about ancient Egypt and planets traveling around other stars. TV can be educational.__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today's students use TV watching as a prize for finishing their homework. Televisions does not keep us from our homework. Instead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encourages us to do it.__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students should be allowed to watch TV on school nights. Do you agree with 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657426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1224" y="1378466"/>
            <a:ext cx="995082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shows us more things than a textbook can.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Parents also remember what TV was like in the old 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Television is not the enemy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old ideas 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This is totally different from the way our parents used television.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Our lives are busier than our parents' when they went to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321018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219" y="3225083"/>
            <a:ext cx="10524565"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83637" y="340974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4153315" y="3409747"/>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5" name="Rectangle 4"/>
          <p:cNvSpPr/>
          <p:nvPr/>
        </p:nvSpPr>
        <p:spPr>
          <a:xfrm>
            <a:off x="5901226" y="34613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7830923" y="346132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9597253" y="346132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834624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057" y="743639"/>
            <a:ext cx="313419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单词拼写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83340" y="1703728"/>
            <a:ext cx="1006915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荆门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承担得起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wait any longer to take action in order to improve our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)Helen treats her students in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耐心的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understanding 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lovely boy often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toys with other kids.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025078" y="1950280"/>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5" name="Rectangle 4"/>
          <p:cNvSpPr/>
          <p:nvPr/>
        </p:nvSpPr>
        <p:spPr>
          <a:xfrm>
            <a:off x="7922790" y="3365721"/>
            <a:ext cx="10797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patient</a:t>
            </a:r>
            <a:endParaRPr lang="zh-CN" altLang="en-US" dirty="0"/>
          </a:p>
        </p:txBody>
      </p:sp>
      <p:sp>
        <p:nvSpPr>
          <p:cNvPr id="6" name="Rectangle 5"/>
          <p:cNvSpPr/>
          <p:nvPr/>
        </p:nvSpPr>
        <p:spPr>
          <a:xfrm>
            <a:off x="5589369" y="4844088"/>
            <a:ext cx="9917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shares</a:t>
            </a:r>
            <a:endParaRPr lang="zh-CN" altLang="en-US" dirty="0"/>
          </a:p>
        </p:txBody>
      </p:sp>
    </p:spTree>
    <p:extLst>
      <p:ext uri="{BB962C8B-B14F-4D97-AF65-F5344CB8AC3E}">
        <p14:creationId xmlns:p14="http://schemas.microsoft.com/office/powerpoint/2010/main" val="132450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5141" y="528485"/>
            <a:ext cx="237276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72990" y="943983"/>
            <a:ext cx="8785412"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听下面一段对话，回答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小题。现在你有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秒钟的时间阅读这五个小题。对话读两遍。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67435" y="2242649"/>
            <a:ext cx="984324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What's the relationship(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关系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between the two speakers?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Mother and son.  B. Teacher 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student.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What will Gary do on his birthday?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Hold a birthday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Climb Mountain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Taishan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Make a poster with his classmates.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912855" y="251364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1912855" y="394780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90705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2" y="1944965"/>
            <a:ext cx="10295068"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far as we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safety comes first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无论什么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sit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舒适地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passengers aren't supposed to eat or drink on the subway.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92135" y="2186949"/>
            <a:ext cx="13601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whatever</a:t>
            </a:r>
            <a:endParaRPr lang="zh-CN" altLang="en-US" dirty="0"/>
          </a:p>
        </p:txBody>
      </p:sp>
      <p:sp>
        <p:nvSpPr>
          <p:cNvPr id="4" name="Rectangle 3"/>
          <p:cNvSpPr/>
          <p:nvPr/>
        </p:nvSpPr>
        <p:spPr>
          <a:xfrm>
            <a:off x="3618583" y="2648614"/>
            <a:ext cx="230845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comfortably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16095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8356" y="614547"/>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词语运用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20010" y="1445544"/>
            <a:ext cx="931612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 Alice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name's Zhao Ming and I'd like to be your pen friend. I'm 16 years old. I have two little brothers. They're very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__(love). I often help my parents look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them in my spare time. My mother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__(work) in a toy shop. She loves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__(she) job. And my father 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engineer. He is busy every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tries to spend more time with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50741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1181256"/>
            <a:ext cx="1028431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in the school basketball team. We usually play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__(match) on Saturday mornings. Last week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played against another school. They ran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__(fast) than us.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better teamwork. 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__(win)! How happy we were! This is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__(eight) time we beat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me something about you? Please write.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Zhao Ming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283200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7" y="2561722"/>
            <a:ext cx="10553250"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14834" y="2735589"/>
            <a:ext cx="9850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lovely</a:t>
            </a:r>
            <a:endParaRPr lang="zh-CN" altLang="en-US" dirty="0"/>
          </a:p>
        </p:txBody>
      </p:sp>
      <p:sp>
        <p:nvSpPr>
          <p:cNvPr id="4" name="Rectangle 3"/>
          <p:cNvSpPr/>
          <p:nvPr/>
        </p:nvSpPr>
        <p:spPr>
          <a:xfrm>
            <a:off x="4252854" y="2735589"/>
            <a:ext cx="7854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after</a:t>
            </a:r>
            <a:endParaRPr lang="zh-CN" altLang="en-US" dirty="0"/>
          </a:p>
        </p:txBody>
      </p:sp>
      <p:sp>
        <p:nvSpPr>
          <p:cNvPr id="5" name="Rectangle 4"/>
          <p:cNvSpPr/>
          <p:nvPr/>
        </p:nvSpPr>
        <p:spPr>
          <a:xfrm>
            <a:off x="5890434" y="2735588"/>
            <a:ext cx="9274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works</a:t>
            </a:r>
            <a:endParaRPr lang="zh-CN" altLang="en-US" dirty="0"/>
          </a:p>
        </p:txBody>
      </p:sp>
      <p:sp>
        <p:nvSpPr>
          <p:cNvPr id="6" name="Rectangle 5"/>
          <p:cNvSpPr/>
          <p:nvPr/>
        </p:nvSpPr>
        <p:spPr>
          <a:xfrm>
            <a:off x="7928454" y="2716305"/>
            <a:ext cx="6078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her</a:t>
            </a:r>
            <a:endParaRPr lang="zh-CN" altLang="en-US" dirty="0"/>
          </a:p>
        </p:txBody>
      </p:sp>
      <p:sp>
        <p:nvSpPr>
          <p:cNvPr id="7" name="Rectangle 6"/>
          <p:cNvSpPr/>
          <p:nvPr/>
        </p:nvSpPr>
        <p:spPr>
          <a:xfrm>
            <a:off x="9631649" y="2750810"/>
            <a:ext cx="494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a:t>
            </a:r>
            <a:endParaRPr lang="zh-CN" altLang="en-US" dirty="0"/>
          </a:p>
        </p:txBody>
      </p:sp>
      <p:sp>
        <p:nvSpPr>
          <p:cNvPr id="8" name="Rectangle 7"/>
          <p:cNvSpPr/>
          <p:nvPr/>
        </p:nvSpPr>
        <p:spPr>
          <a:xfrm>
            <a:off x="2401807" y="3520897"/>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a:t>
            </a:r>
            <a:endParaRPr lang="zh-CN" altLang="en-US" dirty="0"/>
          </a:p>
        </p:txBody>
      </p:sp>
      <p:sp>
        <p:nvSpPr>
          <p:cNvPr id="9" name="Rectangle 8"/>
          <p:cNvSpPr/>
          <p:nvPr/>
        </p:nvSpPr>
        <p:spPr>
          <a:xfrm>
            <a:off x="4025996" y="3520896"/>
            <a:ext cx="12391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matches</a:t>
            </a:r>
            <a:endParaRPr lang="zh-CN" altLang="en-US" dirty="0"/>
          </a:p>
        </p:txBody>
      </p:sp>
      <p:sp>
        <p:nvSpPr>
          <p:cNvPr id="10" name="Rectangle 9"/>
          <p:cNvSpPr/>
          <p:nvPr/>
        </p:nvSpPr>
        <p:spPr>
          <a:xfrm>
            <a:off x="5829303" y="3516835"/>
            <a:ext cx="8980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faster</a:t>
            </a:r>
            <a:endParaRPr lang="zh-CN" altLang="en-US" dirty="0"/>
          </a:p>
        </p:txBody>
      </p:sp>
      <p:sp>
        <p:nvSpPr>
          <p:cNvPr id="11" name="Rectangle 10"/>
          <p:cNvSpPr/>
          <p:nvPr/>
        </p:nvSpPr>
        <p:spPr>
          <a:xfrm>
            <a:off x="7715895" y="3516834"/>
            <a:ext cx="10329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12" name="Rectangle 11"/>
          <p:cNvSpPr/>
          <p:nvPr/>
        </p:nvSpPr>
        <p:spPr>
          <a:xfrm>
            <a:off x="9625693" y="3510540"/>
            <a:ext cx="9768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eighth</a:t>
            </a:r>
            <a:endParaRPr lang="zh-CN" altLang="en-US" dirty="0"/>
          </a:p>
        </p:txBody>
      </p:sp>
    </p:spTree>
    <p:extLst>
      <p:ext uri="{BB962C8B-B14F-4D97-AF65-F5344CB8AC3E}">
        <p14:creationId xmlns:p14="http://schemas.microsoft.com/office/powerpoint/2010/main" val="2234775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3859" y="732881"/>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87736" y="1751370"/>
            <a:ext cx="1003688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吴大夫对需要帮助的人总是很有耐心。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Doctor Wu is always________ with people in________ of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父亲离乡多年，思念故友。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Father ________ ________ ________ ________ his hometown for years and misses old friends.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20192" y="2735589"/>
            <a:ext cx="10797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patient</a:t>
            </a:r>
            <a:endParaRPr lang="zh-CN" altLang="en-US" dirty="0"/>
          </a:p>
        </p:txBody>
      </p:sp>
      <p:sp>
        <p:nvSpPr>
          <p:cNvPr id="5" name="Rectangle 4"/>
          <p:cNvSpPr/>
          <p:nvPr/>
        </p:nvSpPr>
        <p:spPr>
          <a:xfrm>
            <a:off x="7828647" y="2735589"/>
            <a:ext cx="8162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need</a:t>
            </a:r>
            <a:endParaRPr lang="zh-CN" altLang="en-US" dirty="0"/>
          </a:p>
        </p:txBody>
      </p:sp>
      <p:sp>
        <p:nvSpPr>
          <p:cNvPr id="6" name="Rectangle 5"/>
          <p:cNvSpPr/>
          <p:nvPr/>
        </p:nvSpPr>
        <p:spPr>
          <a:xfrm>
            <a:off x="3189271" y="4123325"/>
            <a:ext cx="6142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a:t>
            </a:r>
            <a:endParaRPr lang="zh-CN" altLang="en-US" dirty="0"/>
          </a:p>
        </p:txBody>
      </p:sp>
      <p:sp>
        <p:nvSpPr>
          <p:cNvPr id="7" name="Rectangle 6"/>
          <p:cNvSpPr/>
          <p:nvPr/>
        </p:nvSpPr>
        <p:spPr>
          <a:xfrm>
            <a:off x="4437796" y="4136305"/>
            <a:ext cx="8851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been</a:t>
            </a:r>
            <a:endParaRPr lang="zh-CN" altLang="en-US" dirty="0"/>
          </a:p>
        </p:txBody>
      </p:sp>
      <p:sp>
        <p:nvSpPr>
          <p:cNvPr id="8" name="Rectangle 7"/>
          <p:cNvSpPr/>
          <p:nvPr/>
        </p:nvSpPr>
        <p:spPr>
          <a:xfrm>
            <a:off x="5843662" y="4149295"/>
            <a:ext cx="827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away</a:t>
            </a:r>
            <a:endParaRPr lang="zh-CN" altLang="en-US" dirty="0"/>
          </a:p>
        </p:txBody>
      </p:sp>
      <p:sp>
        <p:nvSpPr>
          <p:cNvPr id="9" name="Rectangle 8"/>
          <p:cNvSpPr/>
          <p:nvPr/>
        </p:nvSpPr>
        <p:spPr>
          <a:xfrm>
            <a:off x="6577129" y="3927434"/>
            <a:ext cx="140442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5491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245" y="847769"/>
            <a:ext cx="1143537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海洋塑料已随处可见。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Ocean plastic has ________ ________ everywhere.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潍坊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无论你做什么，都不要失去勇气。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人们广泛认为亚历山大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格拉汉姆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贝尔发明了电话。</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widely ________ that telephone was invented ________ Alexander Graham Bell.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50284" y="1842705"/>
            <a:ext cx="8162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been</a:t>
            </a:r>
            <a:endParaRPr lang="zh-CN" altLang="en-US" dirty="0"/>
          </a:p>
        </p:txBody>
      </p:sp>
      <p:sp>
        <p:nvSpPr>
          <p:cNvPr id="4" name="Rectangle 3"/>
          <p:cNvSpPr/>
          <p:nvPr/>
        </p:nvSpPr>
        <p:spPr>
          <a:xfrm>
            <a:off x="4762041" y="1842704"/>
            <a:ext cx="7745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seen</a:t>
            </a:r>
            <a:endParaRPr lang="zh-CN" altLang="en-US" dirty="0"/>
          </a:p>
        </p:txBody>
      </p:sp>
      <p:sp>
        <p:nvSpPr>
          <p:cNvPr id="5" name="Rectangle 4"/>
          <p:cNvSpPr/>
          <p:nvPr/>
        </p:nvSpPr>
        <p:spPr>
          <a:xfrm>
            <a:off x="2154704" y="3007228"/>
            <a:ext cx="568803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Whatever you do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never lose courage.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353194" y="4736511"/>
            <a:ext cx="12461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believed</a:t>
            </a:r>
            <a:endParaRPr lang="zh-CN" altLang="en-US" dirty="0"/>
          </a:p>
        </p:txBody>
      </p:sp>
      <p:sp>
        <p:nvSpPr>
          <p:cNvPr id="7" name="Rectangle 6"/>
          <p:cNvSpPr/>
          <p:nvPr/>
        </p:nvSpPr>
        <p:spPr>
          <a:xfrm>
            <a:off x="7600458" y="4736511"/>
            <a:ext cx="4845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Tree>
    <p:extLst>
      <p:ext uri="{BB962C8B-B14F-4D97-AF65-F5344CB8AC3E}">
        <p14:creationId xmlns:p14="http://schemas.microsoft.com/office/powerpoint/2010/main" val="163245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3157" y="840458"/>
            <a:ext cx="5405647"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57892" y="1919879"/>
            <a:ext cx="9197787"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某英语杂志社以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我劳动，我快乐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为主题向中学生开展征文活动。请你根据以下提示，用英语写一篇短文投稿。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分享你最难忘的劳动经历；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谈谈你的劳动感受；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表达你的观点并发出倡议。</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271335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5722" y="1468057"/>
            <a:ext cx="8118438"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必须包含所给要点，可适当发挥；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语句通顺，意思连贯，语法正确，书写规范；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文中不得出现真实人名、校名或地名；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左右。</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530430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5865" y="442425"/>
            <a:ext cx="2646878" cy="830997"/>
          </a:xfrm>
          <a:prstGeom prst="rect">
            <a:avLst/>
          </a:prstGeom>
        </p:spPr>
        <p:txBody>
          <a:bodyPr wrap="non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【参考范文】</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05610" y="976256"/>
            <a:ext cx="11338559"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Last weekend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got up early and cooked noodles for my parents. First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boiled some water. Then I put some noodles into the pot. About five or six minutes later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placed them in the bowls and added some salt and oil. When my parents got up</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they were surprised and praised me with a big smile.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 was the first time for me to cook for them. A little bit tired but happy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felt proud of myself because I could take care of my parents. From this unforgettable experience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I've also got a deeper understanding of my parents.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83446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8296" y="1977237"/>
            <a:ext cx="8086165" cy="2308324"/>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think it's our duty to share some housework. Besides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doing some hard housework is a kind of physical exercise. As teenagers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take action to help around the house!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6977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10" y="783223"/>
            <a:ext cx="1004764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How are Gary and his classmates going to Mountain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Taishan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By train.  B. By bus.  C. We don't know.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Where are Gary and his classmates going to stay at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a hotel.  B. On the mountain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the foot of the mountain.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Who will go to Mountain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Taishan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with Gary and his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Gary's mum.  B. Gary's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head-teacher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Only Gary and his classmates.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37189" y="98209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665053" y="2445133"/>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
        <p:nvSpPr>
          <p:cNvPr id="5" name="Rectangle 4"/>
          <p:cNvSpPr/>
          <p:nvPr/>
        </p:nvSpPr>
        <p:spPr>
          <a:xfrm>
            <a:off x="1665053" y="4014834"/>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Tree>
    <p:extLst>
      <p:ext uri="{BB962C8B-B14F-4D97-AF65-F5344CB8AC3E}">
        <p14:creationId xmlns:p14="http://schemas.microsoft.com/office/powerpoint/2010/main" val="315388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3377" y="593032"/>
            <a:ext cx="237276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第三节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63444" y="1177558"/>
            <a:ext cx="8968292"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听下面一段短文，回答第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小题。现在你有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秒钟的时间阅读这五个小题。短文读两遍。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80160" y="2759337"/>
            <a:ext cx="1048870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When will they go together on the walking tour of the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This afternoon.  B. This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morning.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This evening.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On Monday afternoon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are they going to play at the sports center?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Football.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Volleyball.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Basketball.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563444" y="298301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1541587" y="442425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246294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1477" y="1084436"/>
            <a:ext cx="838737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On Tuesday afternoon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club will they go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swimming club.  B. The film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club.</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tennis club.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On Wednesday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are they going on a day trip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Qingdao.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Beijing.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Shanghai.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When are they off to Mount Tai?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 Sunday.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On Saturday.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On Friday.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51953" y="13370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240731" y="277861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240731" y="426540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645631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4587" y="765154"/>
            <a:ext cx="237276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第四节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80969" y="2008960"/>
            <a:ext cx="9326881"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听下面一段短文，根据所听内容完成下面的表格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每空填一词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。现在你有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秒钟的时间阅读这五个小题。该短文读三遍。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请把答案写在表格下面的横线上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19033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670" y="474697"/>
            <a:ext cx="3989747" cy="830997"/>
          </a:xfrm>
          <a:prstGeom prst="rect">
            <a:avLst/>
          </a:prstGeom>
        </p:spPr>
        <p:txBody>
          <a:bodyPr wrap="non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Foreigners Learn Chinese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80542545"/>
              </p:ext>
            </p:extLst>
          </p:nvPr>
        </p:nvGraphicFramePr>
        <p:xfrm>
          <a:off x="1387736" y="1305694"/>
          <a:ext cx="9703398" cy="5120640"/>
        </p:xfrm>
        <a:graphic>
          <a:graphicData uri="http://schemas.openxmlformats.org/drawingml/2006/table">
            <a:tbl>
              <a:tblPr/>
              <a:tblGrid>
                <a:gridCol w="3678192">
                  <a:extLst>
                    <a:ext uri="{9D8B030D-6E8A-4147-A177-3AD203B41FA5}">
                      <a16:colId xmlns:a16="http://schemas.microsoft.com/office/drawing/2014/main" val="2431041912"/>
                    </a:ext>
                  </a:extLst>
                </a:gridCol>
                <a:gridCol w="4343778">
                  <a:extLst>
                    <a:ext uri="{9D8B030D-6E8A-4147-A177-3AD203B41FA5}">
                      <a16:colId xmlns:a16="http://schemas.microsoft.com/office/drawing/2014/main" val="416994551"/>
                    </a:ext>
                  </a:extLst>
                </a:gridCol>
                <a:gridCol w="1681428">
                  <a:extLst>
                    <a:ext uri="{9D8B030D-6E8A-4147-A177-3AD203B41FA5}">
                      <a16:colId xmlns:a16="http://schemas.microsoft.com/office/drawing/2014/main" val="2266284423"/>
                    </a:ext>
                  </a:extLst>
                </a:gridCol>
              </a:tblGrid>
              <a:tr h="580178">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Programs</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Time</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Things to do</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4932642"/>
                  </a:ext>
                </a:extLst>
              </a:tr>
              <a:tr h="290089">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Asking the way</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about__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16</a:t>
                      </a:r>
                      <a:r>
                        <a:rPr lang="en-US" sz="2400" kern="100">
                          <a:effectLst/>
                          <a:latin typeface="Calibri" panose="020F0502020204030204" pitchFamily="34" charset="0"/>
                          <a:ea typeface="宋体" panose="02010600030101010101" pitchFamily="2" charset="-122"/>
                          <a:cs typeface="Times New Roman" panose="02020603050405020304" pitchFamily="18" charset="0"/>
                        </a:rPr>
                        <a:t>__</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 </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4027145"/>
                  </a:ext>
                </a:extLst>
              </a:tr>
              <a:tr h="1450446">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minutes</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hear a short__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17</a:t>
                      </a:r>
                      <a:r>
                        <a:rPr lang="en-US" sz="2400" kern="100">
                          <a:effectLst/>
                          <a:latin typeface="Calibri" panose="020F0502020204030204" pitchFamily="34" charset="0"/>
                          <a:ea typeface="宋体" panose="02010600030101010101" pitchFamily="2" charset="-122"/>
                          <a:cs typeface="Times New Roman" panose="02020603050405020304" pitchFamily="18" charset="0"/>
                        </a:rPr>
                        <a:t>__</a:t>
                      </a:r>
                      <a:r>
                        <a:rPr lang="zh-CN" sz="2400" kern="100">
                          <a:effectLst/>
                          <a:latin typeface="Calibri" panose="020F0502020204030204" pitchFamily="34" charset="0"/>
                          <a:ea typeface="宋体" panose="02010600030101010101" pitchFamily="2" charset="-122"/>
                          <a:cs typeface="Times New Roman" panose="02020603050405020304" pitchFamily="18" charset="0"/>
                        </a:rPr>
                        <a:t>，</a:t>
                      </a:r>
                      <a:r>
                        <a:rPr lang="en-US" sz="2400" kern="100">
                          <a:effectLst/>
                          <a:latin typeface="Calibri" panose="020F0502020204030204" pitchFamily="34" charset="0"/>
                          <a:ea typeface="宋体" panose="02010600030101010101" pitchFamily="2" charset="-122"/>
                          <a:cs typeface="Times New Roman" panose="02020603050405020304" pitchFamily="18" charset="0"/>
                        </a:rPr>
                        <a:t>learn how to ask the way in Chinese.</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 </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5863665"/>
                  </a:ext>
                </a:extLst>
              </a:tr>
              <a:tr h="580178">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A 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18</a:t>
                      </a:r>
                      <a:r>
                        <a:rPr lang="en-US" sz="2400" kern="100">
                          <a:effectLst/>
                          <a:latin typeface="Calibri" panose="020F0502020204030204" pitchFamily="34" charset="0"/>
                          <a:ea typeface="宋体" panose="02010600030101010101" pitchFamily="2" charset="-122"/>
                          <a:cs typeface="Times New Roman" panose="02020603050405020304" pitchFamily="18" charset="0"/>
                        </a:rPr>
                        <a:t>__made by Jack</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about 10 </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 </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8868577"/>
                  </a:ext>
                </a:extLst>
              </a:tr>
              <a:tr h="1450446">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minutes</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interview a great__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19</a:t>
                      </a:r>
                      <a:r>
                        <a:rPr lang="en-US" sz="2400" kern="100">
                          <a:effectLst/>
                          <a:latin typeface="Calibri" panose="020F0502020204030204" pitchFamily="34" charset="0"/>
                          <a:ea typeface="宋体" panose="02010600030101010101" pitchFamily="2" charset="-122"/>
                          <a:cs typeface="Times New Roman" panose="02020603050405020304" pitchFamily="18" charset="0"/>
                        </a:rPr>
                        <a:t>__</a:t>
                      </a:r>
                      <a:r>
                        <a:rPr lang="zh-CN" sz="2400" kern="100">
                          <a:effectLst/>
                          <a:latin typeface="Calibri" panose="020F0502020204030204" pitchFamily="34" charset="0"/>
                          <a:ea typeface="宋体" panose="02010600030101010101" pitchFamily="2" charset="-122"/>
                          <a:cs typeface="Times New Roman" panose="02020603050405020304" pitchFamily="18" charset="0"/>
                        </a:rPr>
                        <a:t>，</a:t>
                      </a:r>
                      <a:r>
                        <a:rPr lang="en-US" sz="2400" kern="100">
                          <a:effectLst/>
                          <a:latin typeface="Calibri" panose="020F0502020204030204" pitchFamily="34" charset="0"/>
                          <a:ea typeface="宋体" panose="02010600030101010101" pitchFamily="2" charset="-122"/>
                          <a:cs typeface="Times New Roman" panose="02020603050405020304" pitchFamily="18" charset="0"/>
                        </a:rPr>
                        <a:t>who will tell us how to make__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20</a:t>
                      </a:r>
                      <a:r>
                        <a:rPr lang="en-US" sz="2400" kern="100">
                          <a:effectLst/>
                          <a:latin typeface="Calibri" panose="020F0502020204030204" pitchFamily="34" charset="0"/>
                          <a:ea typeface="宋体" panose="02010600030101010101" pitchFamily="2" charset="-122"/>
                          <a:cs typeface="Times New Roman" panose="02020603050405020304" pitchFamily="18" charset="0"/>
                        </a:rPr>
                        <a:t>__.</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3369193"/>
                  </a:ext>
                </a:extLst>
              </a:tr>
            </a:tbl>
          </a:graphicData>
        </a:graphic>
      </p:graphicFrame>
    </p:spTree>
    <p:extLst>
      <p:ext uri="{BB962C8B-B14F-4D97-AF65-F5344CB8AC3E}">
        <p14:creationId xmlns:p14="http://schemas.microsoft.com/office/powerpoint/2010/main" val="22670160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14. 单元测试卷 Unit 14</Template>
  <TotalTime>97</TotalTime>
  <Words>4110</Words>
  <Application>Microsoft Office PowerPoint</Application>
  <PresentationFormat>Widescreen</PresentationFormat>
  <Paragraphs>311</Paragraphs>
  <Slides>49</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49</vt:i4>
      </vt:variant>
    </vt:vector>
  </HeadingPairs>
  <TitlesOfParts>
    <vt:vector size="60" baseType="lpstr">
      <vt:lpstr>等线</vt: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10</cp:revision>
  <dcterms:created xsi:type="dcterms:W3CDTF">2021-12-08T00:45:11Z</dcterms:created>
  <dcterms:modified xsi:type="dcterms:W3CDTF">2021-12-08T02:22:52Z</dcterms:modified>
</cp:coreProperties>
</file>