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presProps" Target="presProps.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tableStyles" Target="tableStyle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7404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a:xfrm>
            <a:off x="838200" y="6356350"/>
            <a:ext cx="2743200" cy="365125"/>
          </a:xfrm>
          <a:prstGeom prst="rect">
            <a:avLst/>
          </a:prstGeom>
        </p:spPr>
        <p:txBody>
          <a:bodyPr/>
          <a:lstStyle/>
          <a:p>
            <a:fld id="{5E48AA56-FCC8-44A2-B820-260F38E03BF4}" type="datetimeFigureOut">
              <a:rPr lang="zh-CN" altLang="en-US" smtClean="0"/>
              <a:t>2021/11/5 Friday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a:xfrm>
            <a:off x="8610600" y="6356350"/>
            <a:ext cx="2743200" cy="365125"/>
          </a:xfrm>
          <a:prstGeom prst="rect">
            <a:avLst/>
          </a:prstGeom>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3706762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a:xfrm>
            <a:off x="838200" y="6356350"/>
            <a:ext cx="2743200" cy="365125"/>
          </a:xfrm>
          <a:prstGeom prst="rect">
            <a:avLst/>
          </a:prstGeom>
        </p:spPr>
        <p:txBody>
          <a:bodyPr/>
          <a:lstStyle/>
          <a:p>
            <a:fld id="{5E48AA56-FCC8-44A2-B820-260F38E03BF4}" type="datetimeFigureOut">
              <a:rPr lang="zh-CN" altLang="en-US" smtClean="0"/>
              <a:t>2021/11/5 Friday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a:xfrm>
            <a:off x="8610600" y="6356350"/>
            <a:ext cx="2743200" cy="365125"/>
          </a:xfrm>
          <a:prstGeom prst="rect">
            <a:avLst/>
          </a:prstGeom>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371638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244573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2430078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1708673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4254365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22594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E48AA56-FCC8-44A2-B820-260F38E03BF4}" type="datetimeFigureOut">
              <a:rPr lang="zh-CN" altLang="en-US" smtClean="0"/>
              <a:t>2021/11/5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1008053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44898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469713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2490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353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861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a:xfrm>
            <a:off x="838200" y="6356350"/>
            <a:ext cx="2743200" cy="365125"/>
          </a:xfrm>
          <a:prstGeom prst="rect">
            <a:avLst/>
          </a:prstGeom>
        </p:spPr>
        <p:txBody>
          <a:bodyPr/>
          <a:lstStyle/>
          <a:p>
            <a:fld id="{5E48AA56-FCC8-44A2-B820-260F38E03BF4}" type="datetimeFigureOut">
              <a:rPr lang="zh-CN" altLang="en-US" smtClean="0"/>
              <a:t>2021/11/5 Friday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a:xfrm>
            <a:off x="8610600" y="6356350"/>
            <a:ext cx="2743200" cy="365125"/>
          </a:xfrm>
          <a:prstGeom prst="rect">
            <a:avLst/>
          </a:prstGeom>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41459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5983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a:xfrm>
            <a:off x="838200" y="6356350"/>
            <a:ext cx="2743200" cy="365125"/>
          </a:xfrm>
          <a:prstGeom prst="rect">
            <a:avLst/>
          </a:prstGeom>
        </p:spPr>
        <p:txBody>
          <a:bodyPr/>
          <a:lstStyle/>
          <a:p>
            <a:fld id="{5E48AA56-FCC8-44A2-B820-260F38E03BF4}" type="datetimeFigureOut">
              <a:rPr lang="zh-CN" altLang="en-US" smtClean="0"/>
              <a:t>2021/11/5 Friday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a:xfrm>
            <a:off x="8610600" y="6356350"/>
            <a:ext cx="2743200" cy="365125"/>
          </a:xfrm>
          <a:prstGeom prst="rect">
            <a:avLst/>
          </a:prstGeom>
        </p:spPr>
        <p:txBody>
          <a:bodyPr/>
          <a:lstStyle/>
          <a:p>
            <a:fld id="{86FB82FC-15AA-41AB-8C45-68E143D9D1CA}" type="slidenum">
              <a:rPr lang="zh-CN" altLang="en-US" smtClean="0"/>
              <a:t>‹#›</a:t>
            </a:fld>
            <a:endParaRPr lang="zh-CN" altLang="en-US"/>
          </a:p>
        </p:txBody>
      </p:sp>
    </p:spTree>
    <p:extLst>
      <p:ext uri="{BB962C8B-B14F-4D97-AF65-F5344CB8AC3E}">
        <p14:creationId xmlns:p14="http://schemas.microsoft.com/office/powerpoint/2010/main" val="729454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t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DACCFE7-396C-4775-BA19-B702CC6BD01D}"/>
              </a:ext>
            </a:extLst>
          </p:cNvPr>
          <p:cNvSpPr txBox="1"/>
          <p:nvPr/>
        </p:nvSpPr>
        <p:spPr>
          <a:xfrm>
            <a:off x="8724452" y="0"/>
            <a:ext cx="3377901"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课时训练</a:t>
            </a:r>
            <a:r>
              <a:rPr lang="zh-CN" altLang="en-US" sz="2000" b="1" i="0" baseline="0" dirty="0" smtClean="0">
                <a:latin typeface="楷体" panose="02010609060101010101" pitchFamily="49" charset="-122"/>
                <a:ea typeface="楷体" panose="02010609060101010101" pitchFamily="49" charset="-122"/>
              </a:rPr>
              <a:t> 新目标 九年级下</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3517749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9.xml.rels><?xml version="1.0" encoding="UTF-8" standalone="yes"?>
<Relationships xmlns="http://schemas.openxmlformats.org/package/2006/relationships"><Relationship Id="rId3" Type="http://schemas.openxmlformats.org/officeDocument/2006/relationships/image" Target="jssqyy10.TIF" TargetMode="External"/><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8.xml.rels><?xml version="1.0" encoding="UTF-8" standalone="yes"?>
<Relationships xmlns="http://schemas.openxmlformats.org/package/2006/relationships"><Relationship Id="rId3" Type="http://schemas.openxmlformats.org/officeDocument/2006/relationships/image" Target="tt01.TIF" TargetMode="External"/><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zjhzsyy2.TIF" TargetMode="External"/><Relationship Id="rId7" Type="http://schemas.openxmlformats.org/officeDocument/2006/relationships/image" Target="zjhzsyy4.TIF" TargetMode="External"/><Relationship Id="rId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image" Target="zjhzsyy3.TIF" TargetMode="External"/><Relationship Id="rId4" Type="http://schemas.openxmlformats.org/officeDocument/2006/relationships/image" Target="../media/image3.png"/><Relationship Id="rId9" Type="http://schemas.openxmlformats.org/officeDocument/2006/relationships/image" Target="zjhzsyy5.TIF"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3" Type="http://schemas.openxmlformats.org/officeDocument/2006/relationships/image" Target="jsnjyy23.TIF" TargetMode="External"/><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688" y="2433939"/>
            <a:ext cx="8269046" cy="769441"/>
          </a:xfrm>
          <a:prstGeom prst="rect">
            <a:avLst/>
          </a:prstGeom>
        </p:spPr>
        <p:txBody>
          <a:bodyPr wrap="square">
            <a:spAutoFit/>
          </a:bodyPr>
          <a:lstStyle/>
          <a:p>
            <a:pPr algn="ctr"/>
            <a:r>
              <a:rPr lang="zh-CN" altLang="zh-CN" sz="4400" b="1" kern="100" dirty="0" smtClean="0">
                <a:latin typeface="Calibri" panose="020F0502020204030204" pitchFamily="34" charset="0"/>
                <a:ea typeface="宋体" panose="02010600030101010101" pitchFamily="2" charset="-122"/>
                <a:cs typeface="Times New Roman" panose="02020603050405020304" pitchFamily="18" charset="0"/>
              </a:rPr>
              <a:t>中</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考专题分类训</a:t>
            </a:r>
            <a:r>
              <a:rPr lang="zh-CN" altLang="zh-CN" sz="4400" b="1" kern="100" dirty="0" smtClean="0">
                <a:latin typeface="Calibri" panose="020F0502020204030204" pitchFamily="34" charset="0"/>
                <a:ea typeface="宋体" panose="02010600030101010101" pitchFamily="2" charset="-122"/>
                <a:cs typeface="Times New Roman" panose="02020603050405020304" pitchFamily="18" charset="0"/>
              </a:rPr>
              <a:t>练</a:t>
            </a:r>
            <a:endParaRPr lang="en-US" altLang="zh-CN" sz="4400" b="1" kern="100" dirty="0" smtClean="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7820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3" y="804738"/>
            <a:ext cx="1060704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最终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arrived at the hotel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midnight.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The children are enjoying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他们自己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playground. How happy they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English teacher always wears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甜美的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smile in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at the sign! Taking photos is not allowed in this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博物馆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made much more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进步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Physics this term.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07364" y="1046638"/>
            <a:ext cx="9396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finally</a:t>
            </a:r>
            <a:endParaRPr lang="zh-CN" altLang="en-US" dirty="0"/>
          </a:p>
        </p:txBody>
      </p:sp>
      <p:sp>
        <p:nvSpPr>
          <p:cNvPr id="4" name="Rectangle 3"/>
          <p:cNvSpPr/>
          <p:nvPr/>
        </p:nvSpPr>
        <p:spPr>
          <a:xfrm>
            <a:off x="7478044" y="1778158"/>
            <a:ext cx="1603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themselves</a:t>
            </a:r>
            <a:endParaRPr lang="zh-CN" altLang="en-US" dirty="0"/>
          </a:p>
        </p:txBody>
      </p:sp>
      <p:sp>
        <p:nvSpPr>
          <p:cNvPr id="5" name="Rectangle 4"/>
          <p:cNvSpPr/>
          <p:nvPr/>
        </p:nvSpPr>
        <p:spPr>
          <a:xfrm>
            <a:off x="7478044" y="3213243"/>
            <a:ext cx="92903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sweet</a:t>
            </a:r>
            <a:endParaRPr lang="zh-CN" altLang="en-US" dirty="0"/>
          </a:p>
        </p:txBody>
      </p:sp>
      <p:sp>
        <p:nvSpPr>
          <p:cNvPr id="6" name="Rectangle 5"/>
          <p:cNvSpPr/>
          <p:nvPr/>
        </p:nvSpPr>
        <p:spPr>
          <a:xfrm>
            <a:off x="8820028" y="3674908"/>
            <a:ext cx="188865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museum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6028943" y="5457273"/>
            <a:ext cx="12529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progress</a:t>
            </a:r>
            <a:endParaRPr lang="zh-CN" altLang="en-US" dirty="0"/>
          </a:p>
        </p:txBody>
      </p:sp>
    </p:spTree>
    <p:extLst>
      <p:ext uri="{BB962C8B-B14F-4D97-AF65-F5344CB8AC3E}">
        <p14:creationId xmlns:p14="http://schemas.microsoft.com/office/powerpoint/2010/main" val="421163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548" y="381660"/>
            <a:ext cx="11467652" cy="6001643"/>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China's agriculture has entered a stage of high</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­-quality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development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as the country is meeting people's increasing need for high standard products. So agriculture should turn to technology. </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Three years ago</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Yuan Longping led a program of planting rice in </a:t>
            </a:r>
            <a:r>
              <a:rPr lang="en-US" altLang="zh-CN" sz="2400" kern="1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盐碱</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soil in areas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including Xinjiang and Heilongjiang. Through hybrid technology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Yuan's team have been able to raise improved rice for saline and alkaline soils. If China could put 6.67 million hectares of </a:t>
            </a:r>
            <a:r>
              <a:rPr lang="en-US" altLang="zh-CN" sz="2400" kern="1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soil into rice production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it would be very likely to increase by around 30 million tons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 huge contribution to the country. </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1430593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276" y="960829"/>
            <a:ext cx="11241741"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Lushui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Yunnan Province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can rarely see farmers working on the farm. All common tasks are completed automatically(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自动化地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数据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gathered by the system to improve future production.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information and technology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centres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be built so that basic data and big data can be improved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technologies like 5G and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BeiDou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Satellite Navigation System can be used in the field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said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Fujun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Deputy Chief Engineer of the Information Center of MARA.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3185066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5" y="1032393"/>
            <a:ext cx="10305826" cy="4524315"/>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Since 2010</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Chinese government has been organizing technology exchanges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training</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field trips and other activities for the agricultural technology talents to better understand the situations of each area. </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Because of the COVID­19</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companies begin to rethink better agricultural models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as more people want to eat healthier foods. Science and technology will play a more important role in the future.</a:t>
            </a:r>
            <a:endParaRPr lang="zh-CN" altLang="en-US" dirty="0">
              <a:solidFill>
                <a:prstClr val="black"/>
              </a:solidFill>
            </a:endParaRPr>
          </a:p>
        </p:txBody>
      </p:sp>
    </p:spTree>
    <p:extLst>
      <p:ext uri="{BB962C8B-B14F-4D97-AF65-F5344CB8AC3E}">
        <p14:creationId xmlns:p14="http://schemas.microsoft.com/office/powerpoint/2010/main" val="249156976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3" y="672116"/>
            <a:ext cx="926233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of the following makes “the Super Apple” sweeter and juicier?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apple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storage.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modern technology.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product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record of farmers' actions.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From the passage we know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traditional Chinese agriculture is out of date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farmers will pay less attention to technologies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China's agriculture plays a lead role in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people now need more quality agricultural products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578372" y="96057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307123" y="311210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3321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8" y="1321232"/>
            <a:ext cx="9337637"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of the following is true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Yuan's program is a huge contribution to China.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Farmers are busy collecting the data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Lushui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5G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BeiDou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system are rarely used in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centres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Talents organize activities to understand each area.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26841" y="162755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80522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6786" y="1152555"/>
            <a:ext cx="7666616" cy="3785652"/>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The passage mainly wants to tell us ________.</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 Yuan Longping is a great Chinese scientist in farming</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 China's agriculture develops fast to meet people's need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 science and technology improves China's agriculture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 more agricultural models will appear after COVID­19</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36775" y="138012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6908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50244" y="194999"/>
            <a:ext cx="2366352"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0913" y="782619"/>
            <a:ext cx="10972800"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say laughter is the best medicine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sometimes too much of a good thing may not be so good. What happened to me last night made me deeply understand the meaning of that.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night I was alone at home. When I was watching a funny movie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suddenly started laughing and couldn't stop myself.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feeling good.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after about 5 minutes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came to know I wasn't going to stop at all. I began to feel a little worried.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0377387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579" y="553824"/>
            <a:ext cx="11091134" cy="6123086"/>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Time for bed. But I couldn't sleep because I kept laughing. So I got up and started doing some housework. I cleaned my apartment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laughing hard. I washed all the dishes left over from dinner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still laughing crazily. I tried to hold my cat in my arms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ran away from me in fear. I spent the rest of the night in front of my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still laughing.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time finally came to get ready for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that I simply couldn't go to the office like that. I decided to call my boss for 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laughing was the only thing I could do on the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listening to my “lovely” laughter for a few minutes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boss couldn't help shouting angrily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mad? You're fired(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Suddenly I woke up. Thank God! I just had a dream.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6096761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80" y="1404997"/>
            <a:ext cx="9520517"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happened last night made the writer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understand something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forget his pain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keep doing housework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a good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the writer was watching a movie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suddenly started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crying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coughing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jumping  D. laughing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388498" y="164906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9595822" y="3797450"/>
            <a:ext cx="301658" cy="464812"/>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43401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7" y="492766"/>
            <a:ext cx="9993854"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cat ran away because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was going to sleep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was afraid of the writer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it wanted to have dinner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saw a mouse running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How did the writer's feelings change in the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Relaxed—angry—good.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Good—excited—worried.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Good—worried—relaxed.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Worried—good—angry.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88791" y="7239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7632380" y="29399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669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4" y="639802"/>
            <a:ext cx="10951284"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)Lulu's best friend never gives up her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梦想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being a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)Jumping the rope is a kind of full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­-body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exercise and it is great for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forget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邀请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Miss Lee to our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not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礼貌的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make too much noise while eating or drinking.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development of technology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太空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travel will be a common thing.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58795" y="874516"/>
            <a:ext cx="9965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dream</a:t>
            </a:r>
            <a:endParaRPr lang="zh-CN" altLang="en-US" dirty="0"/>
          </a:p>
        </p:txBody>
      </p:sp>
      <p:sp>
        <p:nvSpPr>
          <p:cNvPr id="4" name="Rectangle 3"/>
          <p:cNvSpPr/>
          <p:nvPr/>
        </p:nvSpPr>
        <p:spPr>
          <a:xfrm>
            <a:off x="1013381" y="2316040"/>
            <a:ext cx="8275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brain</a:t>
            </a:r>
            <a:endParaRPr lang="zh-CN" altLang="en-US" dirty="0"/>
          </a:p>
        </p:txBody>
      </p:sp>
      <p:sp>
        <p:nvSpPr>
          <p:cNvPr id="5" name="Rectangle 4"/>
          <p:cNvSpPr/>
          <p:nvPr/>
        </p:nvSpPr>
        <p:spPr>
          <a:xfrm>
            <a:off x="5131319" y="3090591"/>
            <a:ext cx="8751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invite</a:t>
            </a:r>
            <a:endParaRPr lang="zh-CN" altLang="en-US" dirty="0"/>
          </a:p>
        </p:txBody>
      </p:sp>
      <p:sp>
        <p:nvSpPr>
          <p:cNvPr id="6" name="Rectangle 5"/>
          <p:cNvSpPr/>
          <p:nvPr/>
        </p:nvSpPr>
        <p:spPr>
          <a:xfrm>
            <a:off x="3443536" y="3552256"/>
            <a:ext cx="151823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polite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755497" y="5274394"/>
            <a:ext cx="8980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space</a:t>
            </a:r>
            <a:endParaRPr lang="zh-CN" altLang="en-US" dirty="0"/>
          </a:p>
        </p:txBody>
      </p:sp>
    </p:spTree>
    <p:extLst>
      <p:ext uri="{BB962C8B-B14F-4D97-AF65-F5344CB8AC3E}">
        <p14:creationId xmlns:p14="http://schemas.microsoft.com/office/powerpoint/2010/main" val="336315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5390" y="291817"/>
            <a:ext cx="314060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中考专题分类训练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88365" y="969549"/>
            <a:ext cx="2954655"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9120" y="1496674"/>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837758" y="1912172"/>
            <a:ext cx="18710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129553" y="2603320"/>
            <a:ext cx="9886278"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was very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Cullis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Suzuki learned that the United Nations Assembly(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going to meet in Brazil. Severn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she wanted not only to go there but also to say something. She started to raise money for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when she was 12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had enough for the 11,000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kilometre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journey.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3068263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367" y="672118"/>
            <a:ext cx="11091134"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was sure that she had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when she made her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five-­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minute speech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UN Assembly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tried very hard to make a difference. She talked about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problems like pollution and the hunting of animals. She also talked about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children in many parts of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poor children who don't have enough to eat. She compared them with children in richer countries who have more than they need and throw things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Severn's questions were a challenge to the world's leaders—questions about why the grown­ups who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world don't take more care of it and of the people who live in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3578239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7586" y="1324636"/>
            <a:ext cx="9219303"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who heard her speech were crying at the 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everyone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thunderous applause(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掌声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she finished.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Severn showed that young people can make a difference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they're brave enough to believe in themselves. Who knows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Perhaps you could be another Severn.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1616384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67088" y="1367708"/>
            <a:ext cx="791404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refused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decided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regretted  D. doubted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game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course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party  D.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something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anything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nothing  D. everything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from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D. by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environmental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physical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educational  D. medical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950739" y="163830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939518" y="236983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1945128" y="310135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1952342" y="383287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1950739" y="456439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53102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22089" y="1260131"/>
            <a:ext cx="730085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location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vacation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situation  D. communication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over  D.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run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miss  D. stop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broke up  B. grew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stood up  D. gave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unless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whether  D. though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73917" y="145542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448269" y="219770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473917" y="293998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488345" y="368226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506939" y="4424541"/>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275453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22654" y="571516"/>
            <a:ext cx="185820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9858" y="1615092"/>
            <a:ext cx="9520517"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all started on 16­year­old Rick's first day at high school. Like many proud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Carol and Dale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Rick's mum and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saw him off to school with big wave(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挥手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 doorstep. That evening Rick complained about how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were. This gave Dale who has an artificial limb(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great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4602192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4" y="492808"/>
            <a:ext cx="10252037"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morning as Rick stepped onto the bus outside his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could hear all of his school friends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something. He turned around and to his great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his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an American football player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complete with ball and helmet(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头盔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that was just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the next 180 school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rain or shine. Dale appeared there in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costume. One day he was king waving his sword(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a cook in his cooking 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following Wonder Woman. Dale even made other members of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take part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using Rick's younger brother to play Batman alongside his Robin.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7595078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9398" y="944713"/>
            <a:ext cx="11123406"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Dale only spent $50 on all of his costumes. He got lots of costumes from the family fancy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­-dress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collection and then there were several friends happy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of Rick's friends didn't find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most of them looked forward to seeing what Dale would be wearing. And Dale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international fans for his dressing up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each day Carol took photos of her husband in fancy dress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on their blog(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博客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became a hit on the Internet. Even Rick was finally able to see the funny side and realized his dad was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all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4987276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204" y="1292362"/>
            <a:ext cx="8677835" cy="3785652"/>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But all good things must come to an end and on the last day of school</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Dale showed up as a soldier and stood next to a sign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“It's been fun waving at the bus. Have a great summer.” He has no plans to wave Rick off to school next year. Instead</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he's going to do something else.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244254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67087" y="1313920"/>
            <a:ext cx="804313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friends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neighbors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teachers  D.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frightening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embarrassing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disappointing  D. tiring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idea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lesson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gift  D.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arguing about  B. asking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laughing at  D. showing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behaving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dressed  D. known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93267" y="155224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093267" y="226396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5" name="Rectangle 4"/>
          <p:cNvSpPr/>
          <p:nvPr/>
        </p:nvSpPr>
        <p:spPr>
          <a:xfrm>
            <a:off x="2150975" y="299038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129335" y="38141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106091" y="447934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5262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124" y="614715"/>
            <a:ext cx="11241741"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who fight against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新型冠状病毒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all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英雄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my heart.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order to see the blackboard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清楚地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must wear glasses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Jiang is pleased with the robot. It can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满足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all his needs.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艺术家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design won an international award.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of us will remember this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星期二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we will finish our junior school life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696709" y="831485"/>
            <a:ext cx="10389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heroes</a:t>
            </a:r>
            <a:endParaRPr lang="zh-CN" altLang="en-US" dirty="0"/>
          </a:p>
        </p:txBody>
      </p:sp>
      <p:sp>
        <p:nvSpPr>
          <p:cNvPr id="4" name="Rectangle 3"/>
          <p:cNvSpPr/>
          <p:nvPr/>
        </p:nvSpPr>
        <p:spPr>
          <a:xfrm>
            <a:off x="7089412" y="2273010"/>
            <a:ext cx="1003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clearly</a:t>
            </a:r>
            <a:endParaRPr lang="zh-CN" altLang="en-US" dirty="0"/>
          </a:p>
        </p:txBody>
      </p:sp>
      <p:sp>
        <p:nvSpPr>
          <p:cNvPr id="5" name="Rectangle 4"/>
          <p:cNvSpPr/>
          <p:nvPr/>
        </p:nvSpPr>
        <p:spPr>
          <a:xfrm>
            <a:off x="6911415" y="3561973"/>
            <a:ext cx="236359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satisfy/meet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3423926" y="4499843"/>
            <a:ext cx="10195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artists'</a:t>
            </a:r>
            <a:endParaRPr lang="zh-CN" altLang="en-US" dirty="0"/>
          </a:p>
        </p:txBody>
      </p:sp>
      <p:sp>
        <p:nvSpPr>
          <p:cNvPr id="7" name="Rectangle 6"/>
          <p:cNvSpPr/>
          <p:nvPr/>
        </p:nvSpPr>
        <p:spPr>
          <a:xfrm>
            <a:off x="6313719" y="5220268"/>
            <a:ext cx="1195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Tuesday</a:t>
            </a:r>
            <a:endParaRPr lang="zh-CN" altLang="en-US" dirty="0"/>
          </a:p>
        </p:txBody>
      </p:sp>
    </p:spTree>
    <p:extLst>
      <p:ext uri="{BB962C8B-B14F-4D97-AF65-F5344CB8AC3E}">
        <p14:creationId xmlns:p14="http://schemas.microsoft.com/office/powerpoint/2010/main" val="2481504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324677"/>
            <a:ext cx="726858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start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sign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try  D. joke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popular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traditional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modern  D. different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school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family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company  D. community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Specially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Luckily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Amazingly  D. Gradually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come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watch  D. save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5400" y="154149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674180" y="231604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674180" y="30905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699828" y="373566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696622" y="451021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8078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49966" y="1399980"/>
            <a:ext cx="721479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interesting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beautiful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surprising  D. wonderful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paid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thanked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found  D. satisfied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posted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stuck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typed  D. threw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kind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brave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silly  D. cool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suggesting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writing  D. warning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03312" y="16920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203312" y="234831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119956" y="315513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7" name="Rectangle 6"/>
          <p:cNvSpPr/>
          <p:nvPr/>
        </p:nvSpPr>
        <p:spPr>
          <a:xfrm>
            <a:off x="2177664" y="381135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8" name="Rectangle 7"/>
          <p:cNvSpPr/>
          <p:nvPr/>
        </p:nvSpPr>
        <p:spPr>
          <a:xfrm>
            <a:off x="2188885" y="45567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50653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38221" y="388636"/>
            <a:ext cx="184858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75765" y="1590005"/>
            <a:ext cx="10165977"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could Michael 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wondered aloud.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Michael was my classmate. He liked playing pranks on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once put a sign that said “Sing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back. It was terrible. Everywhere I went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 didn't even know started singing to me. When I realized what was happening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1478662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2127" y="822682"/>
            <a:ext cx="10316584"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Another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embarrassed Nicole during sharing time. Nicole was shy.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shared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always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 But what did Michael do when it was his turn to share? He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everybody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how Nicole's new blue dress matches her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Nicole's face turned bright red. Poor Nicole!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Valentine's Day that day. I was sure Michael was up to something somewhere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always was. No way was I going to let him pull a prank—ruining someone's Valentine's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250624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1052164"/>
            <a:ext cx="10800678"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 everywhere. Lunch break was almost over. I must find him and stop him. When I got to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Michael Peterson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Michael Rogers's desk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digging in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valentines!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“Hurry and help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Michael as soon as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first I thought he was stealing valentines from Michael Rogers' box.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I watched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more puzzled I became. He was putting valentines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7312872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0712" y="915971"/>
            <a:ext cx="11324215" cy="5078313"/>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Seeing my expressions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told me that he found Michael Rogers's box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when he was passing out his valentines. Michael Rogers was new and Mrs.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Karcher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 have forgotten to put his name on the list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made him a card.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suddenly realized I had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prepare a valentine for Michael Rogers.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everyone made one for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Michael continued. “So I'm giving him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we've got the same name—Michael.”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stood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quite believing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was hearing. “Is Michael Peterson the one who always pulled pranks on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asked myself. Maybe he was kind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a hidden sort of 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6091086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4211" y="1410739"/>
            <a:ext cx="695661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my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D. its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tired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angry  D. nervous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often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never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always  D. sometimes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mind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record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notice  D. decide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unless  D. because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31611" y="16490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77109" y="234905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5" name="Rectangle 4"/>
          <p:cNvSpPr/>
          <p:nvPr/>
        </p:nvSpPr>
        <p:spPr>
          <a:xfrm>
            <a:off x="2642833" y="307273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642833" y="379640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617185" y="462305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23260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0725" y="1443012"/>
            <a:ext cx="787101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stayed with  B. talked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about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shouted at  D. looked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box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pocket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wallet  D. schoolbag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saw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found  D. caught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up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away  D. back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pretty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empty  D. special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86905" y="16705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147332" y="2445133"/>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2216260" y="310500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227482" y="389741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147332" y="46320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42550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6785" y="1432253"/>
            <a:ext cx="747297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nobody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anybody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somebody  D. everybody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refused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forgotten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expected  D. remembered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list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desk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signs  D. cards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how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D. where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polite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sweet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honest  D. patient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84185" y="169209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389796" y="241360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389796" y="313511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415444" y="38397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8" name="Rectangle 7"/>
          <p:cNvSpPr/>
          <p:nvPr/>
        </p:nvSpPr>
        <p:spPr>
          <a:xfrm>
            <a:off x="5920311" y="319816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9" name="Rectangle 8"/>
          <p:cNvSpPr/>
          <p:nvPr/>
        </p:nvSpPr>
        <p:spPr>
          <a:xfrm>
            <a:off x="2384185" y="45705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46232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3143" y="496213"/>
            <a:ext cx="187904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jssqyy10.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8621638" y="496213"/>
            <a:ext cx="1436762" cy="107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666974" y="1327210"/>
            <a:ext cx="1057476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worries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Mrs. Bell. He had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his hand and tears(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泪水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his eyes.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teacher asked us to recite(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背诵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poem ‘Little Jim’. The student who can recite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will get a prize. But I don't think I can do it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Mrs. Bell.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boys say that I can't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Tom in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voice.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mind what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Let them see that you can do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Mrs. Bell.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62997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4" y="587321"/>
            <a:ext cx="11155680"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)Almost every part of China has its own special forms of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传统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不幸的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the bad weather this weekend.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fight against COVID­19 gives the world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宝贵的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experience.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save people's lives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doctors and scientists are risking their lives to do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医学的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research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牡丹江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)American eating habits are quite different from________(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624508" y="820728"/>
            <a:ext cx="14832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traditional</a:t>
            </a:r>
            <a:endParaRPr lang="zh-CN" altLang="en-US" dirty="0"/>
          </a:p>
        </p:txBody>
      </p:sp>
      <p:sp>
        <p:nvSpPr>
          <p:cNvPr id="4" name="Rectangle 3"/>
          <p:cNvSpPr/>
          <p:nvPr/>
        </p:nvSpPr>
        <p:spPr>
          <a:xfrm>
            <a:off x="3201706" y="1981640"/>
            <a:ext cx="176522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unlucky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212228" y="2975871"/>
            <a:ext cx="123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valuable</a:t>
            </a:r>
            <a:endParaRPr lang="zh-CN" altLang="en-US" dirty="0"/>
          </a:p>
        </p:txBody>
      </p:sp>
      <p:sp>
        <p:nvSpPr>
          <p:cNvPr id="6" name="Rectangle 5"/>
          <p:cNvSpPr/>
          <p:nvPr/>
        </p:nvSpPr>
        <p:spPr>
          <a:xfrm>
            <a:off x="1125302" y="5166817"/>
            <a:ext cx="11615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medical</a:t>
            </a:r>
            <a:endParaRPr lang="zh-CN" altLang="en-US" dirty="0"/>
          </a:p>
        </p:txBody>
      </p:sp>
      <p:sp>
        <p:nvSpPr>
          <p:cNvPr id="7" name="Rectangle 6"/>
          <p:cNvSpPr/>
          <p:nvPr/>
        </p:nvSpPr>
        <p:spPr>
          <a:xfrm>
            <a:off x="8965350" y="5930610"/>
            <a:ext cx="10386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14839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1238616"/>
            <a:ext cx="927309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don't think I can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Tom. “The poem is so long and difficult. I may not try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prize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want to try my best to recite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the boys laugh at me. They call me ‘Slow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Mrs. Bell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at that snail on the wall. How slow it is! Watch it. You will see it will get to the top at last. So just try a few lines each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you may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prize in the 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38395949"/>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5609" y="499994"/>
            <a:ext cx="11338561"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thought that though he could not catch up with the boys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might run a race with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 he decided to try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last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day came. The teacher called up the boys to recite the poem. After five or six boys had recited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Tom's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Most of the boys laughed at him because they thought he could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to their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did not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miss a word. His heart was full of joy when the teacher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the rest of the class had tried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said Tom had done best and he gave Tom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now tell us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could recite the poem so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the teacher.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095939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8" y="575298"/>
            <a:ext cx="1095128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snail on the wall taught me how to do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loud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when Tom said this. But the teacher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laugh! We can learn a lot from things such as snails. How did the snail teach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it crawl up the wall bit by bit. It did not stop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went on and on. And I thought I could do the same. So I recited it bit by bit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did not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the teacher. “Now boys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 us give a good cheer for Tom and the snail on the wall.” The classroom rang with a great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Everyone was glad that “Slow Tom” won the prize at last.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9837723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7699" y="1529072"/>
            <a:ext cx="6096000" cy="3785652"/>
          </a:xfrm>
          <a:prstGeom prst="rect">
            <a:avLst/>
          </a:prstGeom>
        </p:spPr>
        <p:txBody>
          <a:bodyPr>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book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box</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 bag  D. bottle</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worst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most  D. fastest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happy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sad  D. loud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make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show  D. see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out  D.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65099" y="18104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976321" y="25534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72313" y="319106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936245" y="3934089"/>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8" name="Rectangle 7"/>
          <p:cNvSpPr/>
          <p:nvPr/>
        </p:nvSpPr>
        <p:spPr>
          <a:xfrm>
            <a:off x="2877735" y="4705430"/>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370086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57544" y="1477071"/>
            <a:ext cx="731161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forget  D. meet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monkey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mouse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snail  D. snake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answer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turn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side  D.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succeed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spread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fall  D. fail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even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ever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never  D. still</a:t>
            </a:r>
            <a:endParaRPr lang="zh-CN" altLang="en-US" dirty="0"/>
          </a:p>
        </p:txBody>
      </p:sp>
      <p:sp>
        <p:nvSpPr>
          <p:cNvPr id="3" name="Rectangle 2"/>
          <p:cNvSpPr/>
          <p:nvPr/>
        </p:nvSpPr>
        <p:spPr>
          <a:xfrm>
            <a:off x="2406166" y="17136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406166" y="241182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406166" y="313906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406166" y="386630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400555" y="464329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154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8909" y="1206343"/>
            <a:ext cx="701040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praise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prize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problem  D. price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how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D. whether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cry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  D. music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give up  B. pick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stand up  D. get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sound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whisper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voice  D. cheer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67531" y="147694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556309" y="220921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570737" y="294147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556309" y="367254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567531" y="440361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22151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86450" y="485455"/>
            <a:ext cx="183575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衢州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3343" y="1425067"/>
            <a:ext cx="9671123"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did not have any friends and felt sad. All the girls in her class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a best friend or in groups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she always felt left out.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just walked around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instead of playing with anyone. She wanted to seesaw(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跷跷板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is something you need to do with a friend.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liked to swing(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荡秋千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someone would push her to get her started.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5471172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7883" y="636272"/>
            <a:ext cx="10865224" cy="563231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Gibbs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walked up and put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arm around Amy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the matter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Why don't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other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asked kindly.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has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except me. I don't have anyone.” Mrs. Gibbs smiled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get a friend is to be a friend.” Amy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do I do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Gibbs answered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around the playground. There are three classes of third graders out here during this break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someone who is alone and then go to ask them to play.” Amy said she would think about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would be refused. She wasn't sure whether she could do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0558739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79" y="872898"/>
            <a:ext cx="10230523" cy="5078313"/>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noticed a dark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­-haired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girl all alone on the playground. She worked up 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walked to the girl. “Hi! My name is Amy. Do you want to play with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girl said shyly. As they took turns pushing each other on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found out that the girl's name was Ming. Her family had just moved from Japan and she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friend.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“Want to seesaw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asked. Ming smiled and nodded. Paired up with each 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played 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finally had a friend!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7751539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8601" y="1432254"/>
            <a:ext cx="742994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broken up  B. come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built up  D. paired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alone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again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gladly  D. quickly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and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D. because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decided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wished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explained  D. suggested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my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your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D. 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14781" y="170285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126001" y="243512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993181" y="316738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7" name="Rectangle 6"/>
          <p:cNvSpPr/>
          <p:nvPr/>
        </p:nvSpPr>
        <p:spPr>
          <a:xfrm>
            <a:off x="2058905" y="387201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8" name="Rectangle 7"/>
          <p:cNvSpPr/>
          <p:nvPr/>
        </p:nvSpPr>
        <p:spPr>
          <a:xfrm>
            <a:off x="2114781" y="457053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20942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5" y="664888"/>
            <a:ext cx="1039188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was so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瞌睡的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she went to bed early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future is something we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创造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not something we enter.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school is going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修建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new library next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recent study has shown that Big Ben is falling 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although very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缓慢地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雅安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will not succeed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除非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work 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14752" y="842243"/>
            <a:ext cx="9830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sleepy</a:t>
            </a:r>
            <a:endParaRPr lang="zh-CN" altLang="en-US" dirty="0"/>
          </a:p>
        </p:txBody>
      </p:sp>
      <p:sp>
        <p:nvSpPr>
          <p:cNvPr id="4" name="Rectangle 3"/>
          <p:cNvSpPr/>
          <p:nvPr/>
        </p:nvSpPr>
        <p:spPr>
          <a:xfrm>
            <a:off x="6781643" y="1627552"/>
            <a:ext cx="10384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create</a:t>
            </a:r>
            <a:endParaRPr lang="zh-CN" altLang="en-US" dirty="0"/>
          </a:p>
        </p:txBody>
      </p:sp>
      <p:sp>
        <p:nvSpPr>
          <p:cNvPr id="5" name="Rectangle 4"/>
          <p:cNvSpPr/>
          <p:nvPr/>
        </p:nvSpPr>
        <p:spPr>
          <a:xfrm>
            <a:off x="5970202" y="3065544"/>
            <a:ext cx="8114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build</a:t>
            </a:r>
            <a:endParaRPr lang="zh-CN" altLang="en-US" dirty="0"/>
          </a:p>
        </p:txBody>
      </p:sp>
      <p:sp>
        <p:nvSpPr>
          <p:cNvPr id="6" name="Rectangle 5"/>
          <p:cNvSpPr/>
          <p:nvPr/>
        </p:nvSpPr>
        <p:spPr>
          <a:xfrm>
            <a:off x="1923271" y="4596662"/>
            <a:ext cx="9657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slowly</a:t>
            </a:r>
            <a:endParaRPr lang="zh-CN" altLang="en-US" dirty="0"/>
          </a:p>
        </p:txBody>
      </p:sp>
      <p:sp>
        <p:nvSpPr>
          <p:cNvPr id="7" name="Rectangle 6"/>
          <p:cNvSpPr/>
          <p:nvPr/>
        </p:nvSpPr>
        <p:spPr>
          <a:xfrm>
            <a:off x="5785036" y="5295909"/>
            <a:ext cx="973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unless</a:t>
            </a:r>
            <a:endParaRPr lang="zh-CN" altLang="en-US" dirty="0"/>
          </a:p>
        </p:txBody>
      </p:sp>
    </p:spTree>
    <p:extLst>
      <p:ext uri="{BB962C8B-B14F-4D97-AF65-F5344CB8AC3E}">
        <p14:creationId xmlns:p14="http://schemas.microsoft.com/office/powerpoint/2010/main" val="39922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8456" y="1475284"/>
            <a:ext cx="717176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write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study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agree  D. 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friend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classmate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sister  D. parent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plan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lesson  D. reason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Turn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Look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Jump  D. Sit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Stop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Find  D. Lead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64636" y="169209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964636" y="246664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964636" y="324119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964636" y="3886658"/>
            <a:ext cx="35137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990284" y="459981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5624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77089" y="1443011"/>
            <a:ext cx="782798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afraid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proud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pleased  D. surprised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interest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skill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courage  D. attention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seesaw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chair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swing  D. 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needed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chose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shared  D. trusted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carefully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quietly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simply  D. happily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41901" y="1692097"/>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2841901" y="24028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841901" y="311359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814489" y="38243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822585" y="460080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86070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60200" y="474697"/>
            <a:ext cx="182614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绍兴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56677" y="1618663"/>
            <a:ext cx="9326880"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my favorite holiday traditions was making a wish list for Santa Claus. Every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helped 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all that I wanted. Often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put food on the list: chocolates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candies...One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even asked for my favorite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6449873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4701" y="510793"/>
            <a:ext cx="11198711" cy="6123086"/>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 grew older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no longer wrote to Santa Claus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never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making a list of the things that I most liked or wanted.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to China to work in a__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people don't celebrate Christmas.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celebrate Chinese New Year. In my classes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asked my students to make lists for Santa Claus. But they__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“We get lucky money at Chinese New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 girl told me. “That's better than gift from Santa Claus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nodded. Maybe she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Christmas Eve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friends and I went walking in the city.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Christmas isn't a holiday 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were out in the streets and having fun. They__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Santa hats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ate candies and said “Merry Christmas” to us in English. They knew we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8225915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89" y="915929"/>
            <a:ext cx="10789920"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 few hours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friends and I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a bit cold. “One Christmas when I was small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wished for soup from Santa Claus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told my friends. They laughed.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went into a restaurant and sat at a table.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friends cried out. “Look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is coming true!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turned around. “Santa Claus” stood__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the waiter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was dressed in a red and white Santa Claus suit!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“Merry Christmas. What can I get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“Soup! ”we said in chorus(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齐声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5638515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4211" y="1399980"/>
            <a:ext cx="750525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fix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list  D. name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soup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coffee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milk  D. tea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enjoyed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suggested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stopped  D. remembered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restaurant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school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bank  D. store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Instead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Next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Also  D. Anyway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46039" y="163830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631611" y="233830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577109" y="3061973"/>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6" name="Rectangle 5"/>
          <p:cNvSpPr/>
          <p:nvPr/>
        </p:nvSpPr>
        <p:spPr>
          <a:xfrm>
            <a:off x="2644436" y="37856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604360" y="450931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1193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5871" y="1195586"/>
            <a:ext cx="852722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depended on  B. cared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worried about  D. laughed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polite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right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serious  D. careful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When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D. if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wore  D. washed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foreigners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reporter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passengers  D. neighbors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92051" y="139088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814493" y="215467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814493" y="291846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1817699" y="364729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1817699" y="437612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0976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12545" y="1475284"/>
            <a:ext cx="755904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nervous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quiet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sleepy  D. hungry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Suddenly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Finally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Lucky  D. Naturally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plan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wish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promise  D. fear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against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below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above  D. behind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it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D. she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38725" y="175664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738725" y="249966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761167" y="32426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761167" y="390817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783609" y="462132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1163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2341" y="453182"/>
            <a:ext cx="188064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辽宁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75012" y="1736999"/>
            <a:ext cx="8466268"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a little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learned many kinds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learned how to do chores around the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first aids(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急救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outdoor survival(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skills. There's one skill that's 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everyday life—basic home repair(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家庭基础维修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9741694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3" y="1378633"/>
            <a:ext cx="9957994" cy="3970318"/>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able to take care of repairs around the house is very satisfying. It might be difficult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when you know more about your tools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becomes easier.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some problems with the showerhead(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淋浴喷头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few days ago. I didn't call a repairman to replace(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替换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it—who knows how much money the repairman would want me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So I bought a new showerhead and replaced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6117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7" y="779651"/>
            <a:ext cx="1027355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雅安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pay phone is in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前面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all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bike riders in Ningbo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必须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wear helmets while riding.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wealth related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幸福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trying to use 3D printers to print food that is both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美味的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good for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)Words could not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feelings at that moment.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82053" y="1035881"/>
            <a:ext cx="8052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front</a:t>
            </a:r>
            <a:endParaRPr lang="zh-CN" altLang="en-US" dirty="0"/>
          </a:p>
        </p:txBody>
      </p:sp>
      <p:sp>
        <p:nvSpPr>
          <p:cNvPr id="4" name="Rectangle 3"/>
          <p:cNvSpPr/>
          <p:nvPr/>
        </p:nvSpPr>
        <p:spPr>
          <a:xfrm>
            <a:off x="7788149" y="1735128"/>
            <a:ext cx="8111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a:t>
            </a:r>
            <a:endParaRPr lang="zh-CN" altLang="en-US" dirty="0"/>
          </a:p>
        </p:txBody>
      </p:sp>
      <p:sp>
        <p:nvSpPr>
          <p:cNvPr id="5" name="Rectangle 4"/>
          <p:cNvSpPr/>
          <p:nvPr/>
        </p:nvSpPr>
        <p:spPr>
          <a:xfrm>
            <a:off x="5662350" y="3180307"/>
            <a:ext cx="14446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happiness</a:t>
            </a:r>
            <a:endParaRPr lang="zh-CN" altLang="en-US" dirty="0"/>
          </a:p>
        </p:txBody>
      </p:sp>
      <p:sp>
        <p:nvSpPr>
          <p:cNvPr id="6" name="Rectangle 5"/>
          <p:cNvSpPr/>
          <p:nvPr/>
        </p:nvSpPr>
        <p:spPr>
          <a:xfrm>
            <a:off x="1247887" y="4661208"/>
            <a:ext cx="12859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delicious</a:t>
            </a:r>
            <a:endParaRPr lang="zh-CN" altLang="en-US" dirty="0"/>
          </a:p>
        </p:txBody>
      </p:sp>
      <p:sp>
        <p:nvSpPr>
          <p:cNvPr id="7" name="Rectangle 6"/>
          <p:cNvSpPr/>
          <p:nvPr/>
        </p:nvSpPr>
        <p:spPr>
          <a:xfrm>
            <a:off x="5418789" y="5435759"/>
            <a:ext cx="11265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express</a:t>
            </a:r>
            <a:endParaRPr lang="zh-CN" altLang="en-US" dirty="0"/>
          </a:p>
        </p:txBody>
      </p:sp>
    </p:spTree>
    <p:extLst>
      <p:ext uri="{BB962C8B-B14F-4D97-AF65-F5344CB8AC3E}">
        <p14:creationId xmlns:p14="http://schemas.microsoft.com/office/powerpoint/2010/main" val="32492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20" y="955219"/>
            <a:ext cx="10574766" cy="4708981"/>
          </a:xfrm>
          <a:prstGeom prst="rect">
            <a:avLst/>
          </a:prstGeom>
        </p:spPr>
        <p:txBody>
          <a:bodyPr wrap="square">
            <a:spAutoFit/>
          </a:bodyPr>
          <a:lstStyle/>
          <a:p>
            <a:pPr lvl="0" indent="6084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task was so simple that it only took me several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As I fixed the new showerhead on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a sense of achievement. Of course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there are lots of repairs that are more difficult. My brother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has repaired the TV set in his house many times. With the help of online instructional videos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he has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thousands of dollars in repairman fee(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费用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over the years. Skills like these not only save us money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but more importantly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make us more independent and confident</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chores around your house is easier than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6182207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1031" y="1260132"/>
            <a:ext cx="736540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sports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skills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laws  D. rules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awful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careful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harmful  D. useful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at last  B.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least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first  D. at 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library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office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bedroom  D. bathroom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pay for  B. look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wait for  D. care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39653" y="147694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717211" y="224073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742859" y="292212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739653" y="375312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717211" y="44325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79707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8150" y="1227858"/>
            <a:ext cx="708570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ourselves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himself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myself  D. themselves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minutes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months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weeks  D.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smelt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felt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became  D. tasted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wasted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made  D. saved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collect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decide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think  D. choose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59978" y="14877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45550" y="217790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551161" y="290550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28719" y="36331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485437" y="436070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277495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697" y="732881"/>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73210" y="1759611"/>
            <a:ext cx="18710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06697" y="1210048"/>
            <a:ext cx="10885652"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根据短文内容及首字母提示，填写所缺单词，使短文意思完整。每空限填一词。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76517" y="2229820"/>
            <a:ext cx="11456894"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Electric cars may seem like a recent invention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they've been around for years. In the early 1900s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were more electric cars on the road than there were petrol(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汽油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cars. At that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petrol was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compared with other fuels(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燃料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petrol prices dropped and new technologies were developed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electric cars went out of fashion(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Instead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petrol cars became more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because they could travel longer distances(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距离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without stopping.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7381164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8640" y="629088"/>
            <a:ext cx="11223812"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During the 20th century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petrol cars got bigger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heavier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faster. They needed more fuel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more air pollution. For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 makers didn't worry about pollution. They didn't worry about the amount of petrol cars used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when people began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realise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there was not enough oil on the earth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asked car makers to produce more efficient(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高效能的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less polluting cars.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solving the problem was a “hybrid”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混合动力车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that ran partly on petrol and partly on electricity. Hybrid cars became popular in the 2000s when petrol prices went up and the prices of hybrid cars went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5874644"/>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6" y="969675"/>
            <a:ext cx="9950824"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all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­-electric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 uses no petrol. The problem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that car batteries(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电池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need to be recharged(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再充电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makes electric cars not so useful for long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j</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are not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with it. The government and car makers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together to develop safe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cheap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useful electric cars. When people have these cars in the future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petrol station may be a thing of the past.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737585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9860" y="2464903"/>
            <a:ext cx="9423698" cy="1569660"/>
          </a:xfrm>
          <a:prstGeom prst="rect">
            <a:avLst/>
          </a:prstGeom>
        </p:spPr>
        <p:txBody>
          <a:bodyPr wrap="square">
            <a:spAutoFit/>
          </a:bodyPr>
          <a:lstStyle/>
          <a:p>
            <a:pPr marL="457200" indent="-457200" algn="just">
              <a:lnSpc>
                <a:spcPct val="200000"/>
              </a:lnSpc>
              <a:spcAft>
                <a:spcPts val="0"/>
              </a:spcAft>
              <a:buAutoNum type="arabicPeriod"/>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55751" y="2638770"/>
            <a:ext cx="17334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expensive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3971084" y="2638770"/>
            <a:ext cx="9364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5" name="Rectangle 4"/>
          <p:cNvSpPr/>
          <p:nvPr/>
        </p:nvSpPr>
        <p:spPr>
          <a:xfrm>
            <a:off x="5796853" y="2638769"/>
            <a:ext cx="11576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popular</a:t>
            </a:r>
            <a:endParaRPr lang="zh-CN" altLang="en-US" dirty="0"/>
          </a:p>
        </p:txBody>
      </p:sp>
      <p:sp>
        <p:nvSpPr>
          <p:cNvPr id="6" name="Rectangle 5"/>
          <p:cNvSpPr/>
          <p:nvPr/>
        </p:nvSpPr>
        <p:spPr>
          <a:xfrm>
            <a:off x="7315165" y="2638768"/>
            <a:ext cx="10573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caused</a:t>
            </a:r>
            <a:endParaRPr lang="zh-CN" altLang="en-US" dirty="0"/>
          </a:p>
        </p:txBody>
      </p:sp>
      <p:sp>
        <p:nvSpPr>
          <p:cNvPr id="8" name="Rectangle 7"/>
          <p:cNvSpPr/>
          <p:nvPr/>
        </p:nvSpPr>
        <p:spPr>
          <a:xfrm>
            <a:off x="9121518" y="2714995"/>
            <a:ext cx="9348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either</a:t>
            </a:r>
            <a:endParaRPr lang="zh-CN" altLang="en-US" dirty="0"/>
          </a:p>
        </p:txBody>
      </p:sp>
      <p:sp>
        <p:nvSpPr>
          <p:cNvPr id="9" name="Rectangle 8"/>
          <p:cNvSpPr/>
          <p:nvPr/>
        </p:nvSpPr>
        <p:spPr>
          <a:xfrm>
            <a:off x="2055751" y="3434836"/>
            <a:ext cx="11704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method</a:t>
            </a:r>
            <a:endParaRPr lang="zh-CN" altLang="en-US" dirty="0"/>
          </a:p>
        </p:txBody>
      </p:sp>
      <p:sp>
        <p:nvSpPr>
          <p:cNvPr id="10" name="Rectangle 9"/>
          <p:cNvSpPr/>
          <p:nvPr/>
        </p:nvSpPr>
        <p:spPr>
          <a:xfrm>
            <a:off x="4018790" y="3434835"/>
            <a:ext cx="888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en-US" dirty="0"/>
          </a:p>
        </p:txBody>
      </p:sp>
      <p:sp>
        <p:nvSpPr>
          <p:cNvPr id="11" name="Rectangle 10"/>
          <p:cNvSpPr/>
          <p:nvPr/>
        </p:nvSpPr>
        <p:spPr>
          <a:xfrm>
            <a:off x="5745556" y="3437989"/>
            <a:ext cx="12602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journeys</a:t>
            </a:r>
            <a:endParaRPr lang="zh-CN" altLang="en-US" dirty="0"/>
          </a:p>
        </p:txBody>
      </p:sp>
      <p:sp>
        <p:nvSpPr>
          <p:cNvPr id="12" name="Rectangle 11"/>
          <p:cNvSpPr/>
          <p:nvPr/>
        </p:nvSpPr>
        <p:spPr>
          <a:xfrm>
            <a:off x="7605742" y="3434834"/>
            <a:ext cx="11544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pleased</a:t>
            </a:r>
            <a:endParaRPr lang="zh-CN" altLang="en-US" dirty="0"/>
          </a:p>
        </p:txBody>
      </p:sp>
      <p:sp>
        <p:nvSpPr>
          <p:cNvPr id="13" name="Rectangle 12"/>
          <p:cNvSpPr/>
          <p:nvPr/>
        </p:nvSpPr>
        <p:spPr>
          <a:xfrm>
            <a:off x="9287101" y="3426752"/>
            <a:ext cx="11868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working</a:t>
            </a:r>
            <a:endParaRPr lang="zh-CN" altLang="en-US" dirty="0"/>
          </a:p>
        </p:txBody>
      </p:sp>
    </p:spTree>
    <p:extLst>
      <p:ext uri="{BB962C8B-B14F-4D97-AF65-F5344CB8AC3E}">
        <p14:creationId xmlns:p14="http://schemas.microsoft.com/office/powerpoint/2010/main" val="224122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P spid="12" grpId="0"/>
      <p:bldP spid="13"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62504" y="550000"/>
            <a:ext cx="185820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3590" y="1227774"/>
            <a:ext cx="10592697"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阅读下面的短文，根据短文内容，从下面方框内所给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个动词中选择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个意义相符的词，必要时进行词形变化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可添加助动词或者情态动词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，填入空白处。</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649656" y="2559540"/>
            <a:ext cx="6666467" cy="1005717"/>
          </a:xfrm>
          <a:prstGeom prst="rect">
            <a:avLst/>
          </a:prstGeom>
        </p:spPr>
      </p:pic>
      <p:sp>
        <p:nvSpPr>
          <p:cNvPr id="5" name="Rectangle 4"/>
          <p:cNvSpPr/>
          <p:nvPr/>
        </p:nvSpPr>
        <p:spPr>
          <a:xfrm>
            <a:off x="713590" y="3634279"/>
            <a:ext cx="10992524" cy="2862322"/>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Ariel rode her bike to the riverside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November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planned to go hiking and bird­watching. Bingo! A mile into her walk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beautiful swan(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lying near the riverside. Ariel had worked at the Wild Bird Fund rehab center(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康复中心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knew that swans can be aggressive(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攻击性的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as she got close to this 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found that it was hurt.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it will die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thought.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2492154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2" y="912314"/>
            <a:ext cx="1041340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put her jacket over the bird's head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calm. She gently picked it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held it in her arms. And then she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 I do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best choice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rehab center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that was across the river and on the other side of the city. How was she going to transport a 17­pound swan on her bike all that way?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around for 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strangers drove by and offered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 bike and the swan a ride to a nearby subway station.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02717297"/>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096" y="553785"/>
            <a:ext cx="11230982"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called the rehab center on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animal­care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manager picked her up at the subway station and drove the bird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bike and her to the center.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treated and taken good care of. By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bird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many swan friends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it is living a happy life. It's really a happy ending.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real story is just how far some people are willing to go to save a swan in the big city. In 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Ariel spent two hours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 foot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car and subway. “If an animal is in danger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whatever I can. I always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happy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the perfect summary of who she is. Do you agree?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81637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70" y="682832"/>
            <a:ext cx="1075764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bird can________(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sky because it has two wings.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)Believe it or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two surveys have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相似的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results.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autumn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quite a few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树叶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yellow and fall off the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Chinese government has done a lot to control plastic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污染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big cities.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不礼貌的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push in before others while waiting for the bus.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54102" y="928305"/>
            <a:ext cx="4892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fly</a:t>
            </a:r>
            <a:endParaRPr lang="zh-CN" altLang="en-US" dirty="0"/>
          </a:p>
        </p:txBody>
      </p:sp>
      <p:sp>
        <p:nvSpPr>
          <p:cNvPr id="4" name="Rectangle 3"/>
          <p:cNvSpPr/>
          <p:nvPr/>
        </p:nvSpPr>
        <p:spPr>
          <a:xfrm>
            <a:off x="7900581" y="1606036"/>
            <a:ext cx="10166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similar</a:t>
            </a:r>
            <a:endParaRPr lang="zh-CN" altLang="en-US" dirty="0"/>
          </a:p>
        </p:txBody>
      </p:sp>
      <p:sp>
        <p:nvSpPr>
          <p:cNvPr id="5" name="Rectangle 4"/>
          <p:cNvSpPr/>
          <p:nvPr/>
        </p:nvSpPr>
        <p:spPr>
          <a:xfrm>
            <a:off x="6045308" y="2380586"/>
            <a:ext cx="9619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leaves</a:t>
            </a:r>
            <a:endParaRPr lang="zh-CN" altLang="en-US" dirty="0"/>
          </a:p>
        </p:txBody>
      </p:sp>
      <p:sp>
        <p:nvSpPr>
          <p:cNvPr id="6" name="Rectangle 5"/>
          <p:cNvSpPr/>
          <p:nvPr/>
        </p:nvSpPr>
        <p:spPr>
          <a:xfrm>
            <a:off x="871370" y="4542874"/>
            <a:ext cx="13083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pollution</a:t>
            </a:r>
            <a:endParaRPr lang="zh-CN" altLang="en-US" dirty="0"/>
          </a:p>
        </p:txBody>
      </p:sp>
      <p:sp>
        <p:nvSpPr>
          <p:cNvPr id="7" name="Rectangle 6"/>
          <p:cNvSpPr/>
          <p:nvPr/>
        </p:nvSpPr>
        <p:spPr>
          <a:xfrm>
            <a:off x="3668720" y="5317424"/>
            <a:ext cx="12184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impolite</a:t>
            </a:r>
            <a:endParaRPr lang="zh-CN" altLang="en-US" dirty="0"/>
          </a:p>
        </p:txBody>
      </p:sp>
    </p:spTree>
    <p:extLst>
      <p:ext uri="{BB962C8B-B14F-4D97-AF65-F5344CB8AC3E}">
        <p14:creationId xmlns:p14="http://schemas.microsoft.com/office/powerpoint/2010/main" val="6277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2507934"/>
            <a:ext cx="9079453"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4075" y="2714074"/>
            <a:ext cx="6698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saw</a:t>
            </a:r>
            <a:endParaRPr lang="zh-CN" altLang="en-US" dirty="0"/>
          </a:p>
        </p:txBody>
      </p:sp>
      <p:sp>
        <p:nvSpPr>
          <p:cNvPr id="4" name="Rectangle 3"/>
          <p:cNvSpPr/>
          <p:nvPr/>
        </p:nvSpPr>
        <p:spPr>
          <a:xfrm>
            <a:off x="3865002" y="2694792"/>
            <a:ext cx="1428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must help</a:t>
            </a:r>
            <a:endParaRPr lang="zh-CN" altLang="en-US" dirty="0"/>
          </a:p>
        </p:txBody>
      </p:sp>
      <p:sp>
        <p:nvSpPr>
          <p:cNvPr id="5" name="Rectangle 4"/>
          <p:cNvSpPr/>
          <p:nvPr/>
        </p:nvSpPr>
        <p:spPr>
          <a:xfrm>
            <a:off x="6001439" y="2699258"/>
            <a:ext cx="11142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keep</a:t>
            </a:r>
            <a:endParaRPr lang="zh-CN" altLang="en-US" dirty="0"/>
          </a:p>
        </p:txBody>
      </p:sp>
      <p:sp>
        <p:nvSpPr>
          <p:cNvPr id="6" name="Rectangle 5"/>
          <p:cNvSpPr/>
          <p:nvPr/>
        </p:nvSpPr>
        <p:spPr>
          <a:xfrm>
            <a:off x="7702327" y="2694791"/>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8" name="Rectangle 7"/>
          <p:cNvSpPr/>
          <p:nvPr/>
        </p:nvSpPr>
        <p:spPr>
          <a:xfrm>
            <a:off x="9334651" y="2714074"/>
            <a:ext cx="16479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looking</a:t>
            </a:r>
            <a:endParaRPr lang="zh-CN" altLang="en-US" dirty="0"/>
          </a:p>
        </p:txBody>
      </p:sp>
      <p:sp>
        <p:nvSpPr>
          <p:cNvPr id="9" name="Rectangle 8"/>
          <p:cNvSpPr/>
          <p:nvPr/>
        </p:nvSpPr>
        <p:spPr>
          <a:xfrm>
            <a:off x="1675422" y="3395834"/>
            <a:ext cx="18271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was checked</a:t>
            </a:r>
            <a:endParaRPr lang="zh-CN" altLang="en-US" dirty="0"/>
          </a:p>
        </p:txBody>
      </p:sp>
      <p:sp>
        <p:nvSpPr>
          <p:cNvPr id="10" name="Rectangle 9"/>
          <p:cNvSpPr/>
          <p:nvPr/>
        </p:nvSpPr>
        <p:spPr>
          <a:xfrm>
            <a:off x="3628910" y="3398067"/>
            <a:ext cx="13917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made</a:t>
            </a:r>
            <a:endParaRPr lang="zh-CN" altLang="en-US" dirty="0"/>
          </a:p>
        </p:txBody>
      </p:sp>
      <p:sp>
        <p:nvSpPr>
          <p:cNvPr id="11" name="Rectangle 10"/>
          <p:cNvSpPr/>
          <p:nvPr/>
        </p:nvSpPr>
        <p:spPr>
          <a:xfrm>
            <a:off x="5529353" y="3510140"/>
            <a:ext cx="28598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traveling/travelling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2" name="Rectangle 11"/>
          <p:cNvSpPr/>
          <p:nvPr/>
        </p:nvSpPr>
        <p:spPr>
          <a:xfrm>
            <a:off x="7866538" y="3345546"/>
            <a:ext cx="10086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do</a:t>
            </a:r>
            <a:endParaRPr lang="zh-CN" altLang="en-US" dirty="0"/>
          </a:p>
        </p:txBody>
      </p:sp>
      <p:sp>
        <p:nvSpPr>
          <p:cNvPr id="14" name="Rectangle 13"/>
          <p:cNvSpPr/>
          <p:nvPr/>
        </p:nvSpPr>
        <p:spPr>
          <a:xfrm>
            <a:off x="9554482" y="3503848"/>
            <a:ext cx="957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40687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P spid="12" grpId="0"/>
      <p:bldP spid="14"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56555" y="281060"/>
            <a:ext cx="184858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镇江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736" y="1112057"/>
            <a:ext cx="10958459"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根据短文内容及首字母提示，填写所缺单词，使短文意思完整。每空限填一词。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20011" y="2178062"/>
            <a:ext cx="9337636"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of the founders of the Communist Party of China once wrote about youth. The youth are like the early spring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the morning sun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the budding flowers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the sharp blade fresh off the grinding stone. Youth is the most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v</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time of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8449693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3" y="697205"/>
            <a:ext cx="1132780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Youth is a relatively(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相对地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short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one's life. During this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habits and interests are formed for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your life. So it's important to have a good start.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what is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youth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 time to begin the process of self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­-reliance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self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­-motivation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might have parents and friends help you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depend on yourself.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needing help or advice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character and confidence can be built by yourself. No one can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to get good grades or get the perfect job—those responsibilities(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责任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yours.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 can be the master of your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1066973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4104" y="1529031"/>
            <a:ext cx="884278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you are in trouble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continue trying.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yourself to be strong. Tell yourself that difficulties are not always problems. You can do the work that others can't. Anything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doing isn't easy—it's best to learn that lesson early. Never complain and always work hard to achieve your dreams.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0387721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4201" y="2486418"/>
            <a:ext cx="9065111"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26119" y="2649528"/>
            <a:ext cx="123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valuable</a:t>
            </a:r>
            <a:endParaRPr lang="zh-CN" altLang="en-US" dirty="0"/>
          </a:p>
        </p:txBody>
      </p:sp>
      <p:sp>
        <p:nvSpPr>
          <p:cNvPr id="4" name="Rectangle 3"/>
          <p:cNvSpPr/>
          <p:nvPr/>
        </p:nvSpPr>
        <p:spPr>
          <a:xfrm>
            <a:off x="3903758" y="2704240"/>
            <a:ext cx="10711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period</a:t>
            </a:r>
            <a:endParaRPr lang="zh-CN" altLang="en-US" dirty="0"/>
          </a:p>
        </p:txBody>
      </p:sp>
      <p:sp>
        <p:nvSpPr>
          <p:cNvPr id="5" name="Rectangle 4"/>
          <p:cNvSpPr/>
          <p:nvPr/>
        </p:nvSpPr>
        <p:spPr>
          <a:xfrm>
            <a:off x="5957484" y="2704239"/>
            <a:ext cx="6612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rest</a:t>
            </a:r>
            <a:endParaRPr lang="zh-CN" altLang="en-US" dirty="0"/>
          </a:p>
        </p:txBody>
      </p:sp>
      <p:sp>
        <p:nvSpPr>
          <p:cNvPr id="6" name="Rectangle 5"/>
          <p:cNvSpPr/>
          <p:nvPr/>
        </p:nvSpPr>
        <p:spPr>
          <a:xfrm>
            <a:off x="7601354" y="2696637"/>
            <a:ext cx="8178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spirit</a:t>
            </a:r>
            <a:endParaRPr lang="zh-CN" altLang="en-US" dirty="0"/>
          </a:p>
        </p:txBody>
      </p:sp>
      <p:sp>
        <p:nvSpPr>
          <p:cNvPr id="7" name="Rectangle 6"/>
          <p:cNvSpPr/>
          <p:nvPr/>
        </p:nvSpPr>
        <p:spPr>
          <a:xfrm>
            <a:off x="9401806" y="2696636"/>
            <a:ext cx="9396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finally</a:t>
            </a:r>
            <a:endParaRPr lang="zh-CN" altLang="en-US" dirty="0"/>
          </a:p>
        </p:txBody>
      </p:sp>
      <p:sp>
        <p:nvSpPr>
          <p:cNvPr id="8" name="Rectangle 7"/>
          <p:cNvSpPr/>
          <p:nvPr/>
        </p:nvSpPr>
        <p:spPr>
          <a:xfrm>
            <a:off x="2026119" y="3352803"/>
            <a:ext cx="15279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Without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9" name="Rectangle 8"/>
          <p:cNvSpPr/>
          <p:nvPr/>
        </p:nvSpPr>
        <p:spPr>
          <a:xfrm>
            <a:off x="4028663" y="3456351"/>
            <a:ext cx="8213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force</a:t>
            </a:r>
            <a:endParaRPr lang="zh-CN" altLang="en-US" dirty="0"/>
          </a:p>
        </p:txBody>
      </p:sp>
      <p:sp>
        <p:nvSpPr>
          <p:cNvPr id="10" name="Rectangle 9"/>
          <p:cNvSpPr/>
          <p:nvPr/>
        </p:nvSpPr>
        <p:spPr>
          <a:xfrm>
            <a:off x="5858611" y="3380158"/>
            <a:ext cx="7601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Only</a:t>
            </a:r>
            <a:endParaRPr lang="zh-CN" altLang="en-US" dirty="0"/>
          </a:p>
        </p:txBody>
      </p:sp>
      <p:sp>
        <p:nvSpPr>
          <p:cNvPr id="11" name="Rectangle 10"/>
          <p:cNvSpPr/>
          <p:nvPr/>
        </p:nvSpPr>
        <p:spPr>
          <a:xfrm>
            <a:off x="7601354" y="3456351"/>
            <a:ext cx="1105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Train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2" name="Rectangle 11"/>
          <p:cNvSpPr/>
          <p:nvPr/>
        </p:nvSpPr>
        <p:spPr>
          <a:xfrm>
            <a:off x="9370131" y="3380158"/>
            <a:ext cx="9351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worth</a:t>
            </a:r>
            <a:endParaRPr lang="zh-CN" altLang="en-US" dirty="0"/>
          </a:p>
        </p:txBody>
      </p:sp>
    </p:spTree>
    <p:extLst>
      <p:ext uri="{BB962C8B-B14F-4D97-AF65-F5344CB8AC3E}">
        <p14:creationId xmlns:p14="http://schemas.microsoft.com/office/powerpoint/2010/main" val="298015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55265" y="194999"/>
            <a:ext cx="187904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54827" y="825650"/>
            <a:ext cx="10689516"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根据短文内容及首字母提示，填写所缺单词，使短文意思完整。每空限填一词。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2578" y="1400022"/>
            <a:ext cx="1127401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Chinese life is colorful with many interesting folk ways. The Lantern Festival is on the 15th day of the first lunar month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has a Chinese name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Yuanxiao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Festival.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Yuanxiao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comes from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people call the first lunar month the Yuan Month and night Xiao. The night of the 15th day of the first lunar month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beginning of the first full moon. On the Lantern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Chinese people have the custom of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lanterns and eating glutinous rice dumplings. There is a common saying that “Playing on the Lantern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089379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7" y="747378"/>
            <a:ext cx="1001537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custom started during the Han Dynasty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has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more than 2,000 years. On that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place is decorated with lanterns and streamers(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饰带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there is a bustling atmosphere. As night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go in crowds to the sea of colorful lanterns: palace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wall lamps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figure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flower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revolving horse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toy lanterns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all types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 lanterns have riddles(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谜语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encourage people to try to be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find the answer.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59416168"/>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0309" y="930258"/>
            <a:ext cx="1006915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traditional custom to eat glutinous rice dumplings at this time. As early as the Song Dynasty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such a kind of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round ball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glutinous rice flour with a filling of sugar and kernels(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果仁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Since it is eaten on the Lantern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call it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yuanxiao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Chinese people hope that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is satisfactory(</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yuanman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Chinese)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to eat glutinous rice dumplings on the first night with a full moon in a year is to wish that family members will remain united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harmonious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happy and satisfied.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0248227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0263" y="2249751"/>
            <a:ext cx="9032837"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83958" y="2402102"/>
            <a:ext cx="6531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fact</a:t>
            </a:r>
            <a:endParaRPr lang="zh-CN" altLang="en-US" dirty="0"/>
          </a:p>
        </p:txBody>
      </p:sp>
      <p:sp>
        <p:nvSpPr>
          <p:cNvPr id="4" name="Rectangle 3"/>
          <p:cNvSpPr/>
          <p:nvPr/>
        </p:nvSpPr>
        <p:spPr>
          <a:xfrm>
            <a:off x="3932613" y="2402102"/>
            <a:ext cx="10134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means</a:t>
            </a:r>
            <a:endParaRPr lang="zh-CN" altLang="en-US" dirty="0"/>
          </a:p>
        </p:txBody>
      </p:sp>
      <p:sp>
        <p:nvSpPr>
          <p:cNvPr id="5" name="Rectangle 4"/>
          <p:cNvSpPr/>
          <p:nvPr/>
        </p:nvSpPr>
        <p:spPr>
          <a:xfrm>
            <a:off x="5847217" y="2402102"/>
            <a:ext cx="12505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enjoying</a:t>
            </a:r>
            <a:endParaRPr lang="zh-CN" altLang="en-US" dirty="0"/>
          </a:p>
        </p:txBody>
      </p:sp>
      <p:sp>
        <p:nvSpPr>
          <p:cNvPr id="6" name="Rectangle 5"/>
          <p:cNvSpPr/>
          <p:nvPr/>
        </p:nvSpPr>
        <p:spPr>
          <a:xfrm>
            <a:off x="7477159" y="2402102"/>
            <a:ext cx="10436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history</a:t>
            </a:r>
            <a:endParaRPr lang="zh-CN" altLang="en-US" dirty="0"/>
          </a:p>
        </p:txBody>
      </p:sp>
      <p:sp>
        <p:nvSpPr>
          <p:cNvPr id="7" name="Rectangle 6"/>
          <p:cNvSpPr/>
          <p:nvPr/>
        </p:nvSpPr>
        <p:spPr>
          <a:xfrm>
            <a:off x="9595489" y="2402102"/>
            <a:ext cx="6819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falls</a:t>
            </a:r>
            <a:endParaRPr lang="zh-CN" altLang="en-US" dirty="0"/>
          </a:p>
        </p:txBody>
      </p:sp>
      <p:sp>
        <p:nvSpPr>
          <p:cNvPr id="8" name="Rectangle 7"/>
          <p:cNvSpPr/>
          <p:nvPr/>
        </p:nvSpPr>
        <p:spPr>
          <a:xfrm>
            <a:off x="2146196" y="3110756"/>
            <a:ext cx="9286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colors</a:t>
            </a:r>
            <a:endParaRPr lang="zh-CN" altLang="en-US" dirty="0"/>
          </a:p>
        </p:txBody>
      </p:sp>
      <p:sp>
        <p:nvSpPr>
          <p:cNvPr id="9" name="Rectangle 8"/>
          <p:cNvSpPr/>
          <p:nvPr/>
        </p:nvSpPr>
        <p:spPr>
          <a:xfrm>
            <a:off x="4103685" y="3110756"/>
            <a:ext cx="6712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a:t>
            </a:r>
            <a:endParaRPr lang="zh-CN" altLang="en-US" dirty="0"/>
          </a:p>
        </p:txBody>
      </p:sp>
      <p:sp>
        <p:nvSpPr>
          <p:cNvPr id="10" name="Rectangle 9"/>
          <p:cNvSpPr/>
          <p:nvPr/>
        </p:nvSpPr>
        <p:spPr>
          <a:xfrm>
            <a:off x="5936478" y="3268080"/>
            <a:ext cx="6848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also</a:t>
            </a:r>
            <a:endParaRPr lang="zh-CN" altLang="en-US" dirty="0"/>
          </a:p>
        </p:txBody>
      </p:sp>
      <p:sp>
        <p:nvSpPr>
          <p:cNvPr id="11" name="Rectangle 10"/>
          <p:cNvSpPr/>
          <p:nvPr/>
        </p:nvSpPr>
        <p:spPr>
          <a:xfrm>
            <a:off x="7461458" y="3251473"/>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12" name="Rectangle 11"/>
          <p:cNvSpPr/>
          <p:nvPr/>
        </p:nvSpPr>
        <p:spPr>
          <a:xfrm>
            <a:off x="9307424" y="3126422"/>
            <a:ext cx="15184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everything</a:t>
            </a:r>
            <a:endParaRPr lang="zh-CN" altLang="en-US" dirty="0"/>
          </a:p>
        </p:txBody>
      </p:sp>
    </p:spTree>
    <p:extLst>
      <p:ext uri="{BB962C8B-B14F-4D97-AF65-F5344CB8AC3E}">
        <p14:creationId xmlns:p14="http://schemas.microsoft.com/office/powerpoint/2010/main" val="324819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8572" y="345606"/>
            <a:ext cx="183575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30767" y="962405"/>
            <a:ext cx="9488245"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请先阅读下面短文，掌握其大意，然后用方框中所给的词的适当形式填空。一空一词，每个词限用一次。</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977899" y="2304747"/>
            <a:ext cx="5737586" cy="956265"/>
          </a:xfrm>
          <a:prstGeom prst="rect">
            <a:avLst/>
          </a:prstGeom>
        </p:spPr>
      </p:pic>
      <p:sp>
        <p:nvSpPr>
          <p:cNvPr id="5" name="Rectangle 4"/>
          <p:cNvSpPr/>
          <p:nvPr/>
        </p:nvSpPr>
        <p:spPr>
          <a:xfrm>
            <a:off x="1094545" y="3079860"/>
            <a:ext cx="10160687"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January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virus we now call COVID­19 broke out. This virus was highly infectious(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易传染的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made lots of people terribly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sometimes even killed them. At that moment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 put into lockdown(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封锁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Wuhan as if the stop button(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按钮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pressed across the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32571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808352"/>
            <a:ext cx="10262795"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you learn at school plays a very important part in shaping your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behaviour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社会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go to Beijing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make sure you visit China Science and Technology Museum. It's my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favourite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museum in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整个的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country.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idea is now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广泛地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accepted by young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)I'd like to express my________(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感谢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your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铜仁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sun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升起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east.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10568" y="1702855"/>
            <a:ext cx="10614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society</a:t>
            </a:r>
            <a:endParaRPr lang="zh-CN" altLang="en-US" dirty="0"/>
          </a:p>
        </p:txBody>
      </p:sp>
      <p:sp>
        <p:nvSpPr>
          <p:cNvPr id="4" name="Rectangle 3"/>
          <p:cNvSpPr/>
          <p:nvPr/>
        </p:nvSpPr>
        <p:spPr>
          <a:xfrm>
            <a:off x="8190825" y="3209008"/>
            <a:ext cx="9525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whole</a:t>
            </a:r>
            <a:endParaRPr lang="zh-CN" altLang="en-US" dirty="0"/>
          </a:p>
        </p:txBody>
      </p:sp>
      <p:sp>
        <p:nvSpPr>
          <p:cNvPr id="5" name="Rectangle 4"/>
          <p:cNvSpPr/>
          <p:nvPr/>
        </p:nvSpPr>
        <p:spPr>
          <a:xfrm>
            <a:off x="4760802" y="3670673"/>
            <a:ext cx="161614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widely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5753278" y="4640263"/>
            <a:ext cx="1015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thanks</a:t>
            </a:r>
            <a:endParaRPr lang="zh-CN" altLang="en-US" dirty="0"/>
          </a:p>
        </p:txBody>
      </p:sp>
      <p:sp>
        <p:nvSpPr>
          <p:cNvPr id="7" name="Rectangle 6"/>
          <p:cNvSpPr/>
          <p:nvPr/>
        </p:nvSpPr>
        <p:spPr>
          <a:xfrm>
            <a:off x="6423566" y="5468031"/>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rises</a:t>
            </a:r>
            <a:endParaRPr lang="zh-CN" altLang="en-US" dirty="0"/>
          </a:p>
        </p:txBody>
      </p:sp>
    </p:spTree>
    <p:extLst>
      <p:ext uri="{BB962C8B-B14F-4D97-AF65-F5344CB8AC3E}">
        <p14:creationId xmlns:p14="http://schemas.microsoft.com/office/powerpoint/2010/main" val="240194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8489" y="1050293"/>
            <a:ext cx="10919012" cy="4524315"/>
          </a:xfrm>
          <a:prstGeom prst="rect">
            <a:avLst/>
          </a:prstGeom>
        </p:spPr>
        <p:txBody>
          <a:bodyPr wrap="square">
            <a:spAutoFit/>
          </a:bodyPr>
          <a:lstStyle/>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the lockdown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family went to my parents' hometown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Caidian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suburb(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郊区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Wuhan. Life went 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All the villagers closed their doors and didn't go out. 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began to worry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my studies. Our government and several companies made it possible for students to study at home. Through livestreaming(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直播课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able to learn all the subjects online. At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afraid I couldn't keep up my studies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Internet was very slow in the countryside. </a:t>
            </a:r>
            <a:endParaRPr lang="zh-CN" altLang="en-US" dirty="0"/>
          </a:p>
        </p:txBody>
      </p:sp>
    </p:spTree>
    <p:extLst>
      <p:ext uri="{BB962C8B-B14F-4D97-AF65-F5344CB8AC3E}">
        <p14:creationId xmlns:p14="http://schemas.microsoft.com/office/powerpoint/2010/main" val="2654839761"/>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549" y="733133"/>
            <a:ext cx="11187952" cy="5569089"/>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I had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connecting to my online classes. This made me feel a little nervous. My parents often encouraged me and helped me a 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Without my textbooks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to read and do exercises on a computer screen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hurt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teachers taught us to do eye exercises. They provided us with psychological guidance(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心理辅导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Gradually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fell into a new routine(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惯例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studied online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to bed and got up early. Every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around the backyard for a while to keep healthy and strong. I wanted to prepared for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entrance examination for high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my birthday when Wuhan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reopen. I was very happy to see stores selling hot dry noodles again. I think I'll remember this birthday forever.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8901955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4353" y="2701571"/>
            <a:ext cx="9420113" cy="1569660"/>
          </a:xfrm>
          <a:prstGeom prst="rect">
            <a:avLst/>
          </a:prstGeom>
        </p:spPr>
        <p:txBody>
          <a:bodyPr wrap="square">
            <a:spAutoFit/>
          </a:bodyPr>
          <a:lstStyle/>
          <a:p>
            <a:pPr marL="457200" indent="-457200" algn="just">
              <a:lnSpc>
                <a:spcPct val="200000"/>
              </a:lnSpc>
              <a:spcAft>
                <a:spcPts val="0"/>
              </a:spcAft>
              <a:buAutoNum type="arabicPeriod"/>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0582" y="2918470"/>
            <a:ext cx="6447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sick</a:t>
            </a:r>
            <a:endParaRPr lang="zh-CN" altLang="en-US" dirty="0"/>
          </a:p>
        </p:txBody>
      </p:sp>
      <p:sp>
        <p:nvSpPr>
          <p:cNvPr id="4" name="Rectangle 3"/>
          <p:cNvSpPr/>
          <p:nvPr/>
        </p:nvSpPr>
        <p:spPr>
          <a:xfrm>
            <a:off x="3712380" y="2894266"/>
            <a:ext cx="15184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everything</a:t>
            </a:r>
            <a:endParaRPr lang="zh-CN" altLang="en-US" dirty="0"/>
          </a:p>
        </p:txBody>
      </p:sp>
      <p:sp>
        <p:nvSpPr>
          <p:cNvPr id="5" name="Rectangle 4"/>
          <p:cNvSpPr/>
          <p:nvPr/>
        </p:nvSpPr>
        <p:spPr>
          <a:xfrm>
            <a:off x="5595973" y="2918469"/>
            <a:ext cx="10438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quietly</a:t>
            </a:r>
            <a:endParaRPr lang="zh-CN" altLang="en-US" dirty="0"/>
          </a:p>
        </p:txBody>
      </p:sp>
      <p:sp>
        <p:nvSpPr>
          <p:cNvPr id="6" name="Rectangle 5"/>
          <p:cNvSpPr/>
          <p:nvPr/>
        </p:nvSpPr>
        <p:spPr>
          <a:xfrm>
            <a:off x="7366458" y="2870061"/>
            <a:ext cx="9204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about</a:t>
            </a:r>
            <a:endParaRPr lang="zh-CN" altLang="en-US" dirty="0"/>
          </a:p>
        </p:txBody>
      </p:sp>
      <p:sp>
        <p:nvSpPr>
          <p:cNvPr id="7" name="Rectangle 6"/>
          <p:cNvSpPr/>
          <p:nvPr/>
        </p:nvSpPr>
        <p:spPr>
          <a:xfrm>
            <a:off x="9058603" y="2870060"/>
            <a:ext cx="12801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because</a:t>
            </a:r>
            <a:endParaRPr lang="zh-CN" altLang="en-US" dirty="0"/>
          </a:p>
        </p:txBody>
      </p:sp>
      <p:sp>
        <p:nvSpPr>
          <p:cNvPr id="8" name="Rectangle 7"/>
          <p:cNvSpPr/>
          <p:nvPr/>
        </p:nvSpPr>
        <p:spPr>
          <a:xfrm>
            <a:off x="1856200" y="3693020"/>
            <a:ext cx="10998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trouble</a:t>
            </a:r>
            <a:endParaRPr lang="zh-CN" altLang="en-US" dirty="0"/>
          </a:p>
        </p:txBody>
      </p:sp>
      <p:sp>
        <p:nvSpPr>
          <p:cNvPr id="9" name="Rectangle 8"/>
          <p:cNvSpPr/>
          <p:nvPr/>
        </p:nvSpPr>
        <p:spPr>
          <a:xfrm>
            <a:off x="3850957" y="3690330"/>
            <a:ext cx="7464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eyes</a:t>
            </a:r>
            <a:endParaRPr lang="zh-CN" altLang="en-US" dirty="0"/>
          </a:p>
        </p:txBody>
      </p:sp>
      <p:sp>
        <p:nvSpPr>
          <p:cNvPr id="10" name="Rectangle 9"/>
          <p:cNvSpPr/>
          <p:nvPr/>
        </p:nvSpPr>
        <p:spPr>
          <a:xfrm>
            <a:off x="5820297" y="3687640"/>
            <a:ext cx="5951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ran</a:t>
            </a:r>
            <a:endParaRPr lang="zh-CN" altLang="en-US" dirty="0"/>
          </a:p>
        </p:txBody>
      </p:sp>
      <p:sp>
        <p:nvSpPr>
          <p:cNvPr id="11" name="Rectangle 10"/>
          <p:cNvSpPr/>
          <p:nvPr/>
        </p:nvSpPr>
        <p:spPr>
          <a:xfrm>
            <a:off x="7399075" y="3687640"/>
            <a:ext cx="1095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coming</a:t>
            </a:r>
            <a:endParaRPr lang="zh-CN" altLang="en-US" dirty="0"/>
          </a:p>
        </p:txBody>
      </p:sp>
      <p:sp>
        <p:nvSpPr>
          <p:cNvPr id="12" name="Rectangle 11"/>
          <p:cNvSpPr/>
          <p:nvPr/>
        </p:nvSpPr>
        <p:spPr>
          <a:xfrm>
            <a:off x="9325757" y="3570645"/>
            <a:ext cx="1166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allowed</a:t>
            </a:r>
            <a:endParaRPr lang="zh-CN" altLang="en-US" dirty="0"/>
          </a:p>
        </p:txBody>
      </p:sp>
    </p:spTree>
    <p:extLst>
      <p:ext uri="{BB962C8B-B14F-4D97-AF65-F5344CB8AC3E}">
        <p14:creationId xmlns:p14="http://schemas.microsoft.com/office/powerpoint/2010/main" val="9345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3023" y="274829"/>
            <a:ext cx="183095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36319" y="858400"/>
            <a:ext cx="9764358"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根据短文内容，用方框中所给词语的适当形式填空，使文章通顺完整。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每词限用一次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111754" y="1912275"/>
            <a:ext cx="6379435" cy="1031569"/>
          </a:xfrm>
          <a:prstGeom prst="rect">
            <a:avLst/>
          </a:prstGeom>
        </p:spPr>
      </p:pic>
      <p:sp>
        <p:nvSpPr>
          <p:cNvPr id="5" name="Rectangle 4"/>
          <p:cNvSpPr/>
          <p:nvPr/>
        </p:nvSpPr>
        <p:spPr>
          <a:xfrm>
            <a:off x="494853" y="3011631"/>
            <a:ext cx="11144922" cy="3416320"/>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still live in their hometown.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others may only see it once or twice a year. Nowadays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Chinese leave the countryside to search for work in the cities. Among these is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46­year­old husband and father.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Wenzhou for the last 13 years. With a hard job in a factory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doesn't find much time to visit his hometown. “I used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home at least once a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haven't been back for three years 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says.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7870703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2" y="654173"/>
            <a:ext cx="10779161"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like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Wei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how their hometowns have changed. Perhaps large hospitals and new roads have appeared.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many places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government has also built new schools and sent teachers from the cities to help.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noticed that's true of my hometown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Wei. “Children have learned to read and count at my old primary school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mid­20th century. But now the buildings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old. I hear they're going to build a new school there.”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Wei thinks such developments are good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he also knows that his hometown can not always stay the same.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1107019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7" y="1059308"/>
            <a:ext cx="903642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things will never change. “In my hometown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big old tree opposite the school. It is still there and has become quite a symbol of the place. Most of the children in my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play together under that big tree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during the summer holidays. It was such a happy childhood. Our hometown has left many soft and sweet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our hearts.”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61420079"/>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86174" y="2421873"/>
            <a:ext cx="8871473"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________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65966" y="2617255"/>
            <a:ext cx="11560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millions</a:t>
            </a:r>
            <a:endParaRPr lang="zh-CN" altLang="en-US" dirty="0"/>
          </a:p>
        </p:txBody>
      </p:sp>
      <p:sp>
        <p:nvSpPr>
          <p:cNvPr id="4" name="Rectangle 3"/>
          <p:cNvSpPr/>
          <p:nvPr/>
        </p:nvSpPr>
        <p:spPr>
          <a:xfrm>
            <a:off x="4145315" y="2607422"/>
            <a:ext cx="12765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lived</a:t>
            </a:r>
            <a:endParaRPr lang="zh-CN" altLang="en-US" dirty="0"/>
          </a:p>
        </p:txBody>
      </p:sp>
      <p:sp>
        <p:nvSpPr>
          <p:cNvPr id="5" name="Rectangle 4"/>
          <p:cNvSpPr/>
          <p:nvPr/>
        </p:nvSpPr>
        <p:spPr>
          <a:xfrm>
            <a:off x="5949379" y="2617255"/>
            <a:ext cx="130446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return</a:t>
            </a:r>
            <a:endParaRPr lang="zh-CN" altLang="en-US" dirty="0"/>
          </a:p>
        </p:txBody>
      </p:sp>
      <p:sp>
        <p:nvSpPr>
          <p:cNvPr id="6" name="Rectangle 5"/>
          <p:cNvSpPr/>
          <p:nvPr/>
        </p:nvSpPr>
        <p:spPr>
          <a:xfrm>
            <a:off x="7549319" y="2617255"/>
            <a:ext cx="1456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interested</a:t>
            </a:r>
            <a:endParaRPr lang="zh-CN" altLang="en-US" dirty="0"/>
          </a:p>
        </p:txBody>
      </p:sp>
      <p:sp>
        <p:nvSpPr>
          <p:cNvPr id="7" name="Rectangle 6"/>
          <p:cNvSpPr/>
          <p:nvPr/>
        </p:nvSpPr>
        <p:spPr>
          <a:xfrm>
            <a:off x="9625116" y="2618179"/>
            <a:ext cx="4924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In</a:t>
            </a:r>
            <a:endParaRPr lang="zh-CN" altLang="en-US" dirty="0"/>
          </a:p>
        </p:txBody>
      </p:sp>
      <p:sp>
        <p:nvSpPr>
          <p:cNvPr id="8" name="Rectangle 7"/>
          <p:cNvSpPr/>
          <p:nvPr/>
        </p:nvSpPr>
        <p:spPr>
          <a:xfrm>
            <a:off x="2533479" y="3348349"/>
            <a:ext cx="82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since</a:t>
            </a:r>
            <a:endParaRPr lang="zh-CN" altLang="en-US" dirty="0"/>
          </a:p>
        </p:txBody>
      </p:sp>
      <p:sp>
        <p:nvSpPr>
          <p:cNvPr id="10" name="Rectangle 9"/>
          <p:cNvSpPr/>
          <p:nvPr/>
        </p:nvSpPr>
        <p:spPr>
          <a:xfrm>
            <a:off x="4145315" y="3381546"/>
            <a:ext cx="8699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really</a:t>
            </a:r>
            <a:endParaRPr lang="zh-CN" altLang="en-US" dirty="0"/>
          </a:p>
        </p:txBody>
      </p:sp>
      <p:sp>
        <p:nvSpPr>
          <p:cNvPr id="11" name="Rectangle 10"/>
          <p:cNvSpPr/>
          <p:nvPr/>
        </p:nvSpPr>
        <p:spPr>
          <a:xfrm>
            <a:off x="5781769" y="3359106"/>
            <a:ext cx="1274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however</a:t>
            </a:r>
            <a:endParaRPr lang="zh-CN" altLang="en-US" dirty="0"/>
          </a:p>
        </p:txBody>
      </p:sp>
      <p:sp>
        <p:nvSpPr>
          <p:cNvPr id="12" name="Rectangle 11"/>
          <p:cNvSpPr/>
          <p:nvPr/>
        </p:nvSpPr>
        <p:spPr>
          <a:xfrm>
            <a:off x="7646908" y="3381545"/>
            <a:ext cx="8399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liked</a:t>
            </a:r>
            <a:endParaRPr lang="zh-CN" altLang="en-US" dirty="0"/>
          </a:p>
        </p:txBody>
      </p:sp>
      <p:sp>
        <p:nvSpPr>
          <p:cNvPr id="13" name="Rectangle 12"/>
          <p:cNvSpPr/>
          <p:nvPr/>
        </p:nvSpPr>
        <p:spPr>
          <a:xfrm>
            <a:off x="9314623" y="3348349"/>
            <a:ext cx="14430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memories</a:t>
            </a:r>
            <a:endParaRPr lang="zh-CN" altLang="en-US" dirty="0"/>
          </a:p>
        </p:txBody>
      </p:sp>
    </p:spTree>
    <p:extLst>
      <p:ext uri="{BB962C8B-B14F-4D97-AF65-F5344CB8AC3E}">
        <p14:creationId xmlns:p14="http://schemas.microsoft.com/office/powerpoint/2010/main" val="174440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0" grpId="0"/>
      <p:bldP spid="11" grpId="0"/>
      <p:bldP spid="12" grpId="0"/>
      <p:bldP spid="13"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8271" y="291818"/>
            <a:ext cx="3140603"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中考专题分类训练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90082" y="836407"/>
            <a:ext cx="1415772"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书面表达</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762455" y="1380996"/>
            <a:ext cx="18710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993749" y="2364513"/>
            <a:ext cx="8129195"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在我们成长的过程中，会遇到各种各样的选择，选择读一本喜欢的书；选择做感兴趣的事；选择与志趣相投的人交朋友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在选择面前，如何保持客观、理性，并且遵从自己内心的感受，这是我们应有的处事态度。</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9867492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t01.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4549574" y="1091284"/>
            <a:ext cx="2953590" cy="224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650092" y="3541010"/>
            <a:ext cx="8515884"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请根据以上内容，结合图片信息，写一篇英语短文。内容包括：</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3309218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64" y="636188"/>
            <a:ext cx="1175093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从以上提示中选择某个方面，谈谈你对这个选择的观点；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围绕以上观点，描述你曾经历过的一件事；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这件事带给你的思考。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词数不少于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提示词汇仅供参考；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文中不得出现真实的人名、校名。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Word Bank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objective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客观的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reasonable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adj.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理性的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attitude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态</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度</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86205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1" y="955346"/>
            <a:ext cx="9531275"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烟台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 good way to learn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外国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language by listening and speaking.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横穿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street when the red light is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finally realized why my grandpa loves________(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喝</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ancient times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food was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存储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up for winter.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children into three groups.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17150" y="1175731"/>
            <a:ext cx="10686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foreign</a:t>
            </a:r>
            <a:endParaRPr lang="zh-CN" altLang="en-US" dirty="0"/>
          </a:p>
        </p:txBody>
      </p:sp>
      <p:sp>
        <p:nvSpPr>
          <p:cNvPr id="4" name="Rectangle 3"/>
          <p:cNvSpPr/>
          <p:nvPr/>
        </p:nvSpPr>
        <p:spPr>
          <a:xfrm>
            <a:off x="3582033" y="2386506"/>
            <a:ext cx="143488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cross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323974" y="3391806"/>
            <a:ext cx="12025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drinking</a:t>
            </a:r>
            <a:endParaRPr lang="zh-CN" altLang="en-US" dirty="0"/>
          </a:p>
        </p:txBody>
      </p:sp>
      <p:sp>
        <p:nvSpPr>
          <p:cNvPr id="6" name="Rectangle 5"/>
          <p:cNvSpPr/>
          <p:nvPr/>
        </p:nvSpPr>
        <p:spPr>
          <a:xfrm>
            <a:off x="6734521" y="4091053"/>
            <a:ext cx="9820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stored</a:t>
            </a:r>
            <a:endParaRPr lang="zh-CN" altLang="en-US" dirty="0"/>
          </a:p>
        </p:txBody>
      </p:sp>
      <p:sp>
        <p:nvSpPr>
          <p:cNvPr id="7" name="Rectangle 6"/>
          <p:cNvSpPr/>
          <p:nvPr/>
        </p:nvSpPr>
        <p:spPr>
          <a:xfrm>
            <a:off x="4023246" y="4865603"/>
            <a:ext cx="24457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divide/separate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51978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6626" y="1001864"/>
            <a:ext cx="9635265" cy="5262979"/>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463939"/>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6626" y="1001864"/>
            <a:ext cx="9602993"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There is no denying that it is important for us to make a reasonable choice in life. I am a volleyball fan so I choose to join the school volleyball club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 is beneficial to my growth.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my childhood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fell in love with volleyball. Then when I was in Grade 8</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was eager to be a member of the school volleyball club. However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my parents wanted me to focus time and energy on schoolwork. I had a long talk with them calmly. After that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trained hard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15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6626" y="1001864"/>
            <a:ext cx="9635265" cy="5262979"/>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66626" y="1001864"/>
            <a:ext cx="9602993" cy="5262979"/>
          </a:xfrm>
          <a:prstGeom prst="rect">
            <a:avLst/>
          </a:prstGeom>
        </p:spPr>
        <p:txBody>
          <a:bodyPr wrap="square">
            <a:spAutoFit/>
          </a:bodyPr>
          <a:lstStyle/>
          <a:p>
            <a:pPr indent="609600" algn="just">
              <a:lnSpc>
                <a:spcPct val="200000"/>
              </a:lnSpc>
              <a:spcAft>
                <a:spcPts val="0"/>
              </a:spcAft>
            </a:pP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persistence in the club and learned what the true meaning of the teamwork was. Meanwhile</a:t>
            </a:r>
            <a:r>
              <a:rPr lang="zh-CN" altLang="en-US"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I reviewed my schoolwork as long as I finished training. To my joy</a:t>
            </a:r>
            <a:r>
              <a:rPr lang="zh-CN" altLang="en-US"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I got a satisfying result in the test. All this showed that my choice was right.</a:t>
            </a:r>
          </a:p>
          <a:p>
            <a:pPr indent="609600" algn="just">
              <a:lnSpc>
                <a:spcPct val="200000"/>
              </a:lnSpc>
              <a:spcAft>
                <a:spcPts val="0"/>
              </a:spcAft>
            </a:pP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Needless to say</a:t>
            </a:r>
            <a:r>
              <a:rPr lang="zh-CN" altLang="en-US"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no matter what the choice is</a:t>
            </a:r>
            <a:r>
              <a:rPr lang="zh-CN" altLang="en-US"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if it is reasonable</a:t>
            </a:r>
            <a:r>
              <a:rPr lang="zh-CN" altLang="en-US"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a:solidFill>
                  <a:srgbClr val="FF0000"/>
                </a:solidFill>
                <a:latin typeface="Calibri" panose="020F0502020204030204" pitchFamily="34" charset="0"/>
                <a:ea typeface="宋体" panose="02010600030101010101" pitchFamily="2" charset="-122"/>
                <a:cs typeface="Times New Roman" panose="02020603050405020304" pitchFamily="18" charset="0"/>
              </a:rPr>
              <a:t>just make it to follow your heart. Only in this way can it bring out the best in you.</a:t>
            </a:r>
            <a:endPar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215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4169" y="852296"/>
            <a:ext cx="185820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27991" y="1683293"/>
            <a:ext cx="8968291"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假定你是李华，曾用攒下来的零花钱做了一件有意义的事并受到了家人的表扬。请你用英语写一篇短文向校英文报投稿。内容包括：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事情经过；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个人感悟</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3461416"/>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0117" y="937360"/>
            <a:ext cx="8548744" cy="4524315"/>
          </a:xfrm>
          <a:prstGeom prst="rect">
            <a:avLst/>
          </a:prstGeom>
        </p:spPr>
        <p:txBody>
          <a:bodyPr wrap="square">
            <a:spAutoFit/>
          </a:bodyPr>
          <a:lstStyle/>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注意：</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可适当增加细节，以使行文连贯；</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文中不能出现真实姓名及学校名称；</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短文题目已给出，不计入总词数。</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pocket money(n.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零花钱</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meaningful(adj.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有意义的</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323466"/>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6652" y="119695"/>
            <a:ext cx="261142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Once I Was Praised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916" y="1596591"/>
            <a:ext cx="10402644" cy="5078313"/>
          </a:xfrm>
          <a:prstGeom prst="rect">
            <a:avLst/>
          </a:prstGeom>
        </p:spPr>
        <p:txBody>
          <a:bodyPr wrap="square">
            <a:spAutoFit/>
          </a:bodyPr>
          <a:lstStyle/>
          <a:p>
            <a:pPr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1134" y="447803"/>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35916" y="1596591"/>
            <a:ext cx="10402644" cy="5015091"/>
          </a:xfrm>
          <a:prstGeom prst="rect">
            <a:avLst/>
          </a:prstGeom>
        </p:spPr>
        <p:txBody>
          <a:bodyPr wrap="square">
            <a:spAutoFit/>
          </a:bodyPr>
          <a:lstStyle/>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Once I was praised because I did something meaningful with my pocket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happened to know some students in a school were hungry for knowledge but they didn't have enough books. I decided to offer my help. With all the pocket money I saved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bought some books online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gave them away to the school. My parents were very happy and praised me when they heard about it. They said I did a meaningful 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believe that every little bit helps. I will continue to do what I can to help others.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472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2160" y="410152"/>
            <a:ext cx="184858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8192" y="1539789"/>
            <a:ext cx="9111727"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现实中，大到自然环境和社会环境，小到个人生活和学习，变化无处不在，面对变化，唯有积极适应，才能有所进步和收获。</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某英文网站正在开展以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适应变化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为主题的征文活动，假如你是李华，请用英语写一篇短文投稿，谈谈你生活中的一个变化，你是如何应对这个变化的，以及有什么收获。</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8978339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027" y="1412482"/>
            <a:ext cx="8182984"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enjoy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challenge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提示问题</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the change that happened in your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did you deal with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have you learned from the experience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68629870"/>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63939"/>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33948" y="1137621"/>
            <a:ext cx="1001537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changes in a person's life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33948" y="1775012"/>
            <a:ext cx="9746428"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 I entered middle school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felt lonely. I missed my old friends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I knew I had to fit in. I offered help to my class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 in the after­school activities and invited my classmates to my birthday party. Gradually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made some friends and enjoyed the company of my new classmates.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 this experience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get to know change brings challenges as well as opportunities. When change comes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face it and take action.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8457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07840" y="463939"/>
            <a:ext cx="187904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26447" y="1905507"/>
            <a:ext cx="8290560" cy="2308324"/>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做家务是学生应尽的义务。假设你是李雷，是建华中学一名九年级学生，请以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Experience of Doing Housework”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为题写一篇英语小短文，介绍你平时做的家务及其感受。</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52548850"/>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0465" y="643374"/>
            <a:ext cx="9488245" cy="6001643"/>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内容要点：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你做家务的原因；</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你平时做的家务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至少举一个例子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你对做家务的感受。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写作要求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包含上述三个要点，可适当发挥；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语句通顺，意思连贯，语法正确，书写规范，卷面整洁；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文中不能出现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李雷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建华中学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以外的人名、校名或地名；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76018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1821" y="661317"/>
            <a:ext cx="1109113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store sells things at high________(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价格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they're really good.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)Scientists say that music makes our brain “feel happy” and it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解释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importance of music in cultures all over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kept calling me for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甚至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he graduated.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84. We need to increase 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知识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history of the Communist Party of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85. Rose's father is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忙碌的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hospital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he is an excellent doctor.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180410" y="842243"/>
            <a:ext cx="9284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prices</a:t>
            </a:r>
            <a:endParaRPr lang="zh-CN" altLang="en-US" dirty="0"/>
          </a:p>
        </p:txBody>
      </p:sp>
      <p:sp>
        <p:nvSpPr>
          <p:cNvPr id="5" name="Rectangle 4"/>
          <p:cNvSpPr/>
          <p:nvPr/>
        </p:nvSpPr>
        <p:spPr>
          <a:xfrm>
            <a:off x="576727" y="2316040"/>
            <a:ext cx="15072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explains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6714209" y="3036803"/>
            <a:ext cx="789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even</a:t>
            </a:r>
            <a:endParaRPr lang="zh-CN" altLang="en-US" dirty="0"/>
          </a:p>
        </p:txBody>
      </p:sp>
      <p:sp>
        <p:nvSpPr>
          <p:cNvPr id="7" name="Rectangle 6"/>
          <p:cNvSpPr/>
          <p:nvPr/>
        </p:nvSpPr>
        <p:spPr>
          <a:xfrm>
            <a:off x="4063233" y="3865142"/>
            <a:ext cx="15482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knowledge</a:t>
            </a:r>
            <a:endParaRPr lang="zh-CN" altLang="en-US" dirty="0"/>
          </a:p>
        </p:txBody>
      </p:sp>
      <p:sp>
        <p:nvSpPr>
          <p:cNvPr id="8" name="Rectangle 7"/>
          <p:cNvSpPr/>
          <p:nvPr/>
        </p:nvSpPr>
        <p:spPr>
          <a:xfrm>
            <a:off x="3025154" y="5003667"/>
            <a:ext cx="168802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busiest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21044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407" y="517728"/>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74833" y="728831"/>
            <a:ext cx="4734758"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My Experience of Doing Housework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24406" y="1348724"/>
            <a:ext cx="9412940" cy="5262979"/>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24809" y="1348724"/>
            <a:ext cx="9097383" cy="5262979"/>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 a family member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 our duty to help our parents do housework.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Last Sunday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 my parents went out shopping to buy food for lunch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began to clean my house. First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swept the floor and wiped the table. Then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collected all the books and other things and put them in place. Finally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took all the rubbish out. When my parents came back</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they were surprised and praised me. I felt so happy at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8502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2183" y="1660696"/>
            <a:ext cx="9412940" cy="3046988"/>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782183" y="1542363"/>
            <a:ext cx="9097383" cy="2943563"/>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 So I keep doing housework</a:t>
            </a:r>
            <a:r>
              <a:rPr lang="zh-CN" altLang="en-US"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such as sweeping the floor or tidying the room.</a:t>
            </a: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Helping our parents with the housework means showing love to them. So I suggest all of us should take actions from now on.</a:t>
            </a:r>
          </a:p>
        </p:txBody>
      </p:sp>
    </p:spTree>
    <p:extLst>
      <p:ext uri="{BB962C8B-B14F-4D97-AF65-F5344CB8AC3E}">
        <p14:creationId xmlns:p14="http://schemas.microsoft.com/office/powerpoint/2010/main" val="115425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88878" y="743638"/>
            <a:ext cx="183575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19660" y="1769272"/>
            <a:ext cx="8322834"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公众健康日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，旨在倡导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全民健康，快乐为本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的理念。随着生活水平的提高，健康越来越受到重视。你们准备组织一个关于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健康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主题的演讲活动，请你根据下面内容，准备一篇题为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live a healthy and happy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的演讲稿。</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6604986"/>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62440041"/>
              </p:ext>
            </p:extLst>
          </p:nvPr>
        </p:nvGraphicFramePr>
        <p:xfrm>
          <a:off x="2065469" y="1223682"/>
          <a:ext cx="8154296" cy="4317459"/>
        </p:xfrm>
        <a:graphic>
          <a:graphicData uri="http://schemas.openxmlformats.org/drawingml/2006/table">
            <a:tbl>
              <a:tblPr/>
              <a:tblGrid>
                <a:gridCol w="5904389">
                  <a:extLst>
                    <a:ext uri="{9D8B030D-6E8A-4147-A177-3AD203B41FA5}">
                      <a16:colId xmlns:a16="http://schemas.microsoft.com/office/drawing/2014/main" val="3516557909"/>
                    </a:ext>
                  </a:extLst>
                </a:gridCol>
                <a:gridCol w="2249907">
                  <a:extLst>
                    <a:ext uri="{9D8B030D-6E8A-4147-A177-3AD203B41FA5}">
                      <a16:colId xmlns:a16="http://schemas.microsoft.com/office/drawing/2014/main" val="1265913522"/>
                    </a:ext>
                  </a:extLst>
                </a:gridCol>
              </a:tblGrid>
              <a:tr h="621027">
                <a:tc gridSpan="2">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How to live a healthy and happy </a:t>
                      </a: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life</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200000"/>
                        </a:lnSpc>
                        <a:spcAft>
                          <a:spcPts val="0"/>
                        </a:spcAft>
                      </a:pPr>
                      <a:endParaRPr lang="zh-CN" sz="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6273481"/>
                  </a:ext>
                </a:extLst>
              </a:tr>
              <a:tr h="621620">
                <a:tc gridSpan="2">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健康包括身体</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(physical)</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健康和心理</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(mental)</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健康</a:t>
                      </a:r>
                      <a:r>
                        <a:rPr 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ct val="200000"/>
                        </a:lnSpc>
                        <a:spcAft>
                          <a:spcPts val="0"/>
                        </a:spcAft>
                      </a:pPr>
                      <a:endParaRPr lang="zh-CN" sz="400" kern="100" dirty="0">
                        <a:effectLst/>
                        <a:latin typeface="宋体" panose="02010600030101010101" pitchFamily="2" charset="-122"/>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9686365"/>
                  </a:ext>
                </a:extLst>
              </a:tr>
              <a:tr h="955758">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身体健康</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1.  </a:t>
                      </a:r>
                      <a:r>
                        <a:rPr lang="zh-CN" alt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健康饮食</a:t>
                      </a:r>
                      <a:endParaRPr lang="en-US" sz="24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lgn="ctr">
                        <a:lnSpc>
                          <a:spcPct val="100000"/>
                        </a:lnSpc>
                        <a:spcAft>
                          <a:spcPts val="0"/>
                        </a:spcAft>
                      </a:pPr>
                      <a:r>
                        <a:rPr lang="en-US" sz="2400" kern="100" dirty="0" smtClean="0">
                          <a:effectLst/>
                          <a:latin typeface="Calibri" panose="020F0502020204030204" pitchFamily="34" charset="0"/>
                          <a:ea typeface="宋体" panose="02010600030101010101" pitchFamily="2" charset="-122"/>
                          <a:cs typeface="Times New Roman" panose="02020603050405020304" pitchFamily="18" charset="0"/>
                        </a:rPr>
                        <a:t>2</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 </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适当锻炼；</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p>
                      <a:pPr algn="ctr">
                        <a:lnSpc>
                          <a:spcPct val="1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3. </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充足睡眠</a:t>
                      </a:r>
                      <a:r>
                        <a:rPr 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0938292"/>
                  </a:ext>
                </a:extLst>
              </a:tr>
              <a:tr h="1344706">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心理健康</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indent="-228600" algn="ctr">
                        <a:lnSpc>
                          <a:spcPct val="100000"/>
                        </a:lnSpc>
                        <a:spcAft>
                          <a:spcPts val="0"/>
                        </a:spcAft>
                        <a:buAutoNum type="arabicPeriod"/>
                      </a:pPr>
                      <a:r>
                        <a:rPr 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积</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极乐观</a:t>
                      </a:r>
                      <a:r>
                        <a:rPr 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rPr>
                        <a:t>2. </a:t>
                      </a:r>
                      <a:r>
                        <a:rPr kumimoji="0" lang="zh-CN" altLang="en-US"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rPr>
                        <a:t>与人为善；</a:t>
                      </a:r>
                      <a:endParaRPr kumimoji="0" lang="en-US" altLang="zh-CN"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rPr>
                        <a:t>3. ……(</a:t>
                      </a:r>
                      <a:r>
                        <a:rPr kumimoji="0" lang="zh-CN" altLang="en-US"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rPr>
                        <a:t>至少一点</a:t>
                      </a:r>
                      <a:r>
                        <a:rPr kumimoji="0" lang="en-US" altLang="zh-CN" sz="2400" b="0" i="0" u="none" strike="noStrike" kern="100" cap="none" spc="0" normalizeH="0" baseline="0" noProof="0" dirty="0" smtClean="0">
                          <a:ln>
                            <a:noFill/>
                          </a:ln>
                          <a:solidFill>
                            <a:prstClr val="black"/>
                          </a:solidFill>
                          <a:effectLst/>
                          <a:uLnTx/>
                          <a:uFillTx/>
                          <a:latin typeface="Calibri" panose="020F0502020204030204" pitchFamily="34" charset="0"/>
                          <a:ea typeface="宋体" panose="02010600030101010101" pitchFamily="2" charset="-122"/>
                          <a:cs typeface="Times New Roman" panose="02020603050405020304" pitchFamily="18" charset="0"/>
                        </a:rPr>
                        <a:t>)</a:t>
                      </a: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7445725"/>
                  </a:ext>
                </a:extLst>
              </a:tr>
              <a:tr h="621620">
                <a:tc>
                  <a:txBody>
                    <a:bodyPr/>
                    <a:lstStyle/>
                    <a:p>
                      <a:pPr algn="ctr">
                        <a:lnSpc>
                          <a:spcPct val="200000"/>
                        </a:lnSpc>
                        <a:spcAft>
                          <a:spcPts val="0"/>
                        </a:spcAft>
                      </a:pP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希望</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sz="2400" kern="100" dirty="0">
                          <a:effectLst/>
                          <a:latin typeface="Calibri" panose="020F0502020204030204" pitchFamily="34" charset="0"/>
                          <a:ea typeface="宋体" panose="02010600030101010101" pitchFamily="2" charset="-122"/>
                          <a:cs typeface="Times New Roman" panose="02020603050405020304" pitchFamily="18" charset="0"/>
                        </a:rPr>
                        <a:t>至少一点</a:t>
                      </a:r>
                      <a:r>
                        <a:rPr lang="en-US" sz="2400" kern="100" dirty="0">
                          <a:effectLst/>
                          <a:latin typeface="Calibri" panose="020F0502020204030204" pitchFamily="34"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Courier New" panose="02070309020205020404" pitchFamily="49" charset="0"/>
                      </a:endParaRPr>
                    </a:p>
                  </a:txBody>
                  <a:tcPr marL="29138" marR="2913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5345996"/>
                  </a:ext>
                </a:extLst>
              </a:tr>
            </a:tbl>
          </a:graphicData>
        </a:graphic>
      </p:graphicFrame>
    </p:spTree>
    <p:extLst>
      <p:ext uri="{BB962C8B-B14F-4D97-AF65-F5344CB8AC3E}">
        <p14:creationId xmlns:p14="http://schemas.microsoft.com/office/powerpoint/2010/main" val="81137122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6334" y="1503901"/>
            <a:ext cx="6096000" cy="3785652"/>
          </a:xfrm>
          <a:prstGeom prst="rect">
            <a:avLst/>
          </a:prstGeom>
        </p:spPr>
        <p:txBody>
          <a:bodyPr>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注意事项：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左右，开头和结尾已给出，不计入总词数；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文中不得出现真实的地名、校名、人名等信息。</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87077359"/>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97783" y="356363"/>
            <a:ext cx="475976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to live a healthy and happy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61826" y="1004480"/>
            <a:ext cx="996158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dear classmates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 improvement of living conditions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 paying more and more attention to our health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includes both physical and mental health. Then how can we students live a healthy and happy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61825" y="3906471"/>
            <a:ext cx="9767943" cy="3046988"/>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keep our bodies healthy. Not only do we need to eat healthy food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we also need to exercise in a proper way every day. For example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run for 30 minutes every morning or play sports after school. Meanwhile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still need enough sleep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723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1628" y="686278"/>
            <a:ext cx="8645563" cy="5262979"/>
          </a:xfrm>
          <a:prstGeom prst="rect">
            <a:avLst/>
          </a:prstGeom>
        </p:spPr>
        <p:txBody>
          <a:bodyPr wrap="square">
            <a:spAutoFit/>
          </a:bodyPr>
          <a:lstStyle/>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88952" y="686278"/>
            <a:ext cx="8778239"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Secondly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mental health is also very important. We need to love our life and try to be active. We need to get along well with others as well. When we're sad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can communicate with our parents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teachers and friends frankly.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 a word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hope everyone can have a healthy body and mind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then we can have a healthy and happy life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316142" y="5072094"/>
            <a:ext cx="2826351"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all. Thank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8383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55805" y="420909"/>
            <a:ext cx="182614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73447" y="1711868"/>
            <a:ext cx="7806467" cy="2308324"/>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假定你是李华，你校将为在自贡的英国交换生举办一次中国文化体验活动。请根据以下提示写一封邮件给交换生负责人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，告知体验活动当天的相关安排，内容包括：</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8537419"/>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4105" y="557312"/>
            <a:ext cx="881051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统一集合，乘车前往；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活动内容：参观恐龙博物馆；观看彩灯制作；欣赏二胡演奏等；</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注意事项。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可以适当增加细节，以使行文连贯；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开头语和结束语已为你写好，不计入总词数。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参考词汇：恐龙：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dinosaur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化石：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fossil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彩灯：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colorful lantern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53591920"/>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1" y="636272"/>
            <a:ext cx="1033809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How's everything going? I'm writing to tell you something about the Chinese cultural activity which our school will organize for your exchange students.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0461" y="2749183"/>
            <a:ext cx="10176734" cy="3046988"/>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are going to meet at the school gate. Then we'll go to visit Museum of Dinosaur by coach. There you'll see many different kinds of dinosaur fossil. After visiting the museum</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we're going to watch the colorful lantern production. You will learn how to make the </a:t>
            </a:r>
            <a:r>
              <a:rPr lang="en-US" altLang="zh-CN" sz="2400" kern="100" dirty="0" err="1">
                <a:solidFill>
                  <a:srgbClr val="FF0000"/>
                </a:solidFill>
                <a:latin typeface="Calibri" panose="020F0502020204030204" pitchFamily="34" charset="0"/>
                <a:ea typeface="宋体" panose="02010600030101010101" pitchFamily="2" charset="-122"/>
                <a:cs typeface="Times New Roman" panose="02020603050405020304" pitchFamily="18" charset="0"/>
              </a:rPr>
              <a:t>colourful</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lanterns. If you want to have a try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you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can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8015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42304" y="383771"/>
            <a:ext cx="1550920" cy="830997"/>
          </a:xfrm>
          <a:prstGeom prst="rect">
            <a:avLst/>
          </a:prstGeom>
        </p:spPr>
        <p:txBody>
          <a:bodyPr wrap="squar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877452" y="977859"/>
            <a:ext cx="1415772"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　　汇</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4742304" y="977859"/>
            <a:ext cx="6096000" cy="721608"/>
          </a:xfrm>
          <a:prstGeom prst="rect">
            <a:avLst/>
          </a:prstGeom>
        </p:spPr>
        <p:txBody>
          <a:bodyPr>
            <a:spAutoFit/>
          </a:bodyPr>
          <a:lstStyle/>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时间：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221653" y="1448052"/>
            <a:ext cx="5562741" cy="830997"/>
          </a:xfrm>
          <a:prstGeom prst="rect">
            <a:avLst/>
          </a:prstGeom>
        </p:spPr>
        <p:txBody>
          <a:bodyPr wrap="none">
            <a:spAutoFit/>
          </a:bodyPr>
          <a:lstStyle/>
          <a:p>
            <a:pPr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根据句意及中文提示，完成下列句子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945064" y="1932751"/>
            <a:ext cx="1018749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success lies in working together as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团队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浪费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eat up the food on the plate.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a talented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钢琴家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has lots of fans.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not safe to leave a baby in a car by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它自己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)I've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已经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seen that film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I'd rather see another 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8043200" y="2184166"/>
            <a:ext cx="8305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team</a:t>
            </a:r>
            <a:endParaRPr lang="zh-CN" altLang="en-US" dirty="0"/>
          </a:p>
        </p:txBody>
      </p:sp>
      <p:sp>
        <p:nvSpPr>
          <p:cNvPr id="10" name="Rectangle 9"/>
          <p:cNvSpPr/>
          <p:nvPr/>
        </p:nvSpPr>
        <p:spPr>
          <a:xfrm>
            <a:off x="3625220" y="2875438"/>
            <a:ext cx="9182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waste</a:t>
            </a:r>
            <a:endParaRPr lang="zh-CN" altLang="en-US" dirty="0"/>
          </a:p>
        </p:txBody>
      </p:sp>
      <p:sp>
        <p:nvSpPr>
          <p:cNvPr id="11" name="Rectangle 10"/>
          <p:cNvSpPr/>
          <p:nvPr/>
        </p:nvSpPr>
        <p:spPr>
          <a:xfrm>
            <a:off x="5785040" y="4306206"/>
            <a:ext cx="10163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pianist</a:t>
            </a:r>
            <a:endParaRPr lang="zh-CN" altLang="en-US" dirty="0"/>
          </a:p>
        </p:txBody>
      </p:sp>
      <p:sp>
        <p:nvSpPr>
          <p:cNvPr id="12" name="Rectangle 11"/>
          <p:cNvSpPr/>
          <p:nvPr/>
        </p:nvSpPr>
        <p:spPr>
          <a:xfrm>
            <a:off x="7661461" y="5080756"/>
            <a:ext cx="7970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itself</a:t>
            </a:r>
            <a:endParaRPr lang="zh-CN" altLang="en-US" dirty="0"/>
          </a:p>
        </p:txBody>
      </p:sp>
      <p:sp>
        <p:nvSpPr>
          <p:cNvPr id="13" name="Rectangle 12"/>
          <p:cNvSpPr/>
          <p:nvPr/>
        </p:nvSpPr>
        <p:spPr>
          <a:xfrm>
            <a:off x="2763061" y="5555411"/>
            <a:ext cx="17243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already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61436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3646" y="1120282"/>
            <a:ext cx="944521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86. Everyone can be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英雄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realising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Chinese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87. Could I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借入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 money from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88. This kind of silk feels much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柔软的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than that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89. I'll go abroad to celebrate my twentieth birthday in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八月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90. At the meeting the boss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赞扬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John for the progress he has made.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23883" y="1358611"/>
            <a:ext cx="7648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hero</a:t>
            </a:r>
            <a:endParaRPr lang="zh-CN" altLang="en-US" dirty="0"/>
          </a:p>
        </p:txBody>
      </p:sp>
      <p:sp>
        <p:nvSpPr>
          <p:cNvPr id="4" name="Rectangle 3"/>
          <p:cNvSpPr/>
          <p:nvPr/>
        </p:nvSpPr>
        <p:spPr>
          <a:xfrm>
            <a:off x="3190758" y="2090130"/>
            <a:ext cx="1098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borrow</a:t>
            </a:r>
            <a:endParaRPr lang="zh-CN" altLang="en-US" dirty="0"/>
          </a:p>
        </p:txBody>
      </p:sp>
      <p:sp>
        <p:nvSpPr>
          <p:cNvPr id="5" name="Rectangle 4"/>
          <p:cNvSpPr/>
          <p:nvPr/>
        </p:nvSpPr>
        <p:spPr>
          <a:xfrm>
            <a:off x="5592009" y="2832408"/>
            <a:ext cx="921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softer</a:t>
            </a:r>
            <a:endParaRPr lang="zh-CN" altLang="en-US" dirty="0"/>
          </a:p>
        </p:txBody>
      </p:sp>
      <p:sp>
        <p:nvSpPr>
          <p:cNvPr id="6" name="Rectangle 5"/>
          <p:cNvSpPr/>
          <p:nvPr/>
        </p:nvSpPr>
        <p:spPr>
          <a:xfrm>
            <a:off x="8505629" y="3520897"/>
            <a:ext cx="11189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August</a:t>
            </a:r>
            <a:endParaRPr lang="zh-CN" altLang="en-US" dirty="0"/>
          </a:p>
        </p:txBody>
      </p:sp>
      <p:sp>
        <p:nvSpPr>
          <p:cNvPr id="7" name="Rectangle 6"/>
          <p:cNvSpPr/>
          <p:nvPr/>
        </p:nvSpPr>
        <p:spPr>
          <a:xfrm>
            <a:off x="5412216" y="4316963"/>
            <a:ext cx="11017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praised</a:t>
            </a:r>
            <a:endParaRPr lang="zh-CN" altLang="en-US" dirty="0"/>
          </a:p>
        </p:txBody>
      </p:sp>
    </p:spTree>
    <p:extLst>
      <p:ext uri="{BB962C8B-B14F-4D97-AF65-F5344CB8AC3E}">
        <p14:creationId xmlns:p14="http://schemas.microsoft.com/office/powerpoint/2010/main" val="18950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491" y="1453853"/>
            <a:ext cx="10338099" cy="3785652"/>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Hope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enjoy your trip.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3491" y="1453853"/>
            <a:ext cx="10101431" cy="1569660"/>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 them by yourselves. In the afternoon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will go to enjoy erhu playing. It's very interesting. At five o'clock</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will come back to our school.</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7641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29767" y="431667"/>
            <a:ext cx="188064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22841" y="1277441"/>
            <a:ext cx="822601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月全国政协会议期间，锡山唐江澎校长的一席话发人深思：教育应该培养终身运动者、责任担当者、问题解决者和优雅生活者。某英文网站以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Be a Better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为话题开展征文活动，请从中学生的角度写一篇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词左右的短文谈谈你的做法。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94496816"/>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9359" y="1260173"/>
            <a:ext cx="8215257"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要点提示：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健康生活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食物、运动、睡眠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不怕挑战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尽力解决学习、生活中的问题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对人友善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乐于助人、与人和睦相处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牢记责任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照顾父母，帮助弱者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4811991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6532" y="1130998"/>
            <a:ext cx="8616875" cy="4524315"/>
          </a:xfrm>
          <a:prstGeom prst="rect">
            <a:avLst/>
          </a:prstGeom>
        </p:spPr>
        <p:txBody>
          <a:bodyPr wrap="square">
            <a:spAutoFit/>
          </a:bodyPr>
          <a:lstStyle/>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注意：</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文章开头已给出，不计入总词数。</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文章必须包含所给要点提示，要求语句通顺，行文连贯。</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不可逐词翻译，可适当发挥。</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文章中不得出现真实的人名、校名和地名。</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提示词：</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responsibility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职责</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40374229"/>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9787" y="367121"/>
            <a:ext cx="353878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to Be a Better Person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3397" y="808153"/>
            <a:ext cx="10069157"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middle school student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quite agree with Mr. Tang's opinions. To be a better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I should do the following things.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20692" y="2242649"/>
            <a:ext cx="9952378"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 of all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have a healthy life. We should eat well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more exercise and have enough sleep. Second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not be afraid of challenges. We must try our best to solve the problems in our study and life. Third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be kind and be ready to help others. We should get on well with others. Finally</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keep the responsibilities in mind. We should take care of parents and help the weak.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47845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607529"/>
            <a:ext cx="1053173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91. We can see clearly that Mongolia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位于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between China and Russia on the map.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92. Could you please show me your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护照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young men?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93. In Ningbo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knows that things in blue rubbish bins can be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回收利用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94. Don't worry! We are old enough to look after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我们自己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95. There is a big park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在旁边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supermarket. I prefer to take a walk there.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768686" y="820728"/>
            <a:ext cx="9092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lies/is</a:t>
            </a:r>
            <a:endParaRPr lang="zh-CN" altLang="en-US" dirty="0"/>
          </a:p>
        </p:txBody>
      </p:sp>
      <p:sp>
        <p:nvSpPr>
          <p:cNvPr id="4" name="Rectangle 3"/>
          <p:cNvSpPr/>
          <p:nvPr/>
        </p:nvSpPr>
        <p:spPr>
          <a:xfrm>
            <a:off x="5412496" y="2305283"/>
            <a:ext cx="13885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passports</a:t>
            </a:r>
            <a:endParaRPr lang="zh-CN" altLang="en-US" dirty="0"/>
          </a:p>
        </p:txBody>
      </p:sp>
      <p:sp>
        <p:nvSpPr>
          <p:cNvPr id="5" name="Rectangle 4"/>
          <p:cNvSpPr/>
          <p:nvPr/>
        </p:nvSpPr>
        <p:spPr>
          <a:xfrm>
            <a:off x="1073627" y="3746808"/>
            <a:ext cx="1223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recycled</a:t>
            </a:r>
            <a:endParaRPr lang="zh-CN" altLang="en-US" dirty="0"/>
          </a:p>
        </p:txBody>
      </p:sp>
      <p:sp>
        <p:nvSpPr>
          <p:cNvPr id="6" name="Rectangle 5"/>
          <p:cNvSpPr/>
          <p:nvPr/>
        </p:nvSpPr>
        <p:spPr>
          <a:xfrm>
            <a:off x="7069765" y="4532116"/>
            <a:ext cx="13658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ourselves</a:t>
            </a:r>
            <a:endParaRPr lang="zh-CN" altLang="en-US" dirty="0"/>
          </a:p>
        </p:txBody>
      </p:sp>
      <p:sp>
        <p:nvSpPr>
          <p:cNvPr id="7" name="Rectangle 6"/>
          <p:cNvSpPr/>
          <p:nvPr/>
        </p:nvSpPr>
        <p:spPr>
          <a:xfrm>
            <a:off x="3531223" y="4993781"/>
            <a:ext cx="162256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beside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8126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860" y="535671"/>
            <a:ext cx="6806005" cy="830997"/>
          </a:xfrm>
          <a:prstGeom prst="rect">
            <a:avLst/>
          </a:prstGeom>
        </p:spPr>
        <p:txBody>
          <a:bodyPr wrap="square">
            <a:spAutoFit/>
          </a:bodyPr>
          <a:lstStyle/>
          <a:p>
            <a:pPr algn="just">
              <a:lnSpc>
                <a:spcPct val="200000"/>
              </a:lnSpc>
              <a:spcAft>
                <a:spcPts val="0"/>
              </a:spcAft>
            </a:pPr>
            <a:r>
              <a:rPr lang="zh-CN" altLang="zh-CN" sz="2400" kern="100" dirty="0">
                <a:latin typeface="宋体" panose="02010600030101010101" pitchFamily="2" charset="-122"/>
                <a:ea typeface="微软雅黑" panose="020B0503020204020204" pitchFamily="34" charset="-122"/>
                <a:cs typeface="微软雅黑" panose="020B0503020204020204" pitchFamily="34" charset="-122"/>
              </a:rPr>
              <a:t>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根据句意及首字母提示，写出正确的单词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0763" y="1187838"/>
            <a:ext cx="1068234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overweight  </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risk of having a heart problem. You'd better exercise more.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M</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is the fifth month of the year in the Western calendar.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Some girls are dancing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)Andrew is clever and hard­working. He often works out some problems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is the first month of a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60416" y="1444671"/>
            <a:ext cx="13460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increases</a:t>
            </a:r>
            <a:endParaRPr lang="zh-CN" altLang="en-US" dirty="0"/>
          </a:p>
        </p:txBody>
      </p:sp>
      <p:sp>
        <p:nvSpPr>
          <p:cNvPr id="5" name="Rectangle 4"/>
          <p:cNvSpPr/>
          <p:nvPr/>
        </p:nvSpPr>
        <p:spPr>
          <a:xfrm>
            <a:off x="2923859" y="2886196"/>
            <a:ext cx="7287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May</a:t>
            </a:r>
            <a:endParaRPr lang="zh-CN" altLang="en-US" dirty="0"/>
          </a:p>
        </p:txBody>
      </p:sp>
      <p:sp>
        <p:nvSpPr>
          <p:cNvPr id="6" name="Rectangle 5"/>
          <p:cNvSpPr/>
          <p:nvPr/>
        </p:nvSpPr>
        <p:spPr>
          <a:xfrm>
            <a:off x="6404718" y="3677910"/>
            <a:ext cx="9316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under</a:t>
            </a:r>
            <a:endParaRPr lang="zh-CN" altLang="en-US" dirty="0"/>
          </a:p>
        </p:txBody>
      </p:sp>
      <p:sp>
        <p:nvSpPr>
          <p:cNvPr id="7" name="Rectangle 6"/>
          <p:cNvSpPr/>
          <p:nvPr/>
        </p:nvSpPr>
        <p:spPr>
          <a:xfrm>
            <a:off x="1500158" y="5080756"/>
            <a:ext cx="8867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easily</a:t>
            </a:r>
            <a:endParaRPr lang="zh-CN" altLang="en-US" dirty="0"/>
          </a:p>
        </p:txBody>
      </p:sp>
      <p:sp>
        <p:nvSpPr>
          <p:cNvPr id="8" name="Rectangle 7"/>
          <p:cNvSpPr/>
          <p:nvPr/>
        </p:nvSpPr>
        <p:spPr>
          <a:xfrm>
            <a:off x="2041309" y="5542421"/>
            <a:ext cx="176509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January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1217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779652"/>
            <a:ext cx="1092976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is the day of the week after Saturday and before Monday.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Chinese Dream is sure to be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as long as we all work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year my parents often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with each other. 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relations between them have become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outdoor terraces(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露台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allow people to enjoy more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lowering the need for electricity.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road accidents can be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if we all follow traffic rules.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52676" y="1035881"/>
            <a:ext cx="1092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Sunday</a:t>
            </a:r>
            <a:endParaRPr lang="zh-CN" altLang="en-US" dirty="0"/>
          </a:p>
        </p:txBody>
      </p:sp>
      <p:sp>
        <p:nvSpPr>
          <p:cNvPr id="4" name="Rectangle 3"/>
          <p:cNvSpPr/>
          <p:nvPr/>
        </p:nvSpPr>
        <p:spPr>
          <a:xfrm>
            <a:off x="6694350" y="1745886"/>
            <a:ext cx="12990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achieved</a:t>
            </a:r>
            <a:endParaRPr lang="zh-CN" altLang="en-US" dirty="0"/>
          </a:p>
        </p:txBody>
      </p:sp>
      <p:sp>
        <p:nvSpPr>
          <p:cNvPr id="5" name="Rectangle 4"/>
          <p:cNvSpPr/>
          <p:nvPr/>
        </p:nvSpPr>
        <p:spPr>
          <a:xfrm>
            <a:off x="6384942" y="2498921"/>
            <a:ext cx="10572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argued</a:t>
            </a:r>
            <a:endParaRPr lang="zh-CN" altLang="en-US" dirty="0"/>
          </a:p>
        </p:txBody>
      </p:sp>
      <p:sp>
        <p:nvSpPr>
          <p:cNvPr id="6" name="Rectangle 5"/>
          <p:cNvSpPr/>
          <p:nvPr/>
        </p:nvSpPr>
        <p:spPr>
          <a:xfrm>
            <a:off x="9069796" y="3712749"/>
            <a:ext cx="169033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natural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6384942" y="5403486"/>
            <a:ext cx="11737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avoided</a:t>
            </a:r>
            <a:endParaRPr lang="zh-CN" altLang="en-US" dirty="0"/>
          </a:p>
        </p:txBody>
      </p:sp>
    </p:spTree>
    <p:extLst>
      <p:ext uri="{BB962C8B-B14F-4D97-AF65-F5344CB8AC3E}">
        <p14:creationId xmlns:p14="http://schemas.microsoft.com/office/powerpoint/2010/main" val="308905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5942" y="629044"/>
            <a:ext cx="10424160"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眉山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)Alice always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her teeth after meals to have good teeth.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spent his whole life doing research into rice and his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will be remembered by us all forever.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large ship broke down in the river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at least 100 big ships unable to pass.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)Sally always feels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when her teachers ask her questions.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task is too difficult. Lucy has no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but to ask others for help.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81603" y="820728"/>
            <a:ext cx="11721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brushes</a:t>
            </a:r>
            <a:endParaRPr lang="zh-CN" altLang="en-US" dirty="0"/>
          </a:p>
        </p:txBody>
      </p:sp>
      <p:sp>
        <p:nvSpPr>
          <p:cNvPr id="4" name="Rectangle 3"/>
          <p:cNvSpPr/>
          <p:nvPr/>
        </p:nvSpPr>
        <p:spPr>
          <a:xfrm>
            <a:off x="974276" y="2326799"/>
            <a:ext cx="24118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achievement(s)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7885852" y="3089678"/>
            <a:ext cx="1067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leaving</a:t>
            </a:r>
            <a:endParaRPr lang="zh-CN" altLang="en-US" dirty="0"/>
          </a:p>
        </p:txBody>
      </p:sp>
      <p:sp>
        <p:nvSpPr>
          <p:cNvPr id="6" name="Rectangle 5"/>
          <p:cNvSpPr/>
          <p:nvPr/>
        </p:nvSpPr>
        <p:spPr>
          <a:xfrm>
            <a:off x="5134564" y="4564389"/>
            <a:ext cx="11913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nervous</a:t>
            </a:r>
            <a:endParaRPr lang="zh-CN" altLang="en-US" dirty="0"/>
          </a:p>
        </p:txBody>
      </p:sp>
      <p:sp>
        <p:nvSpPr>
          <p:cNvPr id="7" name="Rectangle 6"/>
          <p:cNvSpPr/>
          <p:nvPr/>
        </p:nvSpPr>
        <p:spPr>
          <a:xfrm>
            <a:off x="7654421" y="5285152"/>
            <a:ext cx="9925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choice</a:t>
            </a:r>
            <a:endParaRPr lang="zh-CN" altLang="en-US" dirty="0"/>
          </a:p>
        </p:txBody>
      </p:sp>
    </p:spTree>
    <p:extLst>
      <p:ext uri="{BB962C8B-B14F-4D97-AF65-F5344CB8AC3E}">
        <p14:creationId xmlns:p14="http://schemas.microsoft.com/office/powerpoint/2010/main" val="17627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1" y="582441"/>
            <a:ext cx="11015830"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should take action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animals in great danger.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should we do to protect the environment besides planting more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宜宾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high-­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speed railways have made our trip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teacher ________(want to know) how many students would like to go to the zoo.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)Kate wanted to turn the room into a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her husband preferred a kitchen.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89038" y="820728"/>
            <a:ext cx="7375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save</a:t>
            </a:r>
            <a:endParaRPr lang="zh-CN" altLang="en-US" dirty="0"/>
          </a:p>
        </p:txBody>
      </p:sp>
      <p:sp>
        <p:nvSpPr>
          <p:cNvPr id="4" name="Rectangle 3"/>
          <p:cNvSpPr/>
          <p:nvPr/>
        </p:nvSpPr>
        <p:spPr>
          <a:xfrm>
            <a:off x="3861054" y="1563006"/>
            <a:ext cx="6832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else</a:t>
            </a:r>
            <a:endParaRPr lang="zh-CN" altLang="en-US" dirty="0"/>
          </a:p>
        </p:txBody>
      </p:sp>
      <p:sp>
        <p:nvSpPr>
          <p:cNvPr id="5" name="Rectangle 4"/>
          <p:cNvSpPr/>
          <p:nvPr/>
        </p:nvSpPr>
        <p:spPr>
          <a:xfrm>
            <a:off x="8451810" y="2752265"/>
            <a:ext cx="135569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4202654" y="3745894"/>
            <a:ext cx="26574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wonders/wondered</a:t>
            </a:r>
            <a:endParaRPr lang="zh-CN" altLang="en-US" dirty="0"/>
          </a:p>
        </p:txBody>
      </p:sp>
      <p:sp>
        <p:nvSpPr>
          <p:cNvPr id="7" name="Rectangle 6"/>
          <p:cNvSpPr/>
          <p:nvPr/>
        </p:nvSpPr>
        <p:spPr>
          <a:xfrm>
            <a:off x="8860454" y="5209848"/>
            <a:ext cx="8611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while</a:t>
            </a:r>
            <a:endParaRPr lang="zh-CN" altLang="en-US" dirty="0"/>
          </a:p>
        </p:txBody>
      </p:sp>
    </p:spTree>
    <p:extLst>
      <p:ext uri="{BB962C8B-B14F-4D97-AF65-F5344CB8AC3E}">
        <p14:creationId xmlns:p14="http://schemas.microsoft.com/office/powerpoint/2010/main" val="151369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064" y="747378"/>
            <a:ext cx="1134931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students passed the exam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their teacher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them all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such a hot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tired and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Please give me some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Internet is very useful and it can offer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information to 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look so smart! Your jacket ________(go well with) the blue jeans.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our great classical Chinese novels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favourite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Journey to the West.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88411" y="747378"/>
            <a:ext cx="237340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commended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875075" y="2466648"/>
            <a:ext cx="9806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thirsty</a:t>
            </a:r>
            <a:endParaRPr lang="zh-CN" altLang="en-US" dirty="0"/>
          </a:p>
        </p:txBody>
      </p:sp>
      <p:sp>
        <p:nvSpPr>
          <p:cNvPr id="5" name="Rectangle 4"/>
          <p:cNvSpPr/>
          <p:nvPr/>
        </p:nvSpPr>
        <p:spPr>
          <a:xfrm>
            <a:off x="7933620" y="3148034"/>
            <a:ext cx="9720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plenty</a:t>
            </a:r>
            <a:endParaRPr lang="zh-CN" altLang="en-US" dirty="0"/>
          </a:p>
        </p:txBody>
      </p:sp>
      <p:sp>
        <p:nvSpPr>
          <p:cNvPr id="6" name="Rectangle 5"/>
          <p:cNvSpPr/>
          <p:nvPr/>
        </p:nvSpPr>
        <p:spPr>
          <a:xfrm>
            <a:off x="6126216" y="3897415"/>
            <a:ext cx="12391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matches</a:t>
            </a:r>
            <a:endParaRPr lang="zh-CN" altLang="en-US" dirty="0"/>
          </a:p>
        </p:txBody>
      </p:sp>
      <p:sp>
        <p:nvSpPr>
          <p:cNvPr id="7" name="Rectangle 6"/>
          <p:cNvSpPr/>
          <p:nvPr/>
        </p:nvSpPr>
        <p:spPr>
          <a:xfrm>
            <a:off x="2044476" y="4359080"/>
            <a:ext cx="169148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Among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3427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3" y="854954"/>
            <a:ext cx="10542494"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)Jenny was so busy that she didn't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meeting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everything good that I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teacher has two cute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son and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walk in the fresh air can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your mood after a stressful day's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asked me to take after­school classes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my father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with 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379548" y="1089669"/>
            <a:ext cx="10044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attend</a:t>
            </a:r>
            <a:endParaRPr lang="zh-CN" altLang="en-US" dirty="0"/>
          </a:p>
        </p:txBody>
      </p:sp>
      <p:sp>
        <p:nvSpPr>
          <p:cNvPr id="5" name="Rectangle 4"/>
          <p:cNvSpPr/>
          <p:nvPr/>
        </p:nvSpPr>
        <p:spPr>
          <a:xfrm>
            <a:off x="5144534" y="1799674"/>
            <a:ext cx="9347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proud</a:t>
            </a:r>
            <a:endParaRPr lang="zh-CN" altLang="en-US" dirty="0"/>
          </a:p>
        </p:txBody>
      </p:sp>
      <p:sp>
        <p:nvSpPr>
          <p:cNvPr id="6" name="Rectangle 5"/>
          <p:cNvSpPr/>
          <p:nvPr/>
        </p:nvSpPr>
        <p:spPr>
          <a:xfrm>
            <a:off x="8943100" y="2595739"/>
            <a:ext cx="13197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daughter</a:t>
            </a:r>
            <a:endParaRPr lang="zh-CN" altLang="en-US" dirty="0"/>
          </a:p>
        </p:txBody>
      </p:sp>
      <p:sp>
        <p:nvSpPr>
          <p:cNvPr id="7" name="Rectangle 6"/>
          <p:cNvSpPr/>
          <p:nvPr/>
        </p:nvSpPr>
        <p:spPr>
          <a:xfrm>
            <a:off x="6241095" y="3070944"/>
            <a:ext cx="113845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9" name="Rectangle 8"/>
          <p:cNvSpPr/>
          <p:nvPr/>
        </p:nvSpPr>
        <p:spPr>
          <a:xfrm>
            <a:off x="1113398" y="5468031"/>
            <a:ext cx="14021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disagreed</a:t>
            </a:r>
            <a:endParaRPr lang="zh-CN" altLang="en-US" dirty="0"/>
          </a:p>
        </p:txBody>
      </p:sp>
    </p:spTree>
    <p:extLst>
      <p:ext uri="{BB962C8B-B14F-4D97-AF65-F5344CB8AC3E}">
        <p14:creationId xmlns:p14="http://schemas.microsoft.com/office/powerpoint/2010/main" val="758269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41063" y="794024"/>
            <a:ext cx="11252499" cy="5632311"/>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 learn to be independent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 it is for your future.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invited me to his birthday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politely at once because I was preparing for an exam.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)Speak English as much as possible and you'll make great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in spoken English one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watching the raising of the national flag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stand with our back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1961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found a natural hybrid rice plant that had many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over others.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63698" y="906789"/>
            <a:ext cx="9957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earlier</a:t>
            </a:r>
            <a:endParaRPr lang="zh-CN" altLang="en-US" dirty="0"/>
          </a:p>
        </p:txBody>
      </p:sp>
      <p:sp>
        <p:nvSpPr>
          <p:cNvPr id="5" name="Rectangle 4"/>
          <p:cNvSpPr/>
          <p:nvPr/>
        </p:nvSpPr>
        <p:spPr>
          <a:xfrm>
            <a:off x="7707380" y="1744100"/>
            <a:ext cx="174727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refused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9977000" y="3058318"/>
            <a:ext cx="12529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progress</a:t>
            </a:r>
            <a:endParaRPr lang="zh-CN" altLang="en-US" dirty="0"/>
          </a:p>
        </p:txBody>
      </p:sp>
      <p:sp>
        <p:nvSpPr>
          <p:cNvPr id="7" name="Rectangle 6"/>
          <p:cNvSpPr/>
          <p:nvPr/>
        </p:nvSpPr>
        <p:spPr>
          <a:xfrm>
            <a:off x="1282215" y="4736511"/>
            <a:ext cx="11290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straight</a:t>
            </a:r>
            <a:endParaRPr lang="zh-CN" altLang="en-US" dirty="0"/>
          </a:p>
        </p:txBody>
      </p:sp>
      <p:sp>
        <p:nvSpPr>
          <p:cNvPr id="8" name="Rectangle 7"/>
          <p:cNvSpPr/>
          <p:nvPr/>
        </p:nvSpPr>
        <p:spPr>
          <a:xfrm>
            <a:off x="0" y="5595338"/>
            <a:ext cx="221317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advantages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282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8" y="575256"/>
            <a:ext cx="9778701"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have already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Li Ping to be the team captain.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made the whole country sad.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Monkey King keeps fighting to help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people and never give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present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more and more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v</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coming to Sanxingdui.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our duty to save energy. Please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turn off lights and computers when you leave the office.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655652" y="809970"/>
            <a:ext cx="10743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chosen</a:t>
            </a:r>
            <a:endParaRPr lang="zh-CN" altLang="en-US" dirty="0"/>
          </a:p>
        </p:txBody>
      </p:sp>
      <p:sp>
        <p:nvSpPr>
          <p:cNvPr id="4" name="Rectangle 3"/>
          <p:cNvSpPr/>
          <p:nvPr/>
        </p:nvSpPr>
        <p:spPr>
          <a:xfrm>
            <a:off x="5476912" y="1506349"/>
            <a:ext cx="9095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death</a:t>
            </a:r>
            <a:endParaRPr lang="zh-CN" altLang="en-US" dirty="0"/>
          </a:p>
        </p:txBody>
      </p:sp>
      <p:sp>
        <p:nvSpPr>
          <p:cNvPr id="5" name="Rectangle 4"/>
          <p:cNvSpPr/>
          <p:nvPr/>
        </p:nvSpPr>
        <p:spPr>
          <a:xfrm>
            <a:off x="9644367" y="2283768"/>
            <a:ext cx="8424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weak</a:t>
            </a:r>
            <a:endParaRPr lang="zh-CN" altLang="en-US" dirty="0"/>
          </a:p>
        </p:txBody>
      </p:sp>
      <p:sp>
        <p:nvSpPr>
          <p:cNvPr id="6" name="Rectangle 5"/>
          <p:cNvSpPr/>
          <p:nvPr/>
        </p:nvSpPr>
        <p:spPr>
          <a:xfrm>
            <a:off x="7628838" y="3486838"/>
            <a:ext cx="175375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visitors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995100" y="5216534"/>
            <a:ext cx="18172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remember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803551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669" y="973288"/>
            <a:ext cx="1181189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)Lucy often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看望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grandparents in her spare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广泛地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spoken in many other countries. I'm proud of that as a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watching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网球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crazy about this kind of sport.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you lend me your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照相机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problem.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)Tomorrow is Father's Day. Let's get prepared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今晚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give Dad a big surprise.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307619" y="1132699"/>
            <a:ext cx="18115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visits /visited</a:t>
            </a:r>
            <a:endParaRPr lang="zh-CN" altLang="en-US" dirty="0"/>
          </a:p>
        </p:txBody>
      </p:sp>
      <p:sp>
        <p:nvSpPr>
          <p:cNvPr id="5" name="Rectangle 4"/>
          <p:cNvSpPr/>
          <p:nvPr/>
        </p:nvSpPr>
        <p:spPr>
          <a:xfrm>
            <a:off x="3476446" y="1950281"/>
            <a:ext cx="10005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widely</a:t>
            </a:r>
            <a:endParaRPr lang="zh-CN" altLang="en-US" dirty="0"/>
          </a:p>
        </p:txBody>
      </p:sp>
      <p:sp>
        <p:nvSpPr>
          <p:cNvPr id="6" name="Rectangle 5"/>
          <p:cNvSpPr/>
          <p:nvPr/>
        </p:nvSpPr>
        <p:spPr>
          <a:xfrm>
            <a:off x="4643016" y="3373944"/>
            <a:ext cx="9523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tennis</a:t>
            </a:r>
            <a:endParaRPr lang="zh-CN" altLang="en-US" dirty="0"/>
          </a:p>
        </p:txBody>
      </p:sp>
      <p:sp>
        <p:nvSpPr>
          <p:cNvPr id="7" name="Rectangle 6"/>
          <p:cNvSpPr/>
          <p:nvPr/>
        </p:nvSpPr>
        <p:spPr>
          <a:xfrm>
            <a:off x="5970245" y="4134083"/>
            <a:ext cx="14133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camera(s)</a:t>
            </a:r>
            <a:endParaRPr lang="zh-CN" altLang="en-US" dirty="0"/>
          </a:p>
        </p:txBody>
      </p:sp>
      <p:sp>
        <p:nvSpPr>
          <p:cNvPr id="8" name="Rectangle 7"/>
          <p:cNvSpPr/>
          <p:nvPr/>
        </p:nvSpPr>
        <p:spPr>
          <a:xfrm>
            <a:off x="7877420" y="4865603"/>
            <a:ext cx="10844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tonight</a:t>
            </a:r>
            <a:endParaRPr lang="zh-CN" altLang="en-US" dirty="0"/>
          </a:p>
        </p:txBody>
      </p:sp>
    </p:spTree>
    <p:extLst>
      <p:ext uri="{BB962C8B-B14F-4D97-AF65-F5344CB8AC3E}">
        <p14:creationId xmlns:p14="http://schemas.microsoft.com/office/powerpoint/2010/main" val="350833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0913" y="618287"/>
            <a:ext cx="10843708"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lots of practice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passed the driving test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and got the driver's license.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of us can't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buy the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it costs a lot of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traffic was heavy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got to the railway station on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boy's father is very ill. He has no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but to earn money.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5­year­old boy has such a good sense of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that he never gets lost.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36888" y="885274"/>
            <a:ext cx="16549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successfully</a:t>
            </a:r>
            <a:endParaRPr lang="zh-CN" altLang="en-US" dirty="0"/>
          </a:p>
        </p:txBody>
      </p:sp>
      <p:sp>
        <p:nvSpPr>
          <p:cNvPr id="4" name="Rectangle 3"/>
          <p:cNvSpPr/>
          <p:nvPr/>
        </p:nvSpPr>
        <p:spPr>
          <a:xfrm>
            <a:off x="4222449" y="2109859"/>
            <a:ext cx="155254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764299" y="3058319"/>
            <a:ext cx="13276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a:t>
            </a:r>
            <a:endParaRPr lang="zh-CN" altLang="en-US" dirty="0"/>
          </a:p>
        </p:txBody>
      </p:sp>
      <p:sp>
        <p:nvSpPr>
          <p:cNvPr id="6" name="Rectangle 5"/>
          <p:cNvSpPr/>
          <p:nvPr/>
        </p:nvSpPr>
        <p:spPr>
          <a:xfrm>
            <a:off x="7342449" y="4521359"/>
            <a:ext cx="9925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choice</a:t>
            </a:r>
            <a:endParaRPr lang="zh-CN" altLang="en-US" dirty="0"/>
          </a:p>
        </p:txBody>
      </p:sp>
      <p:sp>
        <p:nvSpPr>
          <p:cNvPr id="7" name="Rectangle 6"/>
          <p:cNvSpPr/>
          <p:nvPr/>
        </p:nvSpPr>
        <p:spPr>
          <a:xfrm>
            <a:off x="8286325" y="5250011"/>
            <a:ext cx="13011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direction</a:t>
            </a:r>
            <a:endParaRPr lang="zh-CN" altLang="en-US" dirty="0"/>
          </a:p>
        </p:txBody>
      </p:sp>
    </p:spTree>
    <p:extLst>
      <p:ext uri="{BB962C8B-B14F-4D97-AF65-F5344CB8AC3E}">
        <p14:creationId xmlns:p14="http://schemas.microsoft.com/office/powerpoint/2010/main" val="46188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8" y="611144"/>
            <a:ext cx="1122022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)Old Henry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He is unable to hear anything.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always arrives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than others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he has the key to the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people like to eat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and noodles while Westerners like to eat bread.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young people look up to these basketball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such as Yao Ming and Michael Jordon and want to become like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He had to see the doctor by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because his parents weren't at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22552" y="611144"/>
            <a:ext cx="135626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deaf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278821" y="1584521"/>
            <a:ext cx="9957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earlier</a:t>
            </a:r>
            <a:endParaRPr lang="zh-CN" altLang="en-US" dirty="0"/>
          </a:p>
        </p:txBody>
      </p:sp>
      <p:sp>
        <p:nvSpPr>
          <p:cNvPr id="5" name="Rectangle 4"/>
          <p:cNvSpPr/>
          <p:nvPr/>
        </p:nvSpPr>
        <p:spPr>
          <a:xfrm>
            <a:off x="6212541" y="3019563"/>
            <a:ext cx="6463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rice</a:t>
            </a:r>
            <a:endParaRPr lang="zh-CN" altLang="en-US" dirty="0"/>
          </a:p>
        </p:txBody>
      </p:sp>
      <p:sp>
        <p:nvSpPr>
          <p:cNvPr id="6" name="Rectangle 5"/>
          <p:cNvSpPr/>
          <p:nvPr/>
        </p:nvSpPr>
        <p:spPr>
          <a:xfrm>
            <a:off x="8911401" y="4510601"/>
            <a:ext cx="10389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heroes</a:t>
            </a:r>
            <a:endParaRPr lang="zh-CN" altLang="en-US" dirty="0"/>
          </a:p>
        </p:txBody>
      </p:sp>
      <p:sp>
        <p:nvSpPr>
          <p:cNvPr id="7" name="Rectangle 6"/>
          <p:cNvSpPr/>
          <p:nvPr/>
        </p:nvSpPr>
        <p:spPr>
          <a:xfrm>
            <a:off x="4728029" y="5991480"/>
            <a:ext cx="11015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himself</a:t>
            </a:r>
            <a:endParaRPr lang="zh-CN" altLang="en-US" dirty="0"/>
          </a:p>
        </p:txBody>
      </p:sp>
    </p:spTree>
    <p:extLst>
      <p:ext uri="{BB962C8B-B14F-4D97-AF65-F5344CB8AC3E}">
        <p14:creationId xmlns:p14="http://schemas.microsoft.com/office/powerpoint/2010/main" val="152914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71396" y="324090"/>
            <a:ext cx="986167"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8081" y="905003"/>
            <a:ext cx="1415772"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80160" y="1640221"/>
            <a:ext cx="10176733"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________ talk on a mobile phone while they are driving.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shouldn't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needn't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  D. can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very simply and do not spend much money on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—That's why you're called the Greens.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eat  D. had eaten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311811" y="330574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4311811" y="190725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00839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6" y="1041364"/>
            <a:ext cx="9671125"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Smith ________ Chinese for two years. He's much better at it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learns  B. was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learning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learned  D. will learn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winter Olympic sports ________ even by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enjoyed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enjoy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enjoyed  D. are enjoyed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10695" y="126179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8845927" y="34563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22340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5" y="1027035"/>
            <a:ext cx="991855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浙江温州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________ me a funny joke and I can't stop laughing every time I think of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tells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tell  D. is telling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hid under ________ desk in a hurry when the earthquake happened.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hers  D. herself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624244" y="12940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448555" y="342270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9673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4" y="1331822"/>
            <a:ext cx="903642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)Becky often plays ________ violin for an hour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—Lisa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help me buy some ________ on your way home? —Ok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egg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beef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banana  D. potato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25500" y="161679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7867445" y="299381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93448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0924" y="1095153"/>
            <a:ext cx="856308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beautiful music has brought ________ to people all over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difficulty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pleasure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weather  D. danger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________ to say “thank you” very often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to family members.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polite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rude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dangerous  D. humorous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11690" y="13370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946512" y="353165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22414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09" y="1242188"/>
            <a:ext cx="9380668"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is taller than me. She sits ________ me in the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between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from</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behind  D. among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Communist Party of China will have its 100th birthday ________ July 1,2021.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D. around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34809" y="145542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920531" y="440302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1452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5469" y="1500372"/>
            <a:ext cx="862763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meeting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managers kept arguing about the problem ________ they reached an agreement.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after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until  D. since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)Sam runs ________ of all the boys in his class.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fast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faster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fastest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04861" y="240210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5717519" y="39512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8479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8348" y="1256517"/>
            <a:ext cx="940218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)Bill lives ________ to school than Peter.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close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closed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closer  D. the closest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柳州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is the schoolbag?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yuan.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often  B. How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674489" y="144467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856907" y="291851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59033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550168"/>
            <a:ext cx="1086522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get on the bus before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清点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total number of your team members.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often starts a conversation with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害羞的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smile.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programme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Drive Less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Cycle More will reduce pollution and make streets much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安全的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little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鸭子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following its mother to begin its journey.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)Frank's parents bought him a new computer on his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第十二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birthday.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76547" y="745425"/>
            <a:ext cx="12740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counting</a:t>
            </a:r>
            <a:endParaRPr lang="zh-CN" altLang="en-US" dirty="0"/>
          </a:p>
        </p:txBody>
      </p:sp>
      <p:sp>
        <p:nvSpPr>
          <p:cNvPr id="4" name="Rectangle 3"/>
          <p:cNvSpPr/>
          <p:nvPr/>
        </p:nvSpPr>
        <p:spPr>
          <a:xfrm>
            <a:off x="8054830" y="2273011"/>
            <a:ext cx="6005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shy</a:t>
            </a:r>
            <a:endParaRPr lang="zh-CN" altLang="en-US" dirty="0"/>
          </a:p>
        </p:txBody>
      </p:sp>
      <p:sp>
        <p:nvSpPr>
          <p:cNvPr id="5" name="Rectangle 4"/>
          <p:cNvSpPr/>
          <p:nvPr/>
        </p:nvSpPr>
        <p:spPr>
          <a:xfrm>
            <a:off x="3545098" y="3703778"/>
            <a:ext cx="7987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safer</a:t>
            </a:r>
            <a:endParaRPr lang="zh-CN" altLang="en-US" dirty="0"/>
          </a:p>
        </p:txBody>
      </p:sp>
      <p:sp>
        <p:nvSpPr>
          <p:cNvPr id="6" name="Rectangle 5"/>
          <p:cNvSpPr/>
          <p:nvPr/>
        </p:nvSpPr>
        <p:spPr>
          <a:xfrm>
            <a:off x="4158010" y="4413782"/>
            <a:ext cx="7777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duck</a:t>
            </a:r>
            <a:endParaRPr lang="zh-CN" altLang="en-US" dirty="0"/>
          </a:p>
        </p:txBody>
      </p:sp>
      <p:sp>
        <p:nvSpPr>
          <p:cNvPr id="7" name="Rectangle 6"/>
          <p:cNvSpPr/>
          <p:nvPr/>
        </p:nvSpPr>
        <p:spPr>
          <a:xfrm>
            <a:off x="9220523" y="5145302"/>
            <a:ext cx="10876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twelfth</a:t>
            </a:r>
            <a:endParaRPr lang="zh-CN" altLang="en-US" dirty="0"/>
          </a:p>
        </p:txBody>
      </p:sp>
    </p:spTree>
    <p:extLst>
      <p:ext uri="{BB962C8B-B14F-4D97-AF65-F5344CB8AC3E}">
        <p14:creationId xmlns:p14="http://schemas.microsoft.com/office/powerpoint/2010/main" val="382317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7284" y="1034221"/>
            <a:ext cx="916551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)—Millie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are you 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—Camel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Xiangzi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famous Chinese writer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Lao She.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D. what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Mary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not ________ too much time on computer games.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D. pay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53987" y="1283307"/>
            <a:ext cx="6815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6038664" y="342092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90677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2" y="908701"/>
            <a:ext cx="976794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parents taught me ________ older people kindly.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treats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treat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treated  D. treat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 the friendship that we have developed in the past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value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change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make  D. win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flipH="1">
            <a:off x="9412922" y="1161827"/>
            <a:ext cx="107578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279999" y="335953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856786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31981" y="474823"/>
            <a:ext cx="9369911"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 student is supposed to ________ a sporting activity for a healthy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come across  B. put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down  D. take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can we do for Ms. Black on Teachers'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What about sending her some flowers?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Better not  B. Keep trying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Not a big deal  D. I have an idea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791678" y="72390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552704" y="433847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59975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467679"/>
            <a:ext cx="10671585" cy="6740307"/>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village is really beautiful!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the villages here have taken on a new look.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example  B. 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fact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First of all  D. As a result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温州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 I know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—Certainly. I'm going to the countryside to visit my grandparents.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why you will visit your grandparents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you plan to spend your weekend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you are leaving for the countryside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who you are going to the countryside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16959" y="139088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135767" y="2939984"/>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3961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71" y="586014"/>
            <a:ext cx="1052097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was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world-­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famous scientist. Because of his achievements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rice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been increased greatly.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population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Contribution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production  D.  introduction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镇江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TV series The Awakening 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《觉醒年代》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drew a lot of attention and ________ with a high score of 9.2 on the Internet.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power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Wisdom</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praise  D.  wealth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824173" y="157376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017349" y="451060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53990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4" y="750951"/>
            <a:ext cx="994006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decided what to write about Gulliver in Lilliput in the report?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not sure. Maybe I need to read some ________about it before writing.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reasons  B.  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ewards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results  D.  reviews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and his team have solved the problem of ________ for many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hunger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Health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pollution  D.  population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24704" y="24774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826795" y="465045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66824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7888" y="826255"/>
            <a:ext cx="1011218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landing of China's rover(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登陆车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Zhurong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Mars shows China has made great ________ in space exploration.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progress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Project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product  D.  protection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always find something good in a bad ________ if we look for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so true. Let's make full use of what comes.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situation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Direction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instruction  D.  competition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11811" y="17243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9561542" y="322691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2039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2739" y="1109524"/>
            <a:ext cx="939142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is better worth my respect than Yuan Longping. He is the pride of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Somebody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Anybody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Nobody  D.  Everybody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镇江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enjoy playing badminton. When I'm running with a bat in my hand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don't worry about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something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Anything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everything  D.  nothing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00691" y="13263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909553" y="424166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89283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1" y="869284"/>
            <a:ext cx="974642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are you laughing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Daniel?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________ funny in the newspaper. Come and see.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anything  B.  something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everything  D.  nothing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colour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 you like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red or blue?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I like green.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Either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Neither  D.  None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50448" y="18534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533256" y="475802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36191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2" y="793939"/>
            <a:ext cx="10144461"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徐州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my own advantages and my friends have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his  B.  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theirs  D.  ours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________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We are all 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somebody  B.  neither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everybody  D.  none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719363" y="108966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4437359" y="319459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3777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525082"/>
            <a:ext cx="1099431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women's soccer team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赢得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ticket to this summer's Tokyo Olympics in April.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参观者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must show their health QR codes and check their temperature before they go into the museum.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you would like to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讨论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matter further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call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app about how to learn Chinese is very popular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foreigners.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big tree over there is probably one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years 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540684" y="766940"/>
            <a:ext cx="7251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won</a:t>
            </a:r>
            <a:endParaRPr lang="zh-CN" altLang="en-US" dirty="0"/>
          </a:p>
        </p:txBody>
      </p:sp>
      <p:sp>
        <p:nvSpPr>
          <p:cNvPr id="4" name="Rectangle 3"/>
          <p:cNvSpPr/>
          <p:nvPr/>
        </p:nvSpPr>
        <p:spPr>
          <a:xfrm>
            <a:off x="3011946" y="2143919"/>
            <a:ext cx="21877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Visitors/Tourists</a:t>
            </a:r>
            <a:endParaRPr lang="zh-CN" altLang="en-US" dirty="0"/>
          </a:p>
        </p:txBody>
      </p:sp>
      <p:sp>
        <p:nvSpPr>
          <p:cNvPr id="5" name="Rectangle 4"/>
          <p:cNvSpPr/>
          <p:nvPr/>
        </p:nvSpPr>
        <p:spPr>
          <a:xfrm>
            <a:off x="4758610" y="3393424"/>
            <a:ext cx="16850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discuss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9316921" y="4446055"/>
            <a:ext cx="10454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among</a:t>
            </a:r>
            <a:endParaRPr lang="zh-CN" altLang="en-US" dirty="0"/>
          </a:p>
        </p:txBody>
      </p:sp>
      <p:sp>
        <p:nvSpPr>
          <p:cNvPr id="7" name="Rectangle 6"/>
          <p:cNvSpPr/>
          <p:nvPr/>
        </p:nvSpPr>
        <p:spPr>
          <a:xfrm>
            <a:off x="7540684" y="5876822"/>
            <a:ext cx="12514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hundred</a:t>
            </a:r>
            <a:endParaRPr lang="zh-CN" altLang="en-US" dirty="0"/>
          </a:p>
        </p:txBody>
      </p:sp>
    </p:spTree>
    <p:extLst>
      <p:ext uri="{BB962C8B-B14F-4D97-AF65-F5344CB8AC3E}">
        <p14:creationId xmlns:p14="http://schemas.microsoft.com/office/powerpoint/2010/main" val="284361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629044"/>
            <a:ext cx="1056400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where's the library?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 along this road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turn right at ________ crossing. It is on your left.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one  B.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first  D.  the first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枣庄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the river ________ polluted. We must do something to save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Three five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Third fifth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Three fifths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been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Third fives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been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39396" y="159527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3275533" y="302970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13862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8795" y="711491"/>
            <a:ext cx="10230521"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镇江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new member of the Communist Youth League of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中国共青团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was so ________ that my hands were shaking when giving the speech.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nervous  B.  confident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energetic  D.  quiet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monitor is ________. He never shows off before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organized  B.  m</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odest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generous  D.  energetic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18173" y="167058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317883" y="458590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659966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010" y="797552"/>
            <a:ext cx="9445214"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one is ________. The key is to learn from mistakes and never stop.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careful  B.  g</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enerous 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famous  D.  perfect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documentary For the Sake of Peace(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《为了和平》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brings the War to Resist US Aggression and Aid Korea(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抗美援朝战争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on screen.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living  B.  l</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ively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alive  D.  live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77570" y="103588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049161" y="470423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0952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557313"/>
            <a:ext cx="1020900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________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Lianyungang­Xuzhou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High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Railway was open to the public this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180 kilometer long  B.  180 kilometers long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180­kilometer­long  D.  180­kilometers­long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)—Does the store have good fame?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prices here are always very fair. The owner just wants to make a(an)________ living.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honest  B.  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ealthy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relaxing  D.  exciting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80389" y="76694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192555" y="51883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118889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7" y="707920"/>
            <a:ext cx="1009067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find my school ID card. Did you see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didn't. I think you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lose  B.  will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lost  D.  are losing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Eric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________ to go to the teachers' office just now. What's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aren't allowed to bring phones to school.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broke the rule.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told  B.  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ell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told  D.  were told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44182" y="17136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592354" y="310857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02360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129" y="915886"/>
            <a:ext cx="996158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computer is working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IT teacher ________ it. It took him about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fixed  B.  will fix</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fixing  D.  was fixing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益阳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mother________ in the kitchen when the rainstorm came.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 cooking  B. 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cooking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cooks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91510" y="188573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4954110" y="404802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54032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5920" y="790367"/>
            <a:ext cx="942369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book is popular. ________ you ________ it yet?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  B. Were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  D. Will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50. It is said that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High-­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speed Railway ________ in December,2022.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complete  B. is completed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completed  D. will be completed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11517" y="1068154"/>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7139491" y="398347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4014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4710" y="876428"/>
            <a:ext cx="925157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waste from daily life in the city of Shanghai ________ to be separated into four different groups.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requiring  B. is required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required  D. required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)Train tickets________ online. It is convenient.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sold  B. were sold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sold  D. have sold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42410" y="18104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954187" y="408029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70544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790367"/>
            <a:ext cx="975718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kite ________ in China more than 2,000 years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invents  B. invented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invented  D. was invented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last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BeiDou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navigation satellite(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北斗卫星导航</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successfully last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 sent up  B. sent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has sent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52649" y="1003608"/>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4" name="Rectangle 3"/>
          <p:cNvSpPr/>
          <p:nvPr/>
        </p:nvSpPr>
        <p:spPr>
          <a:xfrm>
            <a:off x="10368366" y="319102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1866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6221" y="621859"/>
            <a:ext cx="999385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hometown is famous for tea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Now tea plants ________ on most mountains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grow  B. are grown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were grown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襄阳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have I never seen this kind of 5G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it________ by Huawei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 produced  B. would produce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have produced  D. was producing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629393" y="162755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440442" y="458590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9514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941" y="1209956"/>
            <a:ext cx="1165053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often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收集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stamps and plays basketball in his spare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teachers always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鼓励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us to share our feelings after 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believe each of Chinese will live a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富裕的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life led by our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)Traditional Chinese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been playing an important role in treating COVID­19.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want to look up the word. Could you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借给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 a dictionary?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27985" y="1455429"/>
            <a:ext cx="11214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collects</a:t>
            </a:r>
            <a:endParaRPr lang="zh-CN" altLang="en-US" dirty="0"/>
          </a:p>
        </p:txBody>
      </p:sp>
      <p:sp>
        <p:nvSpPr>
          <p:cNvPr id="4" name="Rectangle 3"/>
          <p:cNvSpPr/>
          <p:nvPr/>
        </p:nvSpPr>
        <p:spPr>
          <a:xfrm>
            <a:off x="4176561" y="1919327"/>
            <a:ext cx="21112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encourage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539173" y="2896953"/>
            <a:ext cx="17600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rich/wealthy</a:t>
            </a:r>
            <a:endParaRPr lang="zh-CN" altLang="en-US" dirty="0"/>
          </a:p>
        </p:txBody>
      </p:sp>
      <p:sp>
        <p:nvSpPr>
          <p:cNvPr id="6" name="Rectangle 5"/>
          <p:cNvSpPr/>
          <p:nvPr/>
        </p:nvSpPr>
        <p:spPr>
          <a:xfrm>
            <a:off x="4849446" y="3594850"/>
            <a:ext cx="1332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medicine</a:t>
            </a:r>
            <a:endParaRPr lang="zh-CN" altLang="en-US" dirty="0"/>
          </a:p>
        </p:txBody>
      </p:sp>
      <p:sp>
        <p:nvSpPr>
          <p:cNvPr id="7" name="Rectangle 6"/>
          <p:cNvSpPr/>
          <p:nvPr/>
        </p:nvSpPr>
        <p:spPr>
          <a:xfrm>
            <a:off x="7235624" y="5045615"/>
            <a:ext cx="73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lend</a:t>
            </a:r>
            <a:endParaRPr lang="zh-CN" altLang="en-US" dirty="0"/>
          </a:p>
        </p:txBody>
      </p:sp>
    </p:spTree>
    <p:extLst>
      <p:ext uri="{BB962C8B-B14F-4D97-AF65-F5344CB8AC3E}">
        <p14:creationId xmlns:p14="http://schemas.microsoft.com/office/powerpoint/2010/main" val="196999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2435" y="980433"/>
            <a:ext cx="9466728"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乐山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24th Winter Olympic Games ________ in Beijing and Zhangjiakou in 2022.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held  B. will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hold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be held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February,2020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doctors and nurses ________ to Wuhan to save the patients.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 sent  B. were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sent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062686" y="117573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9384273" y="345635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572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632659"/>
            <a:ext cx="1126325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江西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________ lunch at school. So you don't have to bring your own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give  B. will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given  D. have given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Wu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you tell 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get together and eat moon cakes.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why do you like the Chinese New Year best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do you celebrate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Mid-­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Autumn Festival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Chinese people celebrate the Chinese New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what Chinese people usually do on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Mid-­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Autumn Festival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48870" y="8637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6522276" y="235907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2730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8" y="395947"/>
            <a:ext cx="1077916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)Jenny just wondered ________ Angela already knew about the event.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how soon  B. how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many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often  D. how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some tickets for the football match. I called my friends to see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where did they buy them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why they liked to go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when did we go together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whether they'd like to 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70493" y="656216"/>
            <a:ext cx="32317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476939" y="28108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199007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2283" y="654131"/>
            <a:ext cx="9800216"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淮安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)—Excuse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please tell me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—Certainly. It's about ten minutes' walk.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where is the nearest shop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I can get to the nearest shop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far the nearest shop is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how soon can I reach the nearest shop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book ________ cover has a beautiful picture is Lily's.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which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whose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716710" y="93906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5081215" y="53174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8457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3" y="1027035"/>
            <a:ext cx="921930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America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Thanksgiving is a holiday________ celebrates the love of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66.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know the girl ________ is giving the speech?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She is my best friend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Meimei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which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whom  D. what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719364" y="130482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7039107" y="352089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29308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1" y="682832"/>
            <a:ext cx="1091901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please tell me about the plan ________ you made ________ you leave?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B. what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which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D.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68.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哈尔滨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they talking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are talking about the greatest inventions ________ have made a big difference to our daily life.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which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286991" y="87451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7363438" y="45751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9948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81779" y="1389182"/>
            <a:ext cx="847344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69.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________ is holding a ball is my brother.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what  B. which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who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70.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甘孜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waited ________ they finished talking.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until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because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77570" y="162755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5188790" y="38113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87357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936" y="1449677"/>
            <a:ext cx="7440706" cy="4062651"/>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铜仁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)—Work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your dream will come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 I will do my best.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  B. but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and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endParaRPr lang="zh-CN" altLang="en-US" dirty="0"/>
          </a:p>
        </p:txBody>
      </p:sp>
      <p:sp>
        <p:nvSpPr>
          <p:cNvPr id="3" name="Rectangle 2"/>
          <p:cNvSpPr/>
          <p:nvPr/>
        </p:nvSpPr>
        <p:spPr>
          <a:xfrm>
            <a:off x="6836314" y="16060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8445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9938" y="313333"/>
            <a:ext cx="3140603"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中考专题分类训练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14778" y="732850"/>
            <a:ext cx="1415772" cy="830997"/>
          </a:xfrm>
          <a:prstGeom prst="rect">
            <a:avLst/>
          </a:prstGeom>
        </p:spPr>
        <p:txBody>
          <a:bodyPr wrap="non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87151" y="1235376"/>
            <a:ext cx="18710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93543" y="1837473"/>
            <a:ext cx="11274014"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is graduating(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毕业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Concord Academy High School and Rowan Kabbalah Community College at the same time. And he's only 12. At his high school science fair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introduced his newest invention HORIZON OS.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showed great learning ability and interest in the “how” and “why” behind things at a very young age. He began to study computer programming at age 5. He taught himself on the Internet and put his learning into practice. He has learned 10 languages.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479330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0" y="625472"/>
            <a:ext cx="10650071"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improving(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another skill: written communication. “My idea is no use to anyone if I can't express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 explained.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does well in all subjects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mother said. “When he has difficulties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will try to find a way out.” His father was satisfied with Mike's non­academic(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非学业的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achievements. “They mean much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his father said.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Mike has started two technology companies. And he has a bigger dream for the future. “I really want to make things easier for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the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Mike explained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maybe a heath care robot.”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479977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482051"/>
            <a:ext cx="1137083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)Neil Armstrong said that one small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a 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giant leap for mankind.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27.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)Suzhou Museum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位于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the north of the Lion Forest Garden.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28.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小学的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education is given to pupils between ages of 6 and 12.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29.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tell me the way to the nearest cinema?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Well I'm going there. Just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跟随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bread is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price after 9 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in the supermarket.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484233" y="388636"/>
            <a:ext cx="133203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step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24708" y="2143918"/>
            <a:ext cx="5998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lies</a:t>
            </a:r>
            <a:endParaRPr lang="zh-CN" altLang="en-US" dirty="0"/>
          </a:p>
        </p:txBody>
      </p:sp>
      <p:sp>
        <p:nvSpPr>
          <p:cNvPr id="5" name="Rectangle 4"/>
          <p:cNvSpPr/>
          <p:nvPr/>
        </p:nvSpPr>
        <p:spPr>
          <a:xfrm>
            <a:off x="3759133" y="2918469"/>
            <a:ext cx="11655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primary</a:t>
            </a:r>
            <a:endParaRPr lang="zh-CN" altLang="en-US" dirty="0"/>
          </a:p>
        </p:txBody>
      </p:sp>
      <p:sp>
        <p:nvSpPr>
          <p:cNvPr id="6" name="Rectangle 5"/>
          <p:cNvSpPr/>
          <p:nvPr/>
        </p:nvSpPr>
        <p:spPr>
          <a:xfrm>
            <a:off x="4268599" y="5042001"/>
            <a:ext cx="9560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follow</a:t>
            </a:r>
            <a:endParaRPr lang="zh-CN" altLang="en-US" dirty="0"/>
          </a:p>
        </p:txBody>
      </p:sp>
      <p:sp>
        <p:nvSpPr>
          <p:cNvPr id="7" name="Rectangle 6"/>
          <p:cNvSpPr/>
          <p:nvPr/>
        </p:nvSpPr>
        <p:spPr>
          <a:xfrm>
            <a:off x="4595130" y="5901920"/>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half</a:t>
            </a:r>
            <a:endParaRPr lang="zh-CN" altLang="en-US" dirty="0"/>
          </a:p>
        </p:txBody>
      </p:sp>
    </p:spTree>
    <p:extLst>
      <p:ext uri="{BB962C8B-B14F-4D97-AF65-F5344CB8AC3E}">
        <p14:creationId xmlns:p14="http://schemas.microsoft.com/office/powerpoint/2010/main" val="173314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0616" y="625430"/>
            <a:ext cx="971415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When did Mike start to learn computer programming?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age 5.  B. At age 7.</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age 10.  D. At age 12.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Why is Mike improving the skill of written communication?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learn another language.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make new inventions.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better express his ideas.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To teach himself online.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830023" y="85300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9308381" y="306907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36557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5" y="603916"/>
            <a:ext cx="9671124"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can we learn about Mike's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are proud of their son Mike.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help Mike with all subjects.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care more about Mike's grades.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work in the same company.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is Mike's bigger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be a health care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make things easier for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learn computer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knowledge.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start two technology companies.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68949" y="85300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533035" y="44783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941027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5078" y="453182"/>
            <a:ext cx="185820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74549" y="1380998"/>
            <a:ext cx="10725374"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Flamenco is very popular in southern Spain. It begins with guitar music and clapping(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击掌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then dancers join the performance. Sometimes a woman dances alone and sometimes she dances with a man. The woman always wears a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colorful dress. She moves her arms and hands slowly but her feet move in fast difficult steps. The man often wears black. Both dancers click their shoes on the floor when they dance around each other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217620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9" y="1450156"/>
            <a:ext cx="9423698" cy="4414927"/>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Cossack dances are from Russia and Ukraine. They are very energetic—some are more like </a:t>
            </a:r>
            <a:r>
              <a:rPr lang="en-US" altLang="zh-CN" sz="2400" b="1"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gymnastics</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than dancing! Dancers have to be very fit because they jump very high and kick their legs up and down. They often jump over swords(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剑</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The movements are similar to traditional Cossack activities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sword fighting and getting on and off horses.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511547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8" y="772550"/>
            <a:ext cx="10897496"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Limbo dancing is first from West Africa but today it is an important part of celebrations in the Caribbean. Young people have to dance under a pole(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pole is often on fire and the dancer mustn't touch it! After a successful “limbo”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put the pole lower and do it again. Some dancers can dance under a pole just twenty centimeters off the 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Mask(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面具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dances are important for the Dogon people in Mali. Each village makes different masks. They are often huge and colorful. There are masks of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monsters or local animals like crocodiles and monkeys. Mask dancers are always men and they dance to the sound of drums for hours after the death of a person in the village.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Dogon villagers also perform the dances for tourists.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049540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5" y="1295977"/>
            <a:ext cx="935915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do we know about Flamenco dancing?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Dancers begin performing before the guitar music starts.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woman dancer often wears a long black dress.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woman dancer moves her hands and feet at different speeds.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Dancers clap loudly while moving around each other.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782987" y="156300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31741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4" y="793896"/>
            <a:ext cx="10230521"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gymnastics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2 refer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play.  B.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sport.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celebration.  D. A show.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of the following is Limbo dancing</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B.                                   C.                            D.  </a:t>
            </a:r>
          </a:p>
        </p:txBody>
      </p:sp>
      <p:pic>
        <p:nvPicPr>
          <p:cNvPr id="1033" name="Picture 9" descr="zjhzsyy2.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113262" y="3113723"/>
            <a:ext cx="13430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zjhzsyy3.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4770400" y="3113722"/>
            <a:ext cx="12954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descr="zjhzsyy4.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7233902" y="3113721"/>
            <a:ext cx="12763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2" descr="zjhzsyy5.TIF"/>
          <p:cNvPicPr>
            <a:picLocks noChangeAspect="1" noChangeArrowheads="1"/>
          </p:cNvPicPr>
          <p:nvPr/>
        </p:nvPicPr>
        <p:blipFill>
          <a:blip r:embed="rId8" r:link="rId9" cstate="print">
            <a:extLst>
              <a:ext uri="{28A0092B-C50C-407E-A947-70E740481C1C}">
                <a14:useLocalDpi xmlns:a14="http://schemas.microsoft.com/office/drawing/2010/main" val="0"/>
              </a:ext>
            </a:extLst>
          </a:blip>
          <a:srcRect/>
          <a:stretch>
            <a:fillRect/>
          </a:stretch>
        </p:blipFill>
        <p:spPr bwMode="auto">
          <a:xfrm>
            <a:off x="9439220" y="3113720"/>
            <a:ext cx="12763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0715570" y="107891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8" name="Rectangle 7"/>
          <p:cNvSpPr/>
          <p:nvPr/>
        </p:nvSpPr>
        <p:spPr>
          <a:xfrm>
            <a:off x="7233902" y="2563467"/>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363218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1481" y="1385566"/>
            <a:ext cx="740843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is the best title for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Dance Jumps and Moves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Dances for Different Ages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Dance Music and Clothing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Dances from Around the World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458192" y="170285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34331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66099" y="496212"/>
            <a:ext cx="1848583"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2434" y="1245718"/>
            <a:ext cx="10036884" cy="219893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improve your reading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try the form of readers' theatre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formatted(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编排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script for readers to read aloud. It's so interesting!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Cast of Characters: Narrator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Kayla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Ms. Lee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Zack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2050" name="Picture 2" descr="jsnjyy23.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5088845" y="3866759"/>
            <a:ext cx="1425837" cy="1404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9037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5158" y="661318"/>
            <a:ext cx="10359614" cy="5262979"/>
          </a:xfrm>
          <a:prstGeom prst="rect">
            <a:avLst/>
          </a:prstGeom>
        </p:spPr>
        <p:txBody>
          <a:bodyPr wrap="square">
            <a:spAutoFit/>
          </a:bodyPr>
          <a:lstStyle/>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Narrator: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a sunny day in southern Texas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Ms. Lee's students gathered in the school playground.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Ms. Lee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Tomorrow is the day of the sidewalk(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人行道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chalk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­-art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festival. The principal has allowed us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practise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our wet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­-chalk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drawing on the playground sidewalk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will be our studio. Remember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whenever you want to draw on a sidewalk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always ask an adult in charge for permission before you draw. Now let's review the steps of wet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­-chalk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drawing. What do we do first?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45145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7731" y="768937"/>
            <a:ext cx="11069620" cy="5632311"/>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deep-­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sea exploration has already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进入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new period.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often see an old man with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灰色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hair sweep the road near my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)Modern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developing fast. As a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diseases can be prevented or cured.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good for you to brush your teeth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online libraries where you can read books for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免费的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the national Online libraries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Library of China and Shanghai Library.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1487" y="1390883"/>
            <a:ext cx="11698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entered</a:t>
            </a:r>
            <a:endParaRPr lang="zh-CN" altLang="en-US" dirty="0"/>
          </a:p>
        </p:txBody>
      </p:sp>
      <p:sp>
        <p:nvSpPr>
          <p:cNvPr id="4" name="Rectangle 3"/>
          <p:cNvSpPr/>
          <p:nvPr/>
        </p:nvSpPr>
        <p:spPr>
          <a:xfrm>
            <a:off x="6317788" y="1971796"/>
            <a:ext cx="13637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gray/grey</a:t>
            </a:r>
            <a:endParaRPr lang="zh-CN" altLang="en-US" dirty="0"/>
          </a:p>
        </p:txBody>
      </p:sp>
      <p:sp>
        <p:nvSpPr>
          <p:cNvPr id="5" name="Rectangle 4"/>
          <p:cNvSpPr/>
          <p:nvPr/>
        </p:nvSpPr>
        <p:spPr>
          <a:xfrm>
            <a:off x="3816145" y="3015288"/>
            <a:ext cx="1332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medicine</a:t>
            </a:r>
            <a:endParaRPr lang="zh-CN" altLang="en-US" dirty="0"/>
          </a:p>
        </p:txBody>
      </p:sp>
      <p:sp>
        <p:nvSpPr>
          <p:cNvPr id="6" name="Rectangle 5"/>
          <p:cNvSpPr/>
          <p:nvPr/>
        </p:nvSpPr>
        <p:spPr>
          <a:xfrm>
            <a:off x="7681495" y="4186522"/>
            <a:ext cx="8611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twice</a:t>
            </a:r>
            <a:endParaRPr lang="zh-CN" altLang="en-US" dirty="0"/>
          </a:p>
        </p:txBody>
      </p:sp>
      <p:sp>
        <p:nvSpPr>
          <p:cNvPr id="7" name="Rectangle 6"/>
          <p:cNvSpPr/>
          <p:nvPr/>
        </p:nvSpPr>
        <p:spPr>
          <a:xfrm>
            <a:off x="1071232" y="5285152"/>
            <a:ext cx="69038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free</a:t>
            </a:r>
            <a:endParaRPr lang="zh-CN" altLang="en-US" dirty="0"/>
          </a:p>
        </p:txBody>
      </p:sp>
    </p:spTree>
    <p:extLst>
      <p:ext uri="{BB962C8B-B14F-4D97-AF65-F5344CB8AC3E}">
        <p14:creationId xmlns:p14="http://schemas.microsoft.com/office/powerpoint/2010/main" val="332600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4" y="1174070"/>
            <a:ext cx="10155218" cy="4524315"/>
          </a:xfrm>
          <a:prstGeom prst="rect">
            <a:avLst/>
          </a:prstGeom>
        </p:spPr>
        <p:txBody>
          <a:bodyPr wrap="square">
            <a:spAutoFit/>
          </a:bodyPr>
          <a:lstStyle/>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Narrator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students told her the steps in order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Ms. Lee wrote them on a large pad of paper. When she finished writing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pulled the paper off the pad and displayed the directions so everyone could read them. Then the students chose and soaked(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浸湿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their pieces of chalk. Meanwhile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Kayla and Zack planned their drawing.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Kayla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Let's draw a jungle feast. Parrots can be eating all kinds of fruit.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939086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6" y="1041406"/>
            <a:ext cx="10004612" cy="5262979"/>
          </a:xfrm>
          <a:prstGeom prst="rect">
            <a:avLst/>
          </a:prstGeom>
        </p:spPr>
        <p:txBody>
          <a:bodyPr wrap="square">
            <a:spAutoFit/>
          </a:bodyPr>
          <a:lstStyle/>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Zack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draw a model train carrying food to the birds.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Narrator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students removed their pieces of chalk from the water and drew. As Zack drew a sweeping curve of train track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hand knocked over the jar of water. He and Kayla watched water </a:t>
            </a:r>
            <a:r>
              <a:rPr lang="en-US" altLang="zh-CN" sz="2400" b="1" u="sng" kern="100" dirty="0">
                <a:latin typeface="Calibri" panose="020F0502020204030204" pitchFamily="34" charset="0"/>
                <a:ea typeface="宋体" panose="02010600030101010101" pitchFamily="2" charset="-122"/>
                <a:cs typeface="Times New Roman" panose="02020603050405020304" pitchFamily="18" charset="0"/>
              </a:rPr>
              <a:t>streak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across their drawing.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Zack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drawing is ruined(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毁坏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Kayla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be so worried! Quick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mix the water and the chalk together! Now let's use more chalk and smear(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涂抹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around.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762697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79" y="446164"/>
            <a:ext cx="10047643" cy="6001643"/>
          </a:xfrm>
          <a:prstGeom prst="rect">
            <a:avLst/>
          </a:prstGeom>
        </p:spPr>
        <p:txBody>
          <a:bodyPr wrap="square">
            <a:spAutoFit/>
          </a:bodyPr>
          <a:lstStyle/>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Narrator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Kayla and Zack worked quickly. The smeared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colours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looked glorious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rich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thick frosting on a cake.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Ms. Lee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looks great! That's a special method you're using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kids. Are you two interested in taking part in the chalk</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­-art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festival 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timetable for the festival says that drawing starts at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Kayla and Zack: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Kayla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Tomorrow we'll pour water over our drawing on purpose.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Zack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we'll know just what to do!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6788406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4663" y="1389182"/>
            <a:ext cx="787101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do we know about readers' theatre?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place for readers to enjoy plays.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reading material for people to read aloud.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series of steps for children to draw on the sidewalk.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number of people gathering together to play games.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76236" y="165982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7467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822682"/>
            <a:ext cx="9864761"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streak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passage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Rise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rapidly.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quickly.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Disappear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suddenly.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Swim slowly.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narrator in the readers' theatre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tells the whole story in a silent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gives instructions to the characters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helps the characters understand the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describes settings and events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922156" y="105739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459966" y="252043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7073933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5" y="1062922"/>
            <a:ext cx="994006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does the underlined sentence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Tomorrow we'll pour water over our drawing on purpose.”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the end of the passage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Kayla and Zack will ruin their drawing with water for fun.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Kayla and Zack will find the steps by accident by themselves.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Kayla and Zack will draw as well as their teacher by pouring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Kayla and Zack will draw pictures using the method they discovered today.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10735" y="127254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8070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01478" y="356363"/>
            <a:ext cx="1879040"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6369" y="976945"/>
            <a:ext cx="11306286"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Isn't fast food delicious? Aren't fast food restaurants cool? ...The answer to these questions is yes.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growing facts that fast food is one of the worst parts of modern life. And studies have shown that burgers and fried chicken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we enjoy so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cause a lot of health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spite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尽管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are fast food restaurants so attractive(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吸引人的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first and most important reason is that their service is fast. Their staff(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员工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friendly and very smart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­-looking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their clean and bright uniforms(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制服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Moreover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fast food restaurants are near places that people always pass by. It is so easy to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grab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burger and eat on the way to work.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9276050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894455"/>
            <a:ext cx="10875982" cy="556908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Fast food is often so conveniently packed(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包装方便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it will not cause a mess even if you stand and eat it. Fast food restaurants are also very clean. A lot of clever ads(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made them the coolest places in town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none of them has ever told and will never tell you that too much fast food is not good for your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attractive places are selling junk food! Isn't it a pity? Is there a way to change the fast food restaurants into special places where you get the best possible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healthy and fresh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people realize the health problems that fast food causes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quite likely that fast food restaurants may go out of date. It may happen sooner or later.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619979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249373"/>
            <a:ext cx="10101429"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instead of resisting(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抵制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fast food restaurants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better idea may be to persuade(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说服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them to change their menu! Fast food restaurants can be places to go to when you want to eat something that will be good for your body. If they could combine(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healthy food with their speed of service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delicious tastes and comfortable feelings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will be the next best thing on the earth for the human beings!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42920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5620" y="801125"/>
            <a:ext cx="888581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does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this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3 refer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Fast food is delicious.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Fast food restaurants are cool.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People enjoy fast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Fast food can cause health problems.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Fast food has many advantages EXCEPT that it's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delicious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healthy  D. unhealthy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94860" y="107891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8512440" y="462893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6036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368" y="854997"/>
            <a:ext cx="11381590" cy="5015091"/>
          </a:xfrm>
          <a:prstGeom prst="rect">
            <a:avLst/>
          </a:prstGeom>
        </p:spPr>
        <p:txBody>
          <a:bodyPr wrap="square">
            <a:spAutoFit/>
          </a:bodyPr>
          <a:lstStyle/>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deep-­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sea exploration has already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进入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new period.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often see an old man with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灰色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hair sweep the road near my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)Modern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医学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developing fast. As a result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diseases can be prevented or cured.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北部湾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good for you to brush your teeth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online libraries where you can read books for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免费的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the national Online libraries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Library of China and Shanghai Library.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70891" y="711365"/>
            <a:ext cx="178542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entered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070363" y="1982554"/>
            <a:ext cx="13637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gray/grey</a:t>
            </a:r>
            <a:endParaRPr lang="zh-CN" altLang="en-US" dirty="0"/>
          </a:p>
        </p:txBody>
      </p:sp>
      <p:sp>
        <p:nvSpPr>
          <p:cNvPr id="5" name="Rectangle 4"/>
          <p:cNvSpPr/>
          <p:nvPr/>
        </p:nvSpPr>
        <p:spPr>
          <a:xfrm>
            <a:off x="3676296" y="3131709"/>
            <a:ext cx="1332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medicine</a:t>
            </a:r>
            <a:endParaRPr lang="zh-CN" altLang="en-US" dirty="0"/>
          </a:p>
        </p:txBody>
      </p:sp>
      <p:sp>
        <p:nvSpPr>
          <p:cNvPr id="6" name="Rectangle 5"/>
          <p:cNvSpPr/>
          <p:nvPr/>
        </p:nvSpPr>
        <p:spPr>
          <a:xfrm>
            <a:off x="7434070" y="4187872"/>
            <a:ext cx="8611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twice</a:t>
            </a:r>
            <a:endParaRPr lang="zh-CN" altLang="en-US" dirty="0"/>
          </a:p>
        </p:txBody>
      </p:sp>
      <p:sp>
        <p:nvSpPr>
          <p:cNvPr id="7" name="Rectangle 6"/>
          <p:cNvSpPr/>
          <p:nvPr/>
        </p:nvSpPr>
        <p:spPr>
          <a:xfrm>
            <a:off x="9703061" y="4498058"/>
            <a:ext cx="130593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82197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133" y="774551"/>
            <a:ext cx="1002612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word can replace the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grab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3?</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suddenly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quickly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throw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quickly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carry carefully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ads about fast food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 you all the facts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don't tell you the whole truth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make it hard to buy fast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make fast food restaurants out of date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04575" y="98209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8168659" y="24666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24938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6028" y="1385567"/>
            <a:ext cx="718252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author advises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making the service of fast food faster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resisting fast food restaurants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changing tastes of fast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making fast food good for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53469" y="157376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2203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27514" y="227270"/>
            <a:ext cx="1835759"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28340" y="1202165"/>
            <a:ext cx="10520979"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Imagine using your coat to look through the Internet, send and receive messages, and even read a map. Yes, you read that correctly—your coat.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may sound silly, but it's something scientists are working on. Researchers at Shanghai's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Fudan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University have made a new type of cloth that can be used as a digital display(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显示屏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Professor Peng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Huisheng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his team have spent 10 years trying to make “digital cloth”. After testing different combinations, they chose two materials that worked: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silver-­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plated yarn(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镀银纱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can light up and a kind of thread(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纺线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conducts(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传导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electricity.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51877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0612" y="994889"/>
            <a:ext cx="10477948" cy="558614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results have been admirable. It's not only wearable and foldable, but also washable. After being put through 100 wash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­-and­-dry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cycles in a washing machine and folded 10, 000 times, the cloth remained almost unchanged.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Peng believes that the new cloth could be used for many things. For example, it could allow a driver to view a GPS map on their arm while they drive around. It could also help people communicate better if they have language barriers(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障碍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 disabilities.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3095028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69" y="1012706"/>
            <a:ext cx="10144462" cy="4524315"/>
          </a:xfrm>
          <a:prstGeom prst="rect">
            <a:avLst/>
          </a:prstGeom>
        </p:spPr>
        <p:txBody>
          <a:bodyPr wrap="square">
            <a:spAutoFit/>
          </a:bodyPr>
          <a:lstStyle/>
          <a:p>
            <a:pPr indent="6084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 one test, Peng's team collected brainwaves from volunteers who had either been playing a game or </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meditating</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The waves were then translated into messages like “anxious” or “relaxed” and shown on the cloth. This could help deaf­-mute(</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聋哑的</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people “talk” to each other in the future. </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 hope that new materials will shape next-­generation electronic devices by changing the way we interact with them</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said Peng.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6509673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1" y="1281647"/>
            <a:ext cx="1096204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researchers have made a new type of cloth that can be used as a ________.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digital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camera</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digital display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digital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method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digital communication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silver-­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plated yarn and a kind of ________ were chosen to make “digital cloth”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metal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steel  D. thread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941479" y="1509217"/>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5627199" y="3693020"/>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Tree>
    <p:extLst>
      <p:ext uri="{BB962C8B-B14F-4D97-AF65-F5344CB8AC3E}">
        <p14:creationId xmlns:p14="http://schemas.microsoft.com/office/powerpoint/2010/main" val="726642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7" y="872855"/>
            <a:ext cx="10262795"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new cloth can allow a driver ________ on their arm when they drive around.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read a GPS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print a GPS map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make a GPS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draw a GPS map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meditating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6 means ________ in Chinese.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争吵</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打</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架</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冥想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讨论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37429" y="11219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901783" y="406953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69889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3955" y="890799"/>
            <a:ext cx="8842784"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Which of the following statements is NOT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new cloth remained unchanged after it is washed or folded.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New materials may shape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next-­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generation electronic devices.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new cloth could help people who have language barriers or disabilities communicate better.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“fueling” shown on the cloth couldn't help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deaf-­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mute people “talk” to each other.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01683" y="110042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4027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06412" y="829699"/>
            <a:ext cx="182614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20009" y="1754899"/>
            <a:ext cx="9649609" cy="3785652"/>
          </a:xfrm>
          <a:prstGeom prst="rect">
            <a:avLst/>
          </a:prstGeom>
        </p:spPr>
        <p:txBody>
          <a:bodyPr wrap="square">
            <a:spAutoFit/>
          </a:bodyPr>
          <a:lstStyle/>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December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Super Apple” appeared at supermarkets across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sweeter and juicier than usual ones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without pesticide residue(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农药残留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Before reaching the market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products had been tested over 500 times.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Blockchain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区块链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technology in recording farmers' actions is widely used to avoid nonstandard pesticide use. </a:t>
            </a:r>
            <a:endParaRPr lang="zh-CN" altLang="en-US" dirty="0"/>
          </a:p>
        </p:txBody>
      </p:sp>
    </p:spTree>
    <p:extLst>
      <p:ext uri="{BB962C8B-B14F-4D97-AF65-F5344CB8AC3E}">
        <p14:creationId xmlns:p14="http://schemas.microsoft.com/office/powerpoint/2010/main" val="201228405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619" y="880251"/>
            <a:ext cx="11521439"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Digital technology at the apple storage helps to group apples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can keep the stability(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稳定性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quality. “The future of agriculture lies in the modern technology.” Huang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Jikun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Professor of the China Centre for Agricultural Policy at Peking University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told Beijing Review.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China's Central Rural Work Conference in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President Xi stressed that efforts must be made to increase the quality of agriculture. Xi also pointed out the importance of speeding up technologies.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9044277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 Unit 14</Template>
  <TotalTime>1587</TotalTime>
  <Words>20016</Words>
  <Application>Microsoft Office PowerPoint</Application>
  <PresentationFormat>Widescreen</PresentationFormat>
  <Paragraphs>1332</Paragraphs>
  <Slides>204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204</vt:i4>
      </vt:variant>
    </vt:vector>
  </HeadingPairs>
  <TitlesOfParts>
    <vt:vector size="214" baseType="lpstr">
      <vt:lpstr>等线</vt:lpstr>
      <vt:lpstr>等线 Light</vt:lpstr>
      <vt:lpstr>楷体</vt:lpstr>
      <vt:lpstr>宋体</vt:lpstr>
      <vt:lpstr>微软雅黑</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88</cp:revision>
  <dcterms:created xsi:type="dcterms:W3CDTF">2021-11-02T08:07:14Z</dcterms:created>
  <dcterms:modified xsi:type="dcterms:W3CDTF">2021-11-05T07:20:22Z</dcterms:modified>
</cp:coreProperties>
</file>