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928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2085904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373869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3543886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0A094B8-5CC0-4603-9A7C-7F8D9294738E}" type="datetimeFigureOut">
              <a:rPr lang="zh-CN" altLang="en-US" smtClean="0"/>
              <a:t>2021/11/2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2859113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0A094B8-5CC0-4603-9A7C-7F8D9294738E}" type="datetimeFigureOut">
              <a:rPr lang="zh-CN" altLang="en-US" smtClean="0"/>
              <a:t>2021/11/2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3024113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0A094B8-5CC0-4603-9A7C-7F8D9294738E}" type="datetimeFigureOut">
              <a:rPr lang="zh-CN" altLang="en-US" smtClean="0"/>
              <a:t>2021/11/2 Tuesday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220725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113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1459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291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1628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41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3471364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623719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a:xfrm>
            <a:off x="838200" y="6356350"/>
            <a:ext cx="2743200" cy="365125"/>
          </a:xfrm>
          <a:prstGeom prst="rect">
            <a:avLst/>
          </a:prstGeom>
        </p:spPr>
        <p:txBody>
          <a:bodyPr/>
          <a:lstStyle/>
          <a:p>
            <a:fld id="{50A094B8-5CC0-4603-9A7C-7F8D9294738E}" type="datetimeFigureOut">
              <a:rPr lang="zh-CN" altLang="en-US" smtClean="0"/>
              <a:t>2021/11/2 Tuesday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a:xfrm>
            <a:off x="8610600" y="6356350"/>
            <a:ext cx="2743200" cy="365125"/>
          </a:xfrm>
          <a:prstGeom prst="rect">
            <a:avLst/>
          </a:prstGeom>
        </p:spPr>
        <p:txBody>
          <a:bodyPr/>
          <a:lstStyle/>
          <a:p>
            <a:fld id="{4806008F-4D6F-43C9-82E0-E516E60F47DF}" type="slidenum">
              <a:rPr lang="zh-CN" altLang="en-US" smtClean="0"/>
              <a:t>‹#›</a:t>
            </a:fld>
            <a:endParaRPr lang="zh-CN" altLang="en-US"/>
          </a:p>
        </p:txBody>
      </p:sp>
    </p:spTree>
    <p:extLst>
      <p:ext uri="{BB962C8B-B14F-4D97-AF65-F5344CB8AC3E}">
        <p14:creationId xmlns:p14="http://schemas.microsoft.com/office/powerpoint/2010/main" val="30744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ti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DACCFE7-396C-4775-BA19-B702CC6BD01D}"/>
              </a:ext>
            </a:extLst>
          </p:cNvPr>
          <p:cNvSpPr txBox="1"/>
          <p:nvPr/>
        </p:nvSpPr>
        <p:spPr>
          <a:xfrm>
            <a:off x="8724452" y="0"/>
            <a:ext cx="3377901"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课时训练</a:t>
            </a:r>
            <a:r>
              <a:rPr lang="zh-CN" altLang="en-US" sz="2000" b="1" i="0" baseline="0" dirty="0" smtClean="0">
                <a:latin typeface="楷体" panose="02010609060101010101" pitchFamily="49" charset="-122"/>
                <a:ea typeface="楷体" panose="02010609060101010101" pitchFamily="49" charset="-122"/>
              </a:rPr>
              <a:t> 新目标 九年级下</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290149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SDDZ02.TIF" TargetMode="External"/><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00574" y="1684373"/>
            <a:ext cx="7505252" cy="1446550"/>
          </a:xfrm>
          <a:prstGeom prst="rect">
            <a:avLst/>
          </a:prstGeom>
        </p:spPr>
        <p:txBody>
          <a:bodyPr wrap="square">
            <a:spAutoFit/>
          </a:bodyPr>
          <a:lstStyle/>
          <a:p>
            <a:pPr lvl="0" algn="just"/>
            <a:r>
              <a:rPr lang="zh-CN" altLang="en-US" sz="8800" b="1" dirty="0">
                <a:solidFill>
                  <a:srgbClr val="70AD47">
                    <a:lumMod val="75000"/>
                  </a:srgbClr>
                </a:solidFill>
                <a:latin typeface="楷体" panose="02010609060101010101" pitchFamily="49" charset="-122"/>
                <a:ea typeface="楷体" panose="02010609060101010101" pitchFamily="49" charset="-122"/>
              </a:rPr>
              <a:t>课 时 训 练</a:t>
            </a:r>
          </a:p>
        </p:txBody>
      </p:sp>
      <p:sp>
        <p:nvSpPr>
          <p:cNvPr id="7" name="Rectangle 6"/>
          <p:cNvSpPr/>
          <p:nvPr/>
        </p:nvSpPr>
        <p:spPr>
          <a:xfrm>
            <a:off x="1643458" y="3843626"/>
            <a:ext cx="9998763" cy="769441"/>
          </a:xfrm>
          <a:prstGeom prst="rect">
            <a:avLst/>
          </a:prstGeom>
        </p:spPr>
        <p:txBody>
          <a:bodyPr wrap="none">
            <a:spAutoFit/>
          </a:bodyPr>
          <a:lstStyle/>
          <a:p>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Unit 13</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We're trying to save the earth</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sz="4400" b="1" dirty="0"/>
          </a:p>
        </p:txBody>
      </p:sp>
    </p:spTree>
    <p:extLst>
      <p:ext uri="{BB962C8B-B14F-4D97-AF65-F5344CB8AC3E}">
        <p14:creationId xmlns:p14="http://schemas.microsoft.com/office/powerpoint/2010/main" val="264220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8499" y="1156128"/>
            <a:ext cx="898263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There used to be a lot of cheetahs.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________ ________ to be a lot of cheetahs.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think what you said is wrong.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改为同义句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They weigh amount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2,000 pounds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do they weigh?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23296" y="2154676"/>
            <a:ext cx="910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didn't</a:t>
            </a:r>
            <a:endParaRPr lang="zh-CN" altLang="en-US" dirty="0"/>
          </a:p>
        </p:txBody>
      </p:sp>
      <p:sp>
        <p:nvSpPr>
          <p:cNvPr id="4" name="Rectangle 3"/>
          <p:cNvSpPr/>
          <p:nvPr/>
        </p:nvSpPr>
        <p:spPr>
          <a:xfrm>
            <a:off x="4559286" y="2154676"/>
            <a:ext cx="6206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a:t>
            </a:r>
            <a:endParaRPr lang="zh-CN" altLang="en-US" dirty="0"/>
          </a:p>
        </p:txBody>
      </p:sp>
      <p:sp>
        <p:nvSpPr>
          <p:cNvPr id="5" name="Rectangle 4"/>
          <p:cNvSpPr/>
          <p:nvPr/>
        </p:nvSpPr>
        <p:spPr>
          <a:xfrm>
            <a:off x="2338498" y="3614889"/>
            <a:ext cx="1240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disagree</a:t>
            </a:r>
            <a:endParaRPr lang="zh-CN" altLang="en-US" dirty="0"/>
          </a:p>
        </p:txBody>
      </p:sp>
      <p:sp>
        <p:nvSpPr>
          <p:cNvPr id="6" name="Rectangle 5"/>
          <p:cNvSpPr/>
          <p:nvPr/>
        </p:nvSpPr>
        <p:spPr>
          <a:xfrm>
            <a:off x="3897547" y="3614889"/>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7" name="Rectangle 6"/>
          <p:cNvSpPr/>
          <p:nvPr/>
        </p:nvSpPr>
        <p:spPr>
          <a:xfrm>
            <a:off x="2365973" y="5075102"/>
            <a:ext cx="7573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a:t>
            </a:r>
            <a:endParaRPr lang="zh-CN" altLang="en-US" dirty="0"/>
          </a:p>
        </p:txBody>
      </p:sp>
      <p:sp>
        <p:nvSpPr>
          <p:cNvPr id="8" name="Rectangle 7"/>
          <p:cNvSpPr/>
          <p:nvPr/>
        </p:nvSpPr>
        <p:spPr>
          <a:xfrm>
            <a:off x="3060158" y="4849446"/>
            <a:ext cx="149912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094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03432" y="256886"/>
            <a:ext cx="421301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考点八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76052" y="1087883"/>
            <a:ext cx="464742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用所给单词的适当形式填空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821629" y="2174447"/>
            <a:ext cx="7849496"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number of cases in other countries ________(be) also worrying.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In these years the number of the books ________(be) growing larger and larger.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7640270" y="2359071"/>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8" name="Rectangle 7"/>
          <p:cNvSpPr/>
          <p:nvPr/>
        </p:nvSpPr>
        <p:spPr>
          <a:xfrm>
            <a:off x="7620956" y="3605587"/>
            <a:ext cx="99097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301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9577" y="646820"/>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37995" y="2206720"/>
            <a:ext cx="8043134"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遂宁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 of the whales ______ smaller and smaller because of human activities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019656" y="241286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46416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9833" y="493554"/>
            <a:ext cx="310687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考点九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7960" y="1324551"/>
            <a:ext cx="403187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009887" y="2446960"/>
            <a:ext cx="7526767"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我们在一个月内很难建立一所学校。</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difficult for us ________ ________ ________ a school within a month.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4883223" y="3370289"/>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7" name="Rectangle 6"/>
          <p:cNvSpPr/>
          <p:nvPr/>
        </p:nvSpPr>
        <p:spPr>
          <a:xfrm>
            <a:off x="5986079" y="3370288"/>
            <a:ext cx="6286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set </a:t>
            </a:r>
            <a:endParaRPr lang="zh-CN" altLang="en-US" dirty="0"/>
          </a:p>
        </p:txBody>
      </p:sp>
      <p:sp>
        <p:nvSpPr>
          <p:cNvPr id="8" name="Rectangle 7"/>
          <p:cNvSpPr/>
          <p:nvPr/>
        </p:nvSpPr>
        <p:spPr>
          <a:xfrm>
            <a:off x="7487683" y="337028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Tree>
    <p:extLst>
      <p:ext uri="{BB962C8B-B14F-4D97-AF65-F5344CB8AC3E}">
        <p14:creationId xmlns:p14="http://schemas.microsoft.com/office/powerpoint/2010/main" val="258889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821" y="883488"/>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26428" y="1815873"/>
            <a:ext cx="8387378"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 2025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­-sorting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systems(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垃圾分类系统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be ______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Dongying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set up  B. given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shut off  D. brought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688328" y="275710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6144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41638" y="643248"/>
            <a:ext cx="6096000" cy="721608"/>
          </a:xfrm>
          <a:prstGeom prst="rect">
            <a:avLst/>
          </a:prstGeom>
        </p:spPr>
        <p:txBody>
          <a:bodyPr>
            <a:spAutoFit/>
          </a:bodyPr>
          <a:lstStyle/>
          <a:p>
            <a:pPr algn="just">
              <a:lnSpc>
                <a:spcPct val="200000"/>
              </a:lnSpc>
              <a:spcAft>
                <a:spcPts val="0"/>
              </a:spcAft>
            </a:pP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考</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点十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only... but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22476" y="1109399"/>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30361" y="1541233"/>
            <a:ext cx="9975925"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—To achieve a bright future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________ study hard ________ keep in good health.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agree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 only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neither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either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Not only Jack but also I ________ crazy about the football match.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7404867" y="170956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4262217" y="5186546"/>
            <a:ext cx="97815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2482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7736" y="693548"/>
            <a:ext cx="1018749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Sometimes we use smart phones to take pictures instead of cameras.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Sometimes smart phones ________ ________ to take pictures instead of cameras.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You should pay attention to your pronunciation in learning English.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Attention should ________ ________ to your pronunciation in learning English.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317209" y="2391344"/>
            <a:ext cx="589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a:t>
            </a:r>
            <a:endParaRPr lang="zh-CN" altLang="en-US" dirty="0"/>
          </a:p>
        </p:txBody>
      </p:sp>
      <p:sp>
        <p:nvSpPr>
          <p:cNvPr id="4" name="Rectangle 3"/>
          <p:cNvSpPr/>
          <p:nvPr/>
        </p:nvSpPr>
        <p:spPr>
          <a:xfrm>
            <a:off x="6619106" y="2391344"/>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used</a:t>
            </a:r>
            <a:endParaRPr lang="zh-CN" altLang="en-US" dirty="0"/>
          </a:p>
        </p:txBody>
      </p:sp>
      <p:sp>
        <p:nvSpPr>
          <p:cNvPr id="5" name="Rectangle 4"/>
          <p:cNvSpPr/>
          <p:nvPr/>
        </p:nvSpPr>
        <p:spPr>
          <a:xfrm>
            <a:off x="3855606" y="5306667"/>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6" name="Rectangle 5"/>
          <p:cNvSpPr/>
          <p:nvPr/>
        </p:nvSpPr>
        <p:spPr>
          <a:xfrm>
            <a:off x="4564567" y="5035939"/>
            <a:ext cx="134203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paid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2504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7922" y="689850"/>
            <a:ext cx="403187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0161" y="1520847"/>
            <a:ext cx="969263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每个人都应该在环保方面</a:t>
            </a:r>
            <a:r>
              <a:rPr lang="zh-CN" altLang="zh-CN" sz="2400" u="sng" kern="100" dirty="0">
                <a:latin typeface="Calibri" panose="020F0502020204030204" pitchFamily="34" charset="0"/>
                <a:ea typeface="宋体" panose="02010600030101010101" pitchFamily="2" charset="-122"/>
                <a:cs typeface="Times New Roman" panose="02020603050405020304" pitchFamily="18" charset="0"/>
              </a:rPr>
              <a:t>发挥作用</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should ________ ________ ________ ________ the environmental protection.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工人们正在竭尽全力降低事故率。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workers are doing all they can________ ________ ________ the accident rate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84783" y="2488163"/>
            <a:ext cx="7672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play</a:t>
            </a:r>
            <a:endParaRPr lang="zh-CN" altLang="en-US" dirty="0"/>
          </a:p>
        </p:txBody>
      </p:sp>
      <p:sp>
        <p:nvSpPr>
          <p:cNvPr id="5" name="Rectangle 4"/>
          <p:cNvSpPr/>
          <p:nvPr/>
        </p:nvSpPr>
        <p:spPr>
          <a:xfrm>
            <a:off x="5960409" y="2488163"/>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504646" y="2488163"/>
            <a:ext cx="7040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part</a:t>
            </a:r>
            <a:endParaRPr lang="zh-CN" altLang="en-US" dirty="0"/>
          </a:p>
        </p:txBody>
      </p:sp>
      <p:sp>
        <p:nvSpPr>
          <p:cNvPr id="7" name="Rectangle 6"/>
          <p:cNvSpPr/>
          <p:nvPr/>
        </p:nvSpPr>
        <p:spPr>
          <a:xfrm>
            <a:off x="9212229" y="2488163"/>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8" name="Rectangle 7"/>
          <p:cNvSpPr/>
          <p:nvPr/>
        </p:nvSpPr>
        <p:spPr>
          <a:xfrm>
            <a:off x="6572173" y="4704238"/>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7921883" y="4704237"/>
            <a:ext cx="6479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 </a:t>
            </a:r>
            <a:endParaRPr lang="zh-CN" altLang="en-US" dirty="0"/>
          </a:p>
        </p:txBody>
      </p:sp>
      <p:sp>
        <p:nvSpPr>
          <p:cNvPr id="10" name="Rectangle 9"/>
          <p:cNvSpPr/>
          <p:nvPr/>
        </p:nvSpPr>
        <p:spPr>
          <a:xfrm>
            <a:off x="9184946" y="4704236"/>
            <a:ext cx="888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en-US" dirty="0"/>
          </a:p>
        </p:txBody>
      </p:sp>
    </p:spTree>
    <p:extLst>
      <p:ext uri="{BB962C8B-B14F-4D97-AF65-F5344CB8AC3E}">
        <p14:creationId xmlns:p14="http://schemas.microsoft.com/office/powerpoint/2010/main" val="29911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2287" y="962490"/>
            <a:ext cx="8853543" cy="4524315"/>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多读书对你的学习有好处。</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Reading more________ ________ ________ your studies.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玛丽将去开会，而不是我。</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Mary will go to the meeting________ ________ me.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你的房间太脏了，请打扫一下。</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Your bedroom is too dirty. Please ________ ________ ________.</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62368" y="1950281"/>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4" name="Rectangle 3"/>
          <p:cNvSpPr/>
          <p:nvPr/>
        </p:nvSpPr>
        <p:spPr>
          <a:xfrm>
            <a:off x="5431551" y="1950281"/>
            <a:ext cx="812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good</a:t>
            </a:r>
            <a:endParaRPr lang="zh-CN" altLang="en-US" dirty="0"/>
          </a:p>
        </p:txBody>
      </p:sp>
      <p:sp>
        <p:nvSpPr>
          <p:cNvPr id="5" name="Rectangle 4"/>
          <p:cNvSpPr/>
          <p:nvPr/>
        </p:nvSpPr>
        <p:spPr>
          <a:xfrm>
            <a:off x="6766804" y="1969149"/>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5670414" y="3418605"/>
            <a:ext cx="10963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instead</a:t>
            </a:r>
            <a:endParaRPr lang="zh-CN" altLang="en-US" dirty="0"/>
          </a:p>
        </p:txBody>
      </p:sp>
      <p:sp>
        <p:nvSpPr>
          <p:cNvPr id="7" name="Rectangle 6"/>
          <p:cNvSpPr/>
          <p:nvPr/>
        </p:nvSpPr>
        <p:spPr>
          <a:xfrm>
            <a:off x="7308875" y="3437473"/>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8" name="Rectangle 7"/>
          <p:cNvSpPr/>
          <p:nvPr/>
        </p:nvSpPr>
        <p:spPr>
          <a:xfrm>
            <a:off x="6460566" y="4886929"/>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a:t>
            </a:r>
            <a:endParaRPr lang="zh-CN" altLang="en-US" dirty="0"/>
          </a:p>
        </p:txBody>
      </p:sp>
      <p:sp>
        <p:nvSpPr>
          <p:cNvPr id="9" name="Rectangle 8"/>
          <p:cNvSpPr/>
          <p:nvPr/>
        </p:nvSpPr>
        <p:spPr>
          <a:xfrm>
            <a:off x="7991139" y="4886928"/>
            <a:ext cx="4267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 </a:t>
            </a:r>
            <a:endParaRPr lang="zh-CN" altLang="en-US" dirty="0"/>
          </a:p>
        </p:txBody>
      </p:sp>
      <p:sp>
        <p:nvSpPr>
          <p:cNvPr id="10" name="Rectangle 9"/>
          <p:cNvSpPr/>
          <p:nvPr/>
        </p:nvSpPr>
        <p:spPr>
          <a:xfrm>
            <a:off x="8661299" y="4655808"/>
            <a:ext cx="112402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4812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0941" y="582274"/>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052911" y="668335"/>
            <a:ext cx="187102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SDDZ02.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859155" y="1628648"/>
            <a:ext cx="4055101" cy="103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843142" y="2992028"/>
            <a:ext cx="8570259" cy="219893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Here at </a:t>
            </a:r>
            <a:r>
              <a:rPr lang="en-US" altLang="zh-CN" sz="2400" i="1" kern="100" dirty="0">
                <a:latin typeface="Calibri" panose="020F0502020204030204" pitchFamily="34" charset="0"/>
                <a:ea typeface="宋体" panose="02010600030101010101" pitchFamily="2" charset="-122"/>
                <a:cs typeface="Times New Roman" panose="02020603050405020304" pitchFamily="18" charset="0"/>
              </a:rPr>
              <a:t>Nature Loving Kids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know how much you want to make a positive(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积极的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difference to our world! 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read on to find out how to protect our earth...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91407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70425805"/>
              </p:ext>
            </p:extLst>
          </p:nvPr>
        </p:nvGraphicFramePr>
        <p:xfrm>
          <a:off x="1531620" y="1204306"/>
          <a:ext cx="9161481" cy="4023360"/>
        </p:xfrm>
        <a:graphic>
          <a:graphicData uri="http://schemas.openxmlformats.org/drawingml/2006/table">
            <a:tbl>
              <a:tblPr/>
              <a:tblGrid>
                <a:gridCol w="4987514">
                  <a:extLst>
                    <a:ext uri="{9D8B030D-6E8A-4147-A177-3AD203B41FA5}">
                      <a16:colId xmlns:a16="http://schemas.microsoft.com/office/drawing/2014/main" val="3025402348"/>
                    </a:ext>
                  </a:extLst>
                </a:gridCol>
                <a:gridCol w="4173967">
                  <a:extLst>
                    <a:ext uri="{9D8B030D-6E8A-4147-A177-3AD203B41FA5}">
                      <a16:colId xmlns:a16="http://schemas.microsoft.com/office/drawing/2014/main" val="960137985"/>
                    </a:ext>
                  </a:extLst>
                </a:gridCol>
              </a:tblGrid>
              <a:tr h="0">
                <a:tc>
                  <a:txBody>
                    <a:bodyPr/>
                    <a:lstStyle/>
                    <a:p>
                      <a:pPr algn="just">
                        <a:spcAft>
                          <a:spcPts val="0"/>
                        </a:spcAft>
                      </a:pPr>
                      <a:r>
                        <a:rPr lang="en-US" sz="2400" b="1" kern="100">
                          <a:effectLst/>
                          <a:latin typeface="Calibri" panose="020F0502020204030204" pitchFamily="34" charset="0"/>
                          <a:ea typeface="DengXian" panose="020F0502020204030204"/>
                          <a:cs typeface="Times New Roman" panose="02020603050405020304" pitchFamily="18" charset="0"/>
                        </a:rPr>
                        <a:t>Save energy and water!</a:t>
                      </a:r>
                      <a:endParaRPr lang="zh-CN" sz="2400" kern="10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—On a fine and clear day</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hang things outside to dry! This saves energy that would have been used on the dryer(</a:t>
                      </a:r>
                      <a:r>
                        <a:rPr lang="zh-CN" sz="2400" kern="100">
                          <a:effectLst/>
                          <a:latin typeface="Calibri" panose="020F0502020204030204" pitchFamily="34" charset="0"/>
                          <a:ea typeface="DengXian" panose="020F0502020204030204"/>
                          <a:cs typeface="Times New Roman" panose="02020603050405020304" pitchFamily="18" charset="0"/>
                        </a:rPr>
                        <a:t>烘干机</a:t>
                      </a:r>
                      <a:r>
                        <a:rPr lang="en-US" sz="2400" kern="100">
                          <a:effectLst/>
                          <a:latin typeface="Calibri" panose="020F0502020204030204" pitchFamily="34" charset="0"/>
                          <a:ea typeface="DengXian" panose="020F0502020204030204"/>
                          <a:cs typeface="Times New Roman" panose="02020603050405020304" pitchFamily="18" charset="0"/>
                        </a:rPr>
                        <a:t>). </a:t>
                      </a:r>
                      <a:endParaRPr lang="zh-CN" sz="2400" kern="10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—If you can</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try cycling</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walking</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or using public transport to get out and about</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instead of using the car. </a:t>
                      </a:r>
                      <a:endParaRPr lang="zh-CN" sz="2400" kern="10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a:effectLst/>
                          <a:latin typeface="Calibri" panose="020F0502020204030204" pitchFamily="34" charset="0"/>
                          <a:ea typeface="DengXian" panose="020F0502020204030204"/>
                          <a:cs typeface="Times New Roman" panose="02020603050405020304" pitchFamily="18" charset="0"/>
                        </a:rPr>
                        <a:t>—Turn the taps(</a:t>
                      </a:r>
                      <a:r>
                        <a:rPr lang="zh-CN" sz="2400" kern="100">
                          <a:effectLst/>
                          <a:latin typeface="Calibri" panose="020F0502020204030204" pitchFamily="34" charset="0"/>
                          <a:ea typeface="DengXian" panose="020F0502020204030204"/>
                          <a:cs typeface="Times New Roman" panose="02020603050405020304" pitchFamily="18" charset="0"/>
                        </a:rPr>
                        <a:t>水龙头</a:t>
                      </a:r>
                      <a:r>
                        <a:rPr lang="en-US" sz="2400" kern="100">
                          <a:effectLst/>
                          <a:latin typeface="Calibri" panose="020F0502020204030204" pitchFamily="34" charset="0"/>
                          <a:ea typeface="DengXian" panose="020F0502020204030204"/>
                          <a:cs typeface="Times New Roman" panose="02020603050405020304" pitchFamily="18" charset="0"/>
                        </a:rPr>
                        <a:t>) off while brushing your teeth</a:t>
                      </a:r>
                      <a:r>
                        <a:rPr lang="zh-CN" sz="2400" kern="100">
                          <a:effectLst/>
                          <a:latin typeface="Calibri" panose="020F0502020204030204" pitchFamily="34" charset="0"/>
                          <a:ea typeface="DengXian" panose="020F0502020204030204"/>
                          <a:cs typeface="Times New Roman" panose="02020603050405020304" pitchFamily="18" charset="0"/>
                        </a:rPr>
                        <a:t>，</a:t>
                      </a:r>
                      <a:r>
                        <a:rPr lang="en-US" sz="2400" kern="100">
                          <a:effectLst/>
                          <a:latin typeface="Calibri" panose="020F0502020204030204" pitchFamily="34" charset="0"/>
                          <a:ea typeface="DengXian" panose="020F0502020204030204"/>
                          <a:cs typeface="Times New Roman" panose="02020603050405020304" pitchFamily="18" charset="0"/>
                        </a:rPr>
                        <a:t>and take short showers of four minutes or less</a:t>
                      </a:r>
                      <a:r>
                        <a:rPr lang="zh-CN" sz="2400" kern="100">
                          <a:effectLst/>
                          <a:latin typeface="Calibri" panose="020F0502020204030204" pitchFamily="34" charset="0"/>
                          <a:ea typeface="DengXian" panose="020F0502020204030204"/>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1" kern="100" dirty="0">
                          <a:effectLst/>
                          <a:latin typeface="Calibri" panose="020F0502020204030204" pitchFamily="34" charset="0"/>
                          <a:ea typeface="DengXian" panose="020F0502020204030204"/>
                          <a:cs typeface="Times New Roman" panose="02020603050405020304" pitchFamily="18" charset="0"/>
                        </a:rPr>
                        <a:t>Be an advocate</a:t>
                      </a:r>
                      <a:r>
                        <a:rPr lang="en-US" sz="2400" kern="100" dirty="0">
                          <a:effectLst/>
                          <a:latin typeface="Calibri" panose="020F0502020204030204" pitchFamily="34" charset="0"/>
                          <a:ea typeface="DengXian" panose="020F0502020204030204"/>
                          <a:cs typeface="Times New Roman" panose="02020603050405020304" pitchFamily="18" charset="0"/>
                        </a:rPr>
                        <a:t>(</a:t>
                      </a:r>
                      <a:r>
                        <a:rPr lang="zh-CN" sz="2400" kern="100" dirty="0">
                          <a:effectLst/>
                          <a:latin typeface="Calibri" panose="020F0502020204030204" pitchFamily="34" charset="0"/>
                          <a:ea typeface="DengXian" panose="020F0502020204030204"/>
                          <a:cs typeface="Times New Roman" panose="02020603050405020304" pitchFamily="18" charset="0"/>
                        </a:rPr>
                        <a:t>倡导者</a:t>
                      </a:r>
                      <a:r>
                        <a:rPr lang="en-US" sz="2400" kern="100" dirty="0">
                          <a:effectLst/>
                          <a:latin typeface="Calibri" panose="020F0502020204030204" pitchFamily="34" charset="0"/>
                          <a:ea typeface="DengXian" panose="020F0502020204030204"/>
                          <a:cs typeface="Times New Roman" panose="02020603050405020304" pitchFamily="18" charset="0"/>
                        </a:rPr>
                        <a:t>)!</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—Share your knowledge with others</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and help them become eco</a:t>
                      </a:r>
                      <a:r>
                        <a:rPr lang="en-US" sz="2400" kern="100" dirty="0" smtClean="0">
                          <a:effectLst/>
                          <a:latin typeface="Calibri" panose="020F0502020204030204" pitchFamily="34" charset="0"/>
                          <a:ea typeface="DengXian" panose="020F0502020204030204"/>
                          <a:cs typeface="Times New Roman" panose="02020603050405020304" pitchFamily="18" charset="0"/>
                        </a:rPr>
                        <a:t>­-heroes </a:t>
                      </a:r>
                      <a:r>
                        <a:rPr lang="en-US" sz="2400" kern="100" dirty="0">
                          <a:effectLst/>
                          <a:latin typeface="Calibri" panose="020F0502020204030204" pitchFamily="34" charset="0"/>
                          <a:ea typeface="DengXian" panose="020F0502020204030204"/>
                          <a:cs typeface="Times New Roman" panose="02020603050405020304" pitchFamily="18" charset="0"/>
                        </a:rPr>
                        <a:t>too! It takes lots of people working together to make changes happen—so share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share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share</a:t>
                      </a:r>
                      <a:r>
                        <a:rPr lang="zh-CN" sz="2400" kern="100" dirty="0">
                          <a:effectLst/>
                          <a:latin typeface="Calibri" panose="020F0502020204030204" pitchFamily="34" charset="0"/>
                          <a:ea typeface="DengXian" panose="020F0502020204030204"/>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2215196"/>
                  </a:ext>
                </a:extLst>
              </a:tr>
            </a:tbl>
          </a:graphicData>
        </a:graphic>
      </p:graphicFrame>
    </p:spTree>
    <p:extLst>
      <p:ext uri="{BB962C8B-B14F-4D97-AF65-F5344CB8AC3E}">
        <p14:creationId xmlns:p14="http://schemas.microsoft.com/office/powerpoint/2010/main" val="1119880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31217790"/>
              </p:ext>
            </p:extLst>
          </p:nvPr>
        </p:nvGraphicFramePr>
        <p:xfrm>
          <a:off x="1494416" y="792891"/>
          <a:ext cx="9295503" cy="2926080"/>
        </p:xfrm>
        <a:graphic>
          <a:graphicData uri="http://schemas.openxmlformats.org/drawingml/2006/table">
            <a:tbl>
              <a:tblPr/>
              <a:tblGrid>
                <a:gridCol w="4443853">
                  <a:extLst>
                    <a:ext uri="{9D8B030D-6E8A-4147-A177-3AD203B41FA5}">
                      <a16:colId xmlns:a16="http://schemas.microsoft.com/office/drawing/2014/main" val="3690355724"/>
                    </a:ext>
                  </a:extLst>
                </a:gridCol>
                <a:gridCol w="4851650">
                  <a:extLst>
                    <a:ext uri="{9D8B030D-6E8A-4147-A177-3AD203B41FA5}">
                      <a16:colId xmlns:a16="http://schemas.microsoft.com/office/drawing/2014/main" val="1585981106"/>
                    </a:ext>
                  </a:extLst>
                </a:gridCol>
              </a:tblGrid>
              <a:tr h="0">
                <a:tc>
                  <a:txBody>
                    <a:bodyPr/>
                    <a:lstStyle/>
                    <a:p>
                      <a:pPr algn="just">
                        <a:spcAft>
                          <a:spcPts val="0"/>
                        </a:spcAft>
                      </a:pPr>
                      <a:r>
                        <a:rPr lang="en-US" sz="2400" b="1" kern="100" dirty="0">
                          <a:effectLst/>
                          <a:latin typeface="Calibri" panose="020F0502020204030204" pitchFamily="34" charset="0"/>
                          <a:ea typeface="DengXian" panose="020F0502020204030204"/>
                          <a:cs typeface="Times New Roman" panose="02020603050405020304" pitchFamily="18" charset="0"/>
                        </a:rPr>
                        <a:t>Reduce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b="1" kern="100" dirty="0">
                          <a:effectLst/>
                          <a:latin typeface="Calibri" panose="020F0502020204030204" pitchFamily="34" charset="0"/>
                          <a:ea typeface="DengXian" panose="020F0502020204030204"/>
                          <a:cs typeface="Times New Roman" panose="02020603050405020304" pitchFamily="18" charset="0"/>
                        </a:rPr>
                        <a:t>reuse</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b="1" kern="100" dirty="0">
                          <a:effectLst/>
                          <a:latin typeface="Calibri" panose="020F0502020204030204" pitchFamily="34" charset="0"/>
                          <a:ea typeface="DengXian" panose="020F0502020204030204"/>
                          <a:cs typeface="Times New Roman" panose="02020603050405020304" pitchFamily="18" charset="0"/>
                        </a:rPr>
                        <a:t>recycle!</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—Before you throw something away</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stop and think about what else it could be used for</a:t>
                      </a:r>
                      <a:r>
                        <a:rPr lang="zh-CN" sz="2400" kern="100" dirty="0">
                          <a:effectLst/>
                          <a:latin typeface="Calibri" panose="020F0502020204030204" pitchFamily="34" charset="0"/>
                          <a:ea typeface="DengXian" panose="020F0502020204030204"/>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1" kern="100" dirty="0">
                          <a:effectLst/>
                          <a:latin typeface="Calibri" panose="020F0502020204030204" pitchFamily="34" charset="0"/>
                          <a:ea typeface="DengXian" panose="020F0502020204030204"/>
                          <a:cs typeface="Times New Roman" panose="02020603050405020304" pitchFamily="18" charset="0"/>
                        </a:rPr>
                        <a:t>Be friendly to wildlife!</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—Make your garden </a:t>
                      </a:r>
                      <a:r>
                        <a:rPr lang="en-US" sz="2400" kern="100" dirty="0" smtClean="0">
                          <a:effectLst/>
                          <a:latin typeface="Calibri" panose="020F0502020204030204" pitchFamily="34" charset="0"/>
                          <a:ea typeface="DengXian" panose="020F0502020204030204"/>
                          <a:cs typeface="Times New Roman" panose="02020603050405020304" pitchFamily="18" charset="0"/>
                        </a:rPr>
                        <a:t>wildlife­-friendly</a:t>
                      </a:r>
                      <a:r>
                        <a:rPr lang="en-US" sz="2400" kern="100" dirty="0">
                          <a:effectLst/>
                          <a:latin typeface="Calibri" panose="020F0502020204030204" pitchFamily="34" charset="0"/>
                          <a:ea typeface="DengXian" panose="020F0502020204030204"/>
                          <a:cs typeface="Times New Roman" panose="02020603050405020304" pitchFamily="18" charset="0"/>
                        </a:rPr>
                        <a:t>! You could build a bee hotel</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or even create a pool.</a:t>
                      </a:r>
                      <a:endParaRPr lang="zh-CN" sz="2400" kern="100" dirty="0">
                        <a:effectLst/>
                        <a:latin typeface="Calibri" panose="020F0502020204030204" pitchFamily="34" charset="0"/>
                        <a:ea typeface="DengXian" panose="020F0502020204030204"/>
                        <a:cs typeface="Times New Roman" panose="02020603050405020304" pitchFamily="18" charset="0"/>
                      </a:endParaRPr>
                    </a:p>
                    <a:p>
                      <a:pPr algn="just">
                        <a:spcAft>
                          <a:spcPts val="0"/>
                        </a:spcAft>
                      </a:pPr>
                      <a:r>
                        <a:rPr lang="en-US" sz="2400" kern="100" dirty="0">
                          <a:effectLst/>
                          <a:latin typeface="Calibri" panose="020F0502020204030204" pitchFamily="34" charset="0"/>
                          <a:ea typeface="DengXian" panose="020F0502020204030204"/>
                          <a:cs typeface="Times New Roman" panose="02020603050405020304" pitchFamily="18" charset="0"/>
                        </a:rPr>
                        <a:t>—If you own a cat that goes outdoors</a:t>
                      </a:r>
                      <a:r>
                        <a:rPr lang="zh-CN" sz="2400" kern="100" dirty="0">
                          <a:effectLst/>
                          <a:latin typeface="Calibri" panose="020F0502020204030204" pitchFamily="34" charset="0"/>
                          <a:ea typeface="DengXian" panose="020F0502020204030204"/>
                          <a:cs typeface="Times New Roman" panose="02020603050405020304" pitchFamily="18" charset="0"/>
                        </a:rPr>
                        <a:t>，</a:t>
                      </a:r>
                      <a:r>
                        <a:rPr lang="en-US" sz="2400" kern="100" dirty="0">
                          <a:effectLst/>
                          <a:latin typeface="Calibri" panose="020F0502020204030204" pitchFamily="34" charset="0"/>
                          <a:ea typeface="DengXian" panose="020F0502020204030204"/>
                          <a:cs typeface="Times New Roman" panose="02020603050405020304" pitchFamily="18" charset="0"/>
                        </a:rPr>
                        <a:t>put a bell around its neck so that </a:t>
                      </a:r>
                      <a:r>
                        <a:rPr lang="en-US" sz="2400" b="1" kern="100" dirty="0">
                          <a:effectLst/>
                          <a:latin typeface="Calibri" panose="020F0502020204030204" pitchFamily="34" charset="0"/>
                          <a:ea typeface="DengXian" panose="020F0502020204030204"/>
                          <a:cs typeface="Times New Roman" panose="02020603050405020304" pitchFamily="18" charset="0"/>
                        </a:rPr>
                        <a:t>vulnerable</a:t>
                      </a:r>
                      <a:r>
                        <a:rPr lang="en-US" sz="2400" kern="100" dirty="0">
                          <a:effectLst/>
                          <a:latin typeface="Calibri" panose="020F0502020204030204" pitchFamily="34" charset="0"/>
                          <a:ea typeface="DengXian" panose="020F0502020204030204"/>
                          <a:cs typeface="Times New Roman" panose="02020603050405020304" pitchFamily="18" charset="0"/>
                        </a:rPr>
                        <a:t> wildlife can hear it coming and make their escape</a:t>
                      </a:r>
                      <a:r>
                        <a:rPr lang="zh-CN" sz="2400" kern="100" dirty="0">
                          <a:effectLst/>
                          <a:latin typeface="Calibri" panose="020F0502020204030204" pitchFamily="34" charset="0"/>
                          <a:ea typeface="DengXian" panose="020F0502020204030204"/>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5536700"/>
                  </a:ext>
                </a:extLst>
              </a:tr>
            </a:tbl>
          </a:graphicData>
        </a:graphic>
      </p:graphicFrame>
      <p:sp>
        <p:nvSpPr>
          <p:cNvPr id="5" name="Rectangle 4"/>
          <p:cNvSpPr/>
          <p:nvPr/>
        </p:nvSpPr>
        <p:spPr>
          <a:xfrm>
            <a:off x="1886173" y="4193271"/>
            <a:ext cx="8258287" cy="120032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else can you do to make the world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out there and save the world—you can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 it. </a:t>
            </a:r>
            <a:endParaRPr lang="zh-CN" altLang="en-US" dirty="0"/>
          </a:p>
        </p:txBody>
      </p:sp>
    </p:spTree>
    <p:extLst>
      <p:ext uri="{BB962C8B-B14F-4D97-AF65-F5344CB8AC3E}">
        <p14:creationId xmlns:p14="http://schemas.microsoft.com/office/powerpoint/2010/main" val="1883954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1" y="962531"/>
            <a:ext cx="986476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To save energy or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dry things in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drive a car to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long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showers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brush teeth with water running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To call on more people to work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should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save energy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 an advocate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reduce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reuse 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recycle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 friendly to wildlife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90465" y="121876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779653" y="3391805"/>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1830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10465" y="684576"/>
            <a:ext cx="9606580"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vulnerable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mean in Chinese?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野生的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家养的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强壮的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弱小的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purpose of the passage is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help the kids learn English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help people learn more about kids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teach kids how to keep animals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tell the kids how to protect the earth</a:t>
            </a:r>
            <a:endParaRPr lang="zh-CN" altLang="en-US" dirty="0"/>
          </a:p>
        </p:txBody>
      </p:sp>
      <p:sp>
        <p:nvSpPr>
          <p:cNvPr id="4" name="Rectangle 3"/>
          <p:cNvSpPr/>
          <p:nvPr/>
        </p:nvSpPr>
        <p:spPr>
          <a:xfrm>
            <a:off x="1336645" y="94981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6513755" y="311210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05789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8908" y="1866048"/>
            <a:ext cx="6096000" cy="2308324"/>
          </a:xfrm>
          <a:prstGeom prst="rect">
            <a:avLst/>
          </a:prstGeom>
        </p:spPr>
        <p:txBody>
          <a:bodyPr>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This passage is from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guidebook  B. a science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website  D. a newspaper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966908" y="211164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92572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77360" y="324090"/>
            <a:ext cx="3751220"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2d</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677" y="1045698"/>
            <a:ext cx="8441167"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根据句意及所给首字母或汉语提示，补全句中所缺单词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73711" y="2296243"/>
            <a:ext cx="8758517"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Mary had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a good education. So she got the job.</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There are tea leaves in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his cup.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People who drop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can be fined(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罚款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some cities.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83506" y="2509679"/>
            <a:ext cx="147739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advantage</a:t>
            </a:r>
            <a:endParaRPr lang="zh-CN" altLang="en-US" dirty="0"/>
          </a:p>
        </p:txBody>
      </p:sp>
      <p:sp>
        <p:nvSpPr>
          <p:cNvPr id="6" name="Rectangle 5"/>
          <p:cNvSpPr/>
          <p:nvPr/>
        </p:nvSpPr>
        <p:spPr>
          <a:xfrm>
            <a:off x="5496246" y="3305744"/>
            <a:ext cx="1113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bottom</a:t>
            </a:r>
            <a:endParaRPr lang="zh-CN" altLang="en-US" dirty="0"/>
          </a:p>
        </p:txBody>
      </p:sp>
      <p:sp>
        <p:nvSpPr>
          <p:cNvPr id="7" name="Rectangle 6"/>
          <p:cNvSpPr/>
          <p:nvPr/>
        </p:nvSpPr>
        <p:spPr>
          <a:xfrm>
            <a:off x="4353260" y="3983476"/>
            <a:ext cx="7845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litter</a:t>
            </a:r>
            <a:endParaRPr lang="zh-CN" altLang="en-US" dirty="0"/>
          </a:p>
        </p:txBody>
      </p:sp>
    </p:spTree>
    <p:extLst>
      <p:ext uri="{BB962C8B-B14F-4D97-AF65-F5344CB8AC3E}">
        <p14:creationId xmlns:p14="http://schemas.microsoft.com/office/powerpoint/2010/main" val="338788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7350" y="377878"/>
            <a:ext cx="1858201"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菏泽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37130" y="1335435"/>
            <a:ext cx="9907793"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Air pollution is a big problem for cities in most countries. Many people are dying from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how can we tell the air quality is good or bad?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a tree next to a river in Amsterdam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tiny birdhouse glows(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bright green when the air is clean. If you're standing nearby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birdhouse will also give you a free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Wi­Fi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connection—but only if pollution level is low enough. The designer is Joris Lam. His birdhouse tells you about the air quality.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46963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2279" y="1192182"/>
            <a:ext cx="10639312" cy="4414927"/>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Joris' birdhouse is called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Tree-</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Wifi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can be put on a tree around your house to test the air quality. People can see a screen with information about the local air quality and how to improve it.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Tree-</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Wifi</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a simple way for people to know about the air pollution around them. If the birdhouse does not glow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should care more about the environment. It reminds them to change their lifestyles.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protect the 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ride bikes or just walk instead of driving cars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52490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6522" y="1077251"/>
            <a:ext cx="10187492" cy="4524315"/>
          </a:xfrm>
          <a:prstGeom prst="rect">
            <a:avLst/>
          </a:prstGeom>
        </p:spPr>
        <p:txBody>
          <a:bodyPr wrap="square">
            <a:spAutoFit/>
          </a:bodyPr>
          <a:lstStyle/>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“Imagine if trees gave free </a:t>
            </a:r>
            <a:r>
              <a:rPr lang="en-US" altLang="zh-CN" sz="2400" kern="1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Wi­Fi</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people would plant more trees like crazy. It's a pity that they only give us the oxygen(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氧气</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we breathe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Joris said.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 birdhouse doesn't work as a home for birds now. Joris and his team are trying to make some changes to it. In the future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they hope birds will live in the birdhouse and the heat of its green light will be used to keep birds warm in winter.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07584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1" y="783224"/>
            <a:ext cx="938066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What does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Paragraph 1 refer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birdhouse.  B. Air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quality.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Air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People can get a free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Wi­Fi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connection when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①people are standing nearby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②the pollution level is low enough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③the air quality is low enough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①②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②③</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①③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6989" y="10466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286989" y="245589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9245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7892" y="593158"/>
            <a:ext cx="921930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Joris designed a screen for the birdhouse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receive the free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Wi­Fi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connection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protect the birdhouse from the rain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show information about the air quality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In the future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birdhouse will also be used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as a home for birds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to tell us the weather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give us the oxygen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09720" y="86375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595292" y="372928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9106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7680" y="467553"/>
            <a:ext cx="9452386"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根据下列短文，写出与各小题所给汉语相对应的英语单词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每空一词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59802" y="1643482"/>
            <a:ext cx="11033760" cy="5724644"/>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environment around us is getting worse and worse. Some chemical factories always pour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废弃的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water into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they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产生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terrible gas. In some places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 even have no clean water to drink. So I think we must do something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protect the environment?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student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use cloth bags instead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塑料的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bags when we go shopping.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we'd better reuse the old textbooks as possible as we can. Third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should never forget to turn off the lights when we leave the classrooms. In a word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must try our best to protect our environment. I believe we can make the world a better place to live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
            <a:br>
              <a:rPr lang="en-US" altLang="zh-CN" sz="2400" kern="100" dirty="0">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Tree>
    <p:extLst>
      <p:ext uri="{BB962C8B-B14F-4D97-AF65-F5344CB8AC3E}">
        <p14:creationId xmlns:p14="http://schemas.microsoft.com/office/powerpoint/2010/main" val="361215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3294" y="2687200"/>
            <a:ext cx="7978588"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1. waste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2. river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 produce</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 plastic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5. Second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34313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1865" y="485455"/>
            <a:ext cx="3690690" cy="830997"/>
          </a:xfrm>
          <a:prstGeom prst="rect">
            <a:avLst/>
          </a:prstGeom>
        </p:spPr>
        <p:txBody>
          <a:bodyPr wrap="none">
            <a:spAutoFit/>
          </a:bodyPr>
          <a:lstStyle/>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3892" y="1202645"/>
            <a:ext cx="724706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根据句意及所给汉语提示，写出句中所缺单词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56217" y="1869745"/>
            <a:ext cx="1128477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Don't play a joke on him about his weight—it's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残忍的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 are supposed to know the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法律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your own country.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Can these toys be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回收利用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These materials are widely used in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They walked because they couldn't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负担得起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taxi.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So far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科学的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studies have shown that shark fins are good for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025830" y="2125270"/>
            <a:ext cx="8082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cruel</a:t>
            </a:r>
            <a:endParaRPr lang="zh-CN" altLang="en-US" dirty="0"/>
          </a:p>
        </p:txBody>
      </p:sp>
      <p:sp>
        <p:nvSpPr>
          <p:cNvPr id="7" name="Rectangle 6"/>
          <p:cNvSpPr/>
          <p:nvPr/>
        </p:nvSpPr>
        <p:spPr>
          <a:xfrm>
            <a:off x="5167751" y="2804163"/>
            <a:ext cx="7377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laws</a:t>
            </a:r>
            <a:endParaRPr lang="zh-CN" altLang="en-US" dirty="0"/>
          </a:p>
        </p:txBody>
      </p:sp>
      <p:sp>
        <p:nvSpPr>
          <p:cNvPr id="8" name="Rectangle 7"/>
          <p:cNvSpPr/>
          <p:nvPr/>
        </p:nvSpPr>
        <p:spPr>
          <a:xfrm>
            <a:off x="3321975" y="3581402"/>
            <a:ext cx="1223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recycled</a:t>
            </a:r>
            <a:endParaRPr lang="zh-CN" altLang="en-US" dirty="0"/>
          </a:p>
        </p:txBody>
      </p:sp>
      <p:sp>
        <p:nvSpPr>
          <p:cNvPr id="9" name="Rectangle 8"/>
          <p:cNvSpPr/>
          <p:nvPr/>
        </p:nvSpPr>
        <p:spPr>
          <a:xfrm>
            <a:off x="5405638" y="4252417"/>
            <a:ext cx="12086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industry</a:t>
            </a:r>
            <a:endParaRPr lang="zh-CN" altLang="en-US" dirty="0"/>
          </a:p>
        </p:txBody>
      </p:sp>
      <p:sp>
        <p:nvSpPr>
          <p:cNvPr id="10" name="Rectangle 9"/>
          <p:cNvSpPr/>
          <p:nvPr/>
        </p:nvSpPr>
        <p:spPr>
          <a:xfrm>
            <a:off x="4910939" y="4743687"/>
            <a:ext cx="155254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11" name="Rectangle 10"/>
          <p:cNvSpPr/>
          <p:nvPr/>
        </p:nvSpPr>
        <p:spPr>
          <a:xfrm>
            <a:off x="2408461" y="5758488"/>
            <a:ext cx="12862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scientific</a:t>
            </a:r>
            <a:endParaRPr lang="zh-CN" altLang="en-US" dirty="0"/>
          </a:p>
        </p:txBody>
      </p:sp>
    </p:spTree>
    <p:extLst>
      <p:ext uri="{BB962C8B-B14F-4D97-AF65-F5344CB8AC3E}">
        <p14:creationId xmlns:p14="http://schemas.microsoft.com/office/powerpoint/2010/main" val="354636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6915" y="603789"/>
            <a:ext cx="5262979"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用括号中所给词的适当形式填空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49710" y="1294936"/>
            <a:ext cx="1066854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grandparents used to ________ in the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they are used to ________ in the city.(live)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We should take the bus or subway instead of driving ________(cut) down air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Please remember ________(take) the rubbish away when you go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teacher often tells us saving the earth ________(begin) with small things.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Our head teacher told us we had to make a plan before ________(take) action.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948870" y="1530733"/>
            <a:ext cx="6160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live</a:t>
            </a:r>
            <a:endParaRPr lang="zh-CN" altLang="en-US" dirty="0"/>
          </a:p>
        </p:txBody>
      </p:sp>
      <p:sp>
        <p:nvSpPr>
          <p:cNvPr id="5" name="Rectangle 4"/>
          <p:cNvSpPr/>
          <p:nvPr/>
        </p:nvSpPr>
        <p:spPr>
          <a:xfrm>
            <a:off x="1285931" y="2273011"/>
            <a:ext cx="8418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living</a:t>
            </a:r>
            <a:endParaRPr lang="zh-CN" altLang="en-US" dirty="0"/>
          </a:p>
        </p:txBody>
      </p:sp>
      <p:sp>
        <p:nvSpPr>
          <p:cNvPr id="6" name="Rectangle 5"/>
          <p:cNvSpPr/>
          <p:nvPr/>
        </p:nvSpPr>
        <p:spPr>
          <a:xfrm>
            <a:off x="8459796" y="2993773"/>
            <a:ext cx="9094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cut</a:t>
            </a:r>
            <a:endParaRPr lang="zh-CN" altLang="en-US" dirty="0"/>
          </a:p>
        </p:txBody>
      </p:sp>
      <p:sp>
        <p:nvSpPr>
          <p:cNvPr id="7" name="Rectangle 6"/>
          <p:cNvSpPr/>
          <p:nvPr/>
        </p:nvSpPr>
        <p:spPr>
          <a:xfrm>
            <a:off x="3680267" y="4467570"/>
            <a:ext cx="10447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take</a:t>
            </a:r>
            <a:endParaRPr lang="zh-CN" altLang="en-US" dirty="0"/>
          </a:p>
        </p:txBody>
      </p:sp>
      <p:sp>
        <p:nvSpPr>
          <p:cNvPr id="8" name="Rectangle 7"/>
          <p:cNvSpPr/>
          <p:nvPr/>
        </p:nvSpPr>
        <p:spPr>
          <a:xfrm>
            <a:off x="6716100" y="5177575"/>
            <a:ext cx="9973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begins</a:t>
            </a:r>
            <a:endParaRPr lang="zh-CN" altLang="en-US" dirty="0"/>
          </a:p>
        </p:txBody>
      </p:sp>
      <p:sp>
        <p:nvSpPr>
          <p:cNvPr id="9" name="Rectangle 8"/>
          <p:cNvSpPr/>
          <p:nvPr/>
        </p:nvSpPr>
        <p:spPr>
          <a:xfrm>
            <a:off x="8301094" y="5909095"/>
            <a:ext cx="9471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taking</a:t>
            </a:r>
            <a:endParaRPr lang="zh-CN" altLang="en-US" dirty="0"/>
          </a:p>
        </p:txBody>
      </p:sp>
    </p:spTree>
    <p:extLst>
      <p:ext uri="{BB962C8B-B14F-4D97-AF65-F5344CB8AC3E}">
        <p14:creationId xmlns:p14="http://schemas.microsoft.com/office/powerpoint/2010/main" val="398573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011" y="1077252"/>
            <a:ext cx="938066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Many tall buildings ________(build) in our town in the last ten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—Where is your father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________(read) a newspaper in the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Greenhouse gases are ________(harm) to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We ________(learn) about two thousand English new words so far.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lot of sharks ________(kill) every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57008" y="1261791"/>
            <a:ext cx="211615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been built</a:t>
            </a:r>
            <a:endParaRPr lang="zh-CN" altLang="en-US" dirty="0"/>
          </a:p>
        </p:txBody>
      </p:sp>
      <p:sp>
        <p:nvSpPr>
          <p:cNvPr id="4" name="Rectangle 3"/>
          <p:cNvSpPr/>
          <p:nvPr/>
        </p:nvSpPr>
        <p:spPr>
          <a:xfrm>
            <a:off x="2572894" y="2767862"/>
            <a:ext cx="13876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reading</a:t>
            </a:r>
            <a:endParaRPr lang="zh-CN" altLang="en-US" dirty="0"/>
          </a:p>
        </p:txBody>
      </p:sp>
      <p:sp>
        <p:nvSpPr>
          <p:cNvPr id="5" name="Rectangle 4"/>
          <p:cNvSpPr/>
          <p:nvPr/>
        </p:nvSpPr>
        <p:spPr>
          <a:xfrm>
            <a:off x="5025944" y="3466185"/>
            <a:ext cx="1171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en-US" dirty="0"/>
          </a:p>
        </p:txBody>
      </p:sp>
      <p:sp>
        <p:nvSpPr>
          <p:cNvPr id="6" name="Rectangle 5"/>
          <p:cNvSpPr/>
          <p:nvPr/>
        </p:nvSpPr>
        <p:spPr>
          <a:xfrm>
            <a:off x="2469536" y="4251493"/>
            <a:ext cx="18741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have learned</a:t>
            </a:r>
            <a:endParaRPr lang="zh-CN" altLang="en-US" dirty="0"/>
          </a:p>
        </p:txBody>
      </p:sp>
      <p:sp>
        <p:nvSpPr>
          <p:cNvPr id="7" name="Rectangle 6"/>
          <p:cNvSpPr/>
          <p:nvPr/>
        </p:nvSpPr>
        <p:spPr>
          <a:xfrm>
            <a:off x="5140174" y="4994695"/>
            <a:ext cx="13251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killed</a:t>
            </a:r>
            <a:endParaRPr lang="zh-CN" altLang="en-US" dirty="0"/>
          </a:p>
        </p:txBody>
      </p:sp>
    </p:spTree>
    <p:extLst>
      <p:ext uri="{BB962C8B-B14F-4D97-AF65-F5344CB8AC3E}">
        <p14:creationId xmlns:p14="http://schemas.microsoft.com/office/powerpoint/2010/main" val="88562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223" y="1156127"/>
            <a:ext cx="946672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think Lucy's kite is beautiful.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Joe's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As you can 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chairs are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plastic.</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Do you have enough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煤</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for winter?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In Ningbo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knows that things in blue rubbish bins can be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回收利用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95146" y="1412398"/>
            <a:ext cx="7008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ugly</a:t>
            </a:r>
            <a:endParaRPr lang="zh-CN" altLang="en-US" dirty="0"/>
          </a:p>
        </p:txBody>
      </p:sp>
      <p:sp>
        <p:nvSpPr>
          <p:cNvPr id="4" name="Rectangle 3"/>
          <p:cNvSpPr/>
          <p:nvPr/>
        </p:nvSpPr>
        <p:spPr>
          <a:xfrm>
            <a:off x="6161527" y="2165433"/>
            <a:ext cx="120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wooden</a:t>
            </a:r>
            <a:endParaRPr lang="zh-CN" altLang="en-US" dirty="0"/>
          </a:p>
        </p:txBody>
      </p:sp>
      <p:sp>
        <p:nvSpPr>
          <p:cNvPr id="5" name="Rectangle 4"/>
          <p:cNvSpPr/>
          <p:nvPr/>
        </p:nvSpPr>
        <p:spPr>
          <a:xfrm>
            <a:off x="4889460" y="2818120"/>
            <a:ext cx="6918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coal</a:t>
            </a:r>
            <a:endParaRPr lang="zh-CN" altLang="en-US" dirty="0"/>
          </a:p>
        </p:txBody>
      </p:sp>
      <p:sp>
        <p:nvSpPr>
          <p:cNvPr id="6" name="Rectangle 5"/>
          <p:cNvSpPr/>
          <p:nvPr/>
        </p:nvSpPr>
        <p:spPr>
          <a:xfrm>
            <a:off x="1174641" y="4110782"/>
            <a:ext cx="183903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71393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2908" y="571516"/>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915" y="1170499"/>
            <a:ext cx="1045643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study shows that good habits play a very important ________ in children's education.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so.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sense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reason  D. meaning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湖北武汉模拟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not ask Bob to join in trip to the zoo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in our group loves 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always seems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anxious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personal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cruel  D. careless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932452" y="140251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8935658" y="509151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83418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0" y="1310306"/>
            <a:ext cx="972491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not ________ too much time on your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cost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D. pay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land is ________ rain because it hasn't rained for several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known for  B. useful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harmful to  D. thirsty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071380" y="149846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585439" y="375756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399245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60612" y="1037834"/>
            <a:ext cx="1081143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famous Chinese songs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The Love Song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Kangding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Jasmine Flowers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were sung during the concert.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number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number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great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great deal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Apple Watch is very beautiful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too expensive. So I can't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save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support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offer  D. afford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634079" y="127254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0018511" y="424166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82242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2" y="1113096"/>
            <a:ext cx="1048870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株洲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 the computer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Lily. It's time for you to go to bed.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off  B. turn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you ever ________ that new film?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I ________ it a week ago.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saw  B.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  D.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38513" y="1355464"/>
            <a:ext cx="67773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029460" y="2767862"/>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276420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3483" y="689850"/>
            <a:ext cx="557075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23191" y="1520847"/>
            <a:ext cx="10359613"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取笑一个盲人是残忍的。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________ to make fun of a blind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抽烟对你的身体有害。</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________ ________ your health to smoke.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这个妇女不能承担她孩子的教育费用。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woman couldn't ________ ________ ________ for her child's education.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003262" y="2520436"/>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5" name="Rectangle 4"/>
          <p:cNvSpPr/>
          <p:nvPr/>
        </p:nvSpPr>
        <p:spPr>
          <a:xfrm>
            <a:off x="3058757" y="2520435"/>
            <a:ext cx="8082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cruel</a:t>
            </a:r>
            <a:endParaRPr lang="zh-CN" altLang="en-US" dirty="0"/>
          </a:p>
        </p:txBody>
      </p:sp>
      <p:sp>
        <p:nvSpPr>
          <p:cNvPr id="6" name="Rectangle 5"/>
          <p:cNvSpPr/>
          <p:nvPr/>
        </p:nvSpPr>
        <p:spPr>
          <a:xfrm>
            <a:off x="2003262" y="3981690"/>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7" name="Rectangle 6"/>
          <p:cNvSpPr/>
          <p:nvPr/>
        </p:nvSpPr>
        <p:spPr>
          <a:xfrm>
            <a:off x="2971233" y="3981690"/>
            <a:ext cx="11719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harmful</a:t>
            </a:r>
            <a:endParaRPr lang="zh-CN" altLang="en-US" dirty="0"/>
          </a:p>
        </p:txBody>
      </p:sp>
      <p:sp>
        <p:nvSpPr>
          <p:cNvPr id="8" name="Rectangle 7"/>
          <p:cNvSpPr/>
          <p:nvPr/>
        </p:nvSpPr>
        <p:spPr>
          <a:xfrm>
            <a:off x="4589791" y="3981689"/>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9" name="Rectangle 8"/>
          <p:cNvSpPr/>
          <p:nvPr/>
        </p:nvSpPr>
        <p:spPr>
          <a:xfrm>
            <a:off x="4098951" y="5442944"/>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10" name="Rectangle 9"/>
          <p:cNvSpPr/>
          <p:nvPr/>
        </p:nvSpPr>
        <p:spPr>
          <a:xfrm>
            <a:off x="5482573" y="5442944"/>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11" name="Rectangle 10"/>
          <p:cNvSpPr/>
          <p:nvPr/>
        </p:nvSpPr>
        <p:spPr>
          <a:xfrm>
            <a:off x="6224239" y="5073612"/>
            <a:ext cx="124335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2880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3" y="1170457"/>
            <a:ext cx="986476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你介意我把灯关掉吗？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 mind if I ________ ________ the light?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我们迫不及待要采取行动了。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can't afford to wait any longer________ ________ action.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具备良好的教育，你才能有所作为。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good education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58574" y="2165433"/>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a:t>
            </a:r>
            <a:endParaRPr lang="zh-CN" altLang="en-US" dirty="0"/>
          </a:p>
        </p:txBody>
      </p:sp>
      <p:sp>
        <p:nvSpPr>
          <p:cNvPr id="4" name="Rectangle 3"/>
          <p:cNvSpPr/>
          <p:nvPr/>
        </p:nvSpPr>
        <p:spPr>
          <a:xfrm>
            <a:off x="5506915" y="2165432"/>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
        <p:nvSpPr>
          <p:cNvPr id="5" name="Rectangle 4"/>
          <p:cNvSpPr/>
          <p:nvPr/>
        </p:nvSpPr>
        <p:spPr>
          <a:xfrm>
            <a:off x="6121396" y="3606959"/>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6" name="Rectangle 5"/>
          <p:cNvSpPr/>
          <p:nvPr/>
        </p:nvSpPr>
        <p:spPr>
          <a:xfrm>
            <a:off x="7470799" y="3632033"/>
            <a:ext cx="714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a:t>
            </a:r>
            <a:endParaRPr lang="zh-CN" altLang="en-US" dirty="0"/>
          </a:p>
        </p:txBody>
      </p:sp>
      <p:sp>
        <p:nvSpPr>
          <p:cNvPr id="7" name="Rectangle 6"/>
          <p:cNvSpPr/>
          <p:nvPr/>
        </p:nvSpPr>
        <p:spPr>
          <a:xfrm>
            <a:off x="5706731" y="5063599"/>
            <a:ext cx="8608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make</a:t>
            </a:r>
            <a:endParaRPr lang="zh-CN" altLang="en-US" dirty="0"/>
          </a:p>
        </p:txBody>
      </p:sp>
      <p:sp>
        <p:nvSpPr>
          <p:cNvPr id="8" name="Rectangle 7"/>
          <p:cNvSpPr/>
          <p:nvPr/>
        </p:nvSpPr>
        <p:spPr>
          <a:xfrm>
            <a:off x="7138657" y="5063598"/>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9" name="Rectangle 8"/>
          <p:cNvSpPr/>
          <p:nvPr/>
        </p:nvSpPr>
        <p:spPr>
          <a:xfrm>
            <a:off x="8041912" y="5063598"/>
            <a:ext cx="14523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difference</a:t>
            </a:r>
            <a:endParaRPr lang="zh-CN" altLang="en-US" dirty="0"/>
          </a:p>
        </p:txBody>
      </p:sp>
    </p:spTree>
    <p:extLst>
      <p:ext uri="{BB962C8B-B14F-4D97-AF65-F5344CB8AC3E}">
        <p14:creationId xmlns:p14="http://schemas.microsoft.com/office/powerpoint/2010/main" val="297837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3521" y="539243"/>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6702" y="1277949"/>
            <a:ext cx="11292164"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请认真阅读下面短文，从短文后各题所给的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30022" y="2291826"/>
            <a:ext cx="10391886" cy="367626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does the word ecology mean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Ernst Haeckel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German biologist. He joined two Greek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oikos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meaning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logie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meaning “the study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Together they mean “the study of the house”. The “house” Haeckel had in mind is our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Earth. Earth is home for all living things—humans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even tiny microbes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136086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607" y="604000"/>
            <a:ext cx="11596743"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study a house is to learn how its residents(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居民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use it. An ecologist is a scientist who studies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between organisms(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their environment. The environment is an organism's surroundings. It may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gases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rocks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temperature.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Ecologists also study the balance of using the environment while protecting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ecologist once asked a boy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thought it meant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go into the forest and look for somebody who wants to cut down a tree. You take away his axe. You tell him about how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trees are. You say they are good for natural beauty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saving soil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giving shelter to birds and other animals.”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09790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2" y="643416"/>
            <a:ext cx="11317045"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answer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the ecologist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may not be easy to find a woodcutter to talk to. Also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remember that sometimes it's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cut down a tree. If we cut down too many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forest will disappear. If we don't cut down any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won't get any resources from the forest. We have to find the right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get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boy said. “We need the forest's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wood and paper or we might not have desks or notebooks for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“Exactly—and school is a good place to learn about ecology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added the ecologist. “Then you will know how to protect the natural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38166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5270" y="1410739"/>
            <a:ext cx="783873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proved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invented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marked  D. accepted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planet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building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project  D. surface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feeling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relationships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distance  D. competitions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pollute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control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include  D. reduce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who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whose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why  D. what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73892" y="169209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333817" y="2435122"/>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2316556" y="317814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6" name="Rectangle 5"/>
          <p:cNvSpPr/>
          <p:nvPr/>
        </p:nvSpPr>
        <p:spPr>
          <a:xfrm>
            <a:off x="2308168" y="391505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7" name="Rectangle 6"/>
          <p:cNvSpPr/>
          <p:nvPr/>
        </p:nvSpPr>
        <p:spPr>
          <a:xfrm>
            <a:off x="2391525" y="464151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83898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0753" y="786669"/>
            <a:ext cx="464742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用所给单词的正确形式填空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49101" y="1780071"/>
            <a:ext cx="918703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saw two ________(fisherman) selling fishes in the market.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Throwing ________(litter) away isn't allowed.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 has many ________(advantage). We like to get on well with him.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My father likes wearing his ________(wood) shoes.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We should bring ________(plastic) bags for shopping.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099014" y="2014827"/>
            <a:ext cx="14542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fishermen</a:t>
            </a:r>
            <a:endParaRPr lang="zh-CN" altLang="en-US" dirty="0"/>
          </a:p>
        </p:txBody>
      </p:sp>
      <p:sp>
        <p:nvSpPr>
          <p:cNvPr id="5" name="Rectangle 4"/>
          <p:cNvSpPr/>
          <p:nvPr/>
        </p:nvSpPr>
        <p:spPr>
          <a:xfrm>
            <a:off x="3509185" y="2711248"/>
            <a:ext cx="7845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litter</a:t>
            </a:r>
            <a:endParaRPr lang="zh-CN" altLang="en-US" dirty="0"/>
          </a:p>
        </p:txBody>
      </p:sp>
      <p:sp>
        <p:nvSpPr>
          <p:cNvPr id="6" name="Rectangle 5"/>
          <p:cNvSpPr/>
          <p:nvPr/>
        </p:nvSpPr>
        <p:spPr>
          <a:xfrm>
            <a:off x="3509185" y="3559442"/>
            <a:ext cx="15976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advantages</a:t>
            </a:r>
            <a:endParaRPr lang="zh-CN" altLang="en-US" dirty="0"/>
          </a:p>
        </p:txBody>
      </p:sp>
      <p:sp>
        <p:nvSpPr>
          <p:cNvPr id="7" name="Rectangle 6"/>
          <p:cNvSpPr/>
          <p:nvPr/>
        </p:nvSpPr>
        <p:spPr>
          <a:xfrm>
            <a:off x="5333188" y="4209387"/>
            <a:ext cx="12028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wooden</a:t>
            </a:r>
            <a:endParaRPr lang="zh-CN" altLang="en-US" dirty="0"/>
          </a:p>
        </p:txBody>
      </p:sp>
      <p:sp>
        <p:nvSpPr>
          <p:cNvPr id="8" name="Rectangle 7"/>
          <p:cNvSpPr/>
          <p:nvPr/>
        </p:nvSpPr>
        <p:spPr>
          <a:xfrm>
            <a:off x="4122494" y="4952284"/>
            <a:ext cx="984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plastic</a:t>
            </a:r>
            <a:endParaRPr lang="zh-CN" altLang="en-US" dirty="0"/>
          </a:p>
        </p:txBody>
      </p:sp>
    </p:spTree>
    <p:extLst>
      <p:ext uri="{BB962C8B-B14F-4D97-AF65-F5344CB8AC3E}">
        <p14:creationId xmlns:p14="http://schemas.microsoft.com/office/powerpoint/2010/main" val="510274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14513" y="1251159"/>
            <a:ext cx="742994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wild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common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wealthy  D. important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but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comfortable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tiring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impossible  D. necessary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mystery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temperature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balance  D. symbol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soil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resources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landscape  D. wildlife</a:t>
            </a:r>
            <a:endParaRPr lang="zh-CN" altLang="en-US" dirty="0"/>
          </a:p>
        </p:txBody>
      </p:sp>
      <p:sp>
        <p:nvSpPr>
          <p:cNvPr id="3" name="Rectangle 2"/>
          <p:cNvSpPr/>
          <p:nvPr/>
        </p:nvSpPr>
        <p:spPr>
          <a:xfrm>
            <a:off x="2340693" y="150921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340693" y="222894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329473" y="294866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340693" y="368514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363135" y="447933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05108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2650" y="173483"/>
            <a:ext cx="5569730"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4c(</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语法过关</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1796" y="895091"/>
            <a:ext cx="10811437" cy="5262979"/>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现在进行时：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Present Progressive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定义：表示说话时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瞬间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正在进行的动作，也表示目前或现阶段正在进行的动作。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用法：一些表示位置移动的动词，如：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等，常用现在进行时表示将来。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be(am/is/are)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标志词：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listen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The boy is crying.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199104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1" y="948244"/>
            <a:ext cx="11263255" cy="4524315"/>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现在完成时：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Present Perfect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定义：表示动作已经完成，但对现在造成了影响，或者表示从过去某一时间开始一直延续到现在并还可能持续下去的动作。</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用法：表示到现在为止已经发生的动作或状态，句中常有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already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表示到现在为止曾经发生或从来没有发生过的动作或状态，句中常有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表示到目前为止某一动作已经发生若干次，句中常有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twice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...times</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038712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8752" y="1371238"/>
            <a:ext cx="7580555" cy="3785652"/>
          </a:xfrm>
          <a:prstGeom prst="rect">
            <a:avLst/>
          </a:prstGeom>
        </p:spPr>
        <p:txBody>
          <a:bodyPr wrap="square">
            <a:spAutoFit/>
          </a:bodyPr>
          <a:lstStyle/>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表示一段时间以来某一动作或状态一直发生，句中常有</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，谓语动词为延续性动词。</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has/have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＋过去分词</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标志词：</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already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yet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ever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never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since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haven't finished my homework yet.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919150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8043" y="1468057"/>
            <a:ext cx="9434455"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Passive Voice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定义：表示主语是动作的承受者，即行为动作的对象的一种语态。</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new school was built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classroom is cleaned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888955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1327" y="1381996"/>
            <a:ext cx="7978588"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情态动词本身有一定的词义，表示说话人的情绪、态度或语气，但不能单独作谓语，只能与其他动词构成谓语。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常见的有：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can(could)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must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shall(should)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will(would)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626963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87388" y="847727"/>
            <a:ext cx="8129195"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情态动词无人称和数的变化，后接动词原形。否定式是在情态动词后面加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。个别情态动词有过去式形式，可用来表达更加客气、委婉的语气。</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Peter can climb up the trees like a koala.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Lucy could ride a bicycle when she was five years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mustn't play with fire. It is dangerous.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244082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71" y="722123"/>
            <a:ext cx="433965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08038" y="1679680"/>
            <a:ext cx="1029506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Look! The Browns ________(eat) supper in the kitchen.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Some boys ________(swim) in the river now. It's very dangerous.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Uncle Chen ________(repair) more than five bicycles since last Friday.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________(finish) practicing the piano. May I go to play football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Cathy and Linda ________(not be) back to their hometown for two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753545" y="1939523"/>
            <a:ext cx="143609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eating</a:t>
            </a:r>
            <a:endParaRPr lang="zh-CN" altLang="en-US" dirty="0"/>
          </a:p>
        </p:txBody>
      </p:sp>
      <p:sp>
        <p:nvSpPr>
          <p:cNvPr id="5" name="Rectangle 4"/>
          <p:cNvSpPr/>
          <p:nvPr/>
        </p:nvSpPr>
        <p:spPr>
          <a:xfrm>
            <a:off x="2786325" y="2661031"/>
            <a:ext cx="19344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swimming</a:t>
            </a:r>
            <a:endParaRPr lang="zh-CN" altLang="en-US" dirty="0"/>
          </a:p>
        </p:txBody>
      </p:sp>
      <p:sp>
        <p:nvSpPr>
          <p:cNvPr id="6" name="Rectangle 5"/>
          <p:cNvSpPr/>
          <p:nvPr/>
        </p:nvSpPr>
        <p:spPr>
          <a:xfrm>
            <a:off x="2457553" y="3122696"/>
            <a:ext cx="235506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has repaired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2642796" y="4104047"/>
            <a:ext cx="18436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finished</a:t>
            </a:r>
            <a:endParaRPr lang="zh-CN" altLang="en-US" dirty="0"/>
          </a:p>
        </p:txBody>
      </p:sp>
      <p:sp>
        <p:nvSpPr>
          <p:cNvPr id="8" name="Rectangle 7"/>
          <p:cNvSpPr/>
          <p:nvPr/>
        </p:nvSpPr>
        <p:spPr>
          <a:xfrm>
            <a:off x="2786325" y="4626809"/>
            <a:ext cx="363567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haven't/have not been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6716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5638" y="818942"/>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20413" y="1471712"/>
            <a:ext cx="937708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is mum?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living room. She ________ a book at the moment.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 reading  B. will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reading  D. has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good books did you read recently?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________ Tales of China since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now the third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read  B. am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reading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read  D. will read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072060" y="24021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612680" y="459666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65208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5" y="894371"/>
            <a:ext cx="10004613"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连云港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)David Attenborough ________ 40 documentaries over the past 67 years. A Life on Our Planet is his latest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made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made  D. is making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Our school library ________ with plants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lovely desks and chairs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feel relaxed while studying or reading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decorates  B. decorated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decorated  D. was decorating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596364" y="1100426"/>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4391046" y="3295027"/>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256700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1092" y="722124"/>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2433" y="1524868"/>
            <a:ext cx="9466730"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It's sunny. Let's go sightseeing ________ watching TV in our hotel 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thanks to  B. instead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as well as  D. due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do you put a lot of snakes into the forest?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protect the ecosystem.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Why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Which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D. When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870109" y="174588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418464" y="390817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8845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6980" y="1152119"/>
            <a:ext cx="966036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the new traffic rules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________ wear a helmet when riding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bike.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might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  D. must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福建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the new regulation(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规定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school students ________ take their cell phones to the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wouldn't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needn't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mustn't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57900" y="140164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920069" y="42524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806101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37544" y="659363"/>
            <a:ext cx="3728778" cy="461665"/>
          </a:xfrm>
          <a:prstGeom prst="rect">
            <a:avLst/>
          </a:prstGeom>
        </p:spPr>
        <p:txBody>
          <a:bodyPr wrap="none">
            <a:spAutoFit/>
          </a:bodyPr>
          <a:lstStyle/>
          <a:p>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4</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B 1a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en-US" b="1" dirty="0"/>
          </a:p>
        </p:txBody>
      </p:sp>
      <p:sp>
        <p:nvSpPr>
          <p:cNvPr id="3" name="Rectangle 2"/>
          <p:cNvSpPr/>
          <p:nvPr/>
        </p:nvSpPr>
        <p:spPr>
          <a:xfrm>
            <a:off x="337072" y="1121028"/>
            <a:ext cx="6676913"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根据句意及首字母或汉语提示完成单词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71750" y="2074183"/>
            <a:ext cx="10843707"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of the building is too narrow for a car.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How much water does this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contain?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How many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p</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were there before Lincoln?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good example of Shanghai has </a:t>
            </a:r>
            <a:r>
              <a:rPr lang="en-US" altLang="zh-CN" sz="2400" u="sng" kern="100" dirty="0" err="1">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us to improve the rubbish collecting system</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067158" y="2305283"/>
            <a:ext cx="7209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gate</a:t>
            </a:r>
            <a:endParaRPr lang="zh-CN" altLang="en-US" dirty="0"/>
          </a:p>
        </p:txBody>
      </p:sp>
      <p:sp>
        <p:nvSpPr>
          <p:cNvPr id="6" name="Rectangle 5"/>
          <p:cNvSpPr/>
          <p:nvPr/>
        </p:nvSpPr>
        <p:spPr>
          <a:xfrm>
            <a:off x="4868216" y="3069076"/>
            <a:ext cx="9337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bottle</a:t>
            </a:r>
            <a:endParaRPr lang="zh-CN" altLang="en-US" dirty="0"/>
          </a:p>
        </p:txBody>
      </p:sp>
      <p:sp>
        <p:nvSpPr>
          <p:cNvPr id="7" name="Rectangle 6"/>
          <p:cNvSpPr/>
          <p:nvPr/>
        </p:nvSpPr>
        <p:spPr>
          <a:xfrm>
            <a:off x="2788125" y="3736176"/>
            <a:ext cx="14922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presidents</a:t>
            </a:r>
            <a:endParaRPr lang="zh-CN" altLang="en-US" dirty="0"/>
          </a:p>
        </p:txBody>
      </p:sp>
      <p:sp>
        <p:nvSpPr>
          <p:cNvPr id="8" name="Rectangle 7"/>
          <p:cNvSpPr/>
          <p:nvPr/>
        </p:nvSpPr>
        <p:spPr>
          <a:xfrm>
            <a:off x="7889739" y="4499843"/>
            <a:ext cx="11889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inspired</a:t>
            </a:r>
            <a:endParaRPr lang="zh-CN" altLang="en-US" dirty="0"/>
          </a:p>
        </p:txBody>
      </p:sp>
    </p:spTree>
    <p:extLst>
      <p:ext uri="{BB962C8B-B14F-4D97-AF65-F5344CB8AC3E}">
        <p14:creationId xmlns:p14="http://schemas.microsoft.com/office/powerpoint/2010/main" val="403205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77844" y="1998752"/>
            <a:ext cx="7741920" cy="2308324"/>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 In Ningbo</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everyone knows that things in blue rubbish bins can be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回收利用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6. Wood floats on the water but ________(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金属</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sinks.</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41323" y="2737415"/>
            <a:ext cx="1839030"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668494" y="3671504"/>
            <a:ext cx="8989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metal</a:t>
            </a:r>
            <a:endParaRPr lang="zh-CN" altLang="en-US" dirty="0"/>
          </a:p>
        </p:txBody>
      </p:sp>
    </p:spTree>
    <p:extLst>
      <p:ext uri="{BB962C8B-B14F-4D97-AF65-F5344CB8AC3E}">
        <p14:creationId xmlns:p14="http://schemas.microsoft.com/office/powerpoint/2010/main" val="318501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0942" y="614546"/>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6522" y="1471077"/>
            <a:ext cx="9767943"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—Do you know anything about C919?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It's a kind of plane which ________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made of  B. is made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made from  D. is made up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light is on. When you 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won't forget ________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it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do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off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it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do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124706" y="236982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7065768" y="39189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64657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313" y="749164"/>
            <a:ext cx="9800216"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 ________ idea to build cabin hospitals(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方舱医院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receive patients during the outbreak of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新冠肺炎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cheerful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classical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creative  D. curious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—I'm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Li. I ________ my English homework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forget ________ it to school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take</a:t>
            </a: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taking</a:t>
            </a:r>
            <a:endParaRPr lang="zh-CN" altLang="en-US" dirty="0"/>
          </a:p>
        </p:txBody>
      </p:sp>
      <p:sp>
        <p:nvSpPr>
          <p:cNvPr id="3" name="Rectangle 2"/>
          <p:cNvSpPr/>
          <p:nvPr/>
        </p:nvSpPr>
        <p:spPr>
          <a:xfrm>
            <a:off x="4652512" y="99285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000684" y="314982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64864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6786" y="1360481"/>
            <a:ext cx="817222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My father ________ a lot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he has given it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used smoke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is used to smoking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was used to smoke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used to smoke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854840" y="156300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70135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466" y="861972"/>
            <a:ext cx="403187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63040" y="2052585"/>
            <a:ext cx="10004612"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你同意我说的话吗？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you________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我们应该保护动物，关爱地球。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should ________ animals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________ ________the earth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16377" y="3026046"/>
            <a:ext cx="95648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agree </a:t>
            </a:r>
            <a:endParaRPr lang="zh-CN" altLang="en-US" dirty="0"/>
          </a:p>
        </p:txBody>
      </p:sp>
      <p:sp>
        <p:nvSpPr>
          <p:cNvPr id="5" name="Rectangle 4"/>
          <p:cNvSpPr/>
          <p:nvPr/>
        </p:nvSpPr>
        <p:spPr>
          <a:xfrm>
            <a:off x="3986889" y="3026045"/>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
        <p:nvSpPr>
          <p:cNvPr id="6" name="Rectangle 5"/>
          <p:cNvSpPr/>
          <p:nvPr/>
        </p:nvSpPr>
        <p:spPr>
          <a:xfrm>
            <a:off x="5341514" y="3026045"/>
            <a:ext cx="5838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endParaRPr lang="zh-CN" altLang="en-US" dirty="0"/>
          </a:p>
        </p:txBody>
      </p:sp>
      <p:sp>
        <p:nvSpPr>
          <p:cNvPr id="7" name="Rectangle 6"/>
          <p:cNvSpPr/>
          <p:nvPr/>
        </p:nvSpPr>
        <p:spPr>
          <a:xfrm>
            <a:off x="3024597" y="4461170"/>
            <a:ext cx="10965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protect</a:t>
            </a:r>
            <a:endParaRPr lang="zh-CN" altLang="en-US" dirty="0"/>
          </a:p>
        </p:txBody>
      </p:sp>
      <p:sp>
        <p:nvSpPr>
          <p:cNvPr id="8" name="Rectangle 7"/>
          <p:cNvSpPr/>
          <p:nvPr/>
        </p:nvSpPr>
        <p:spPr>
          <a:xfrm>
            <a:off x="6017363" y="4461170"/>
            <a:ext cx="716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care</a:t>
            </a:r>
            <a:endParaRPr lang="zh-CN" altLang="en-US" dirty="0"/>
          </a:p>
        </p:txBody>
      </p:sp>
      <p:sp>
        <p:nvSpPr>
          <p:cNvPr id="9" name="Rectangle 8"/>
          <p:cNvSpPr/>
          <p:nvPr/>
        </p:nvSpPr>
        <p:spPr>
          <a:xfrm>
            <a:off x="7406338" y="4461170"/>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Tree>
    <p:extLst>
      <p:ext uri="{BB962C8B-B14F-4D97-AF65-F5344CB8AC3E}">
        <p14:creationId xmlns:p14="http://schemas.microsoft.com/office/powerpoint/2010/main" val="1193245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3" y="668420"/>
            <a:ext cx="10284311"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en-US" sz="2400" kern="100" dirty="0">
                <a:latin typeface="Calibri" panose="020F0502020204030204" pitchFamily="34" charset="0"/>
                <a:ea typeface="宋体" panose="02010600030101010101" pitchFamily="2" charset="-122"/>
                <a:cs typeface="Times New Roman" panose="02020603050405020304" pitchFamily="18" charset="0"/>
              </a:rPr>
              <a:t>离开房间时不要忘记关灯。</a:t>
            </a: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forget ________ ________ ________ ________ ________when you leave the room.</a:t>
            </a: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en-US" sz="2400" kern="100" dirty="0">
                <a:latin typeface="Calibri" panose="020F0502020204030204" pitchFamily="34" charset="0"/>
                <a:ea typeface="宋体" panose="02010600030101010101" pitchFamily="2" charset="-122"/>
                <a:cs typeface="Times New Roman" panose="02020603050405020304" pitchFamily="18" charset="0"/>
              </a:rPr>
              <a:t>回收书和纸很容易，但对保护环境很重要。</a:t>
            </a: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________is easy. But it is very important for protecting the environment.</a:t>
            </a: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en-US" sz="2400" kern="100" dirty="0">
                <a:latin typeface="Calibri" panose="020F0502020204030204" pitchFamily="34" charset="0"/>
                <a:ea typeface="宋体" panose="02010600030101010101" pitchFamily="2" charset="-122"/>
                <a:cs typeface="Times New Roman" panose="02020603050405020304" pitchFamily="18" charset="0"/>
              </a:rPr>
              <a:t>洗头的时候你最好关掉淋浴器。</a:t>
            </a: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You'd better ________ ________the shower when you wash your hair.</a:t>
            </a:r>
          </a:p>
        </p:txBody>
      </p:sp>
      <p:sp>
        <p:nvSpPr>
          <p:cNvPr id="3" name="Rectangle 2"/>
          <p:cNvSpPr/>
          <p:nvPr/>
        </p:nvSpPr>
        <p:spPr>
          <a:xfrm>
            <a:off x="3506244" y="1552248"/>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4" name="Rectangle 3"/>
          <p:cNvSpPr/>
          <p:nvPr/>
        </p:nvSpPr>
        <p:spPr>
          <a:xfrm>
            <a:off x="4617971" y="1552247"/>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a:t>
            </a:r>
            <a:endParaRPr lang="zh-CN" altLang="en-US" dirty="0"/>
          </a:p>
        </p:txBody>
      </p:sp>
      <p:sp>
        <p:nvSpPr>
          <p:cNvPr id="5" name="Rectangle 4"/>
          <p:cNvSpPr/>
          <p:nvPr/>
        </p:nvSpPr>
        <p:spPr>
          <a:xfrm>
            <a:off x="6002016" y="1552246"/>
            <a:ext cx="6016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 </a:t>
            </a:r>
            <a:endParaRPr lang="zh-CN" altLang="en-US" dirty="0"/>
          </a:p>
        </p:txBody>
      </p:sp>
      <p:sp>
        <p:nvSpPr>
          <p:cNvPr id="6" name="Rectangle 5"/>
          <p:cNvSpPr/>
          <p:nvPr/>
        </p:nvSpPr>
        <p:spPr>
          <a:xfrm>
            <a:off x="7269235" y="155224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7" name="Rectangle 6"/>
          <p:cNvSpPr/>
          <p:nvPr/>
        </p:nvSpPr>
        <p:spPr>
          <a:xfrm>
            <a:off x="8653280" y="1552245"/>
            <a:ext cx="7316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light</a:t>
            </a:r>
            <a:endParaRPr lang="zh-CN" altLang="en-US" dirty="0"/>
          </a:p>
        </p:txBody>
      </p:sp>
      <p:sp>
        <p:nvSpPr>
          <p:cNvPr id="8" name="Rectangle 7"/>
          <p:cNvSpPr/>
          <p:nvPr/>
        </p:nvSpPr>
        <p:spPr>
          <a:xfrm>
            <a:off x="1355463" y="3811354"/>
            <a:ext cx="14112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Recycling </a:t>
            </a:r>
            <a:endParaRPr lang="zh-CN" altLang="en-US" dirty="0"/>
          </a:p>
        </p:txBody>
      </p:sp>
      <p:sp>
        <p:nvSpPr>
          <p:cNvPr id="9" name="Rectangle 8"/>
          <p:cNvSpPr/>
          <p:nvPr/>
        </p:nvSpPr>
        <p:spPr>
          <a:xfrm>
            <a:off x="3025215" y="3811353"/>
            <a:ext cx="9271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books</a:t>
            </a:r>
            <a:endParaRPr lang="zh-CN" altLang="en-US" dirty="0"/>
          </a:p>
        </p:txBody>
      </p:sp>
      <p:sp>
        <p:nvSpPr>
          <p:cNvPr id="10" name="Rectangle 9"/>
          <p:cNvSpPr/>
          <p:nvPr/>
        </p:nvSpPr>
        <p:spPr>
          <a:xfrm>
            <a:off x="4436499" y="3811353"/>
            <a:ext cx="7248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 </a:t>
            </a:r>
            <a:endParaRPr lang="zh-CN" altLang="en-US" dirty="0"/>
          </a:p>
        </p:txBody>
      </p:sp>
      <p:sp>
        <p:nvSpPr>
          <p:cNvPr id="11" name="Rectangle 10"/>
          <p:cNvSpPr/>
          <p:nvPr/>
        </p:nvSpPr>
        <p:spPr>
          <a:xfrm>
            <a:off x="5645484" y="3811352"/>
            <a:ext cx="9172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paper</a:t>
            </a:r>
            <a:endParaRPr lang="zh-CN" altLang="en-US" dirty="0"/>
          </a:p>
        </p:txBody>
      </p:sp>
      <p:sp>
        <p:nvSpPr>
          <p:cNvPr id="12" name="Rectangle 11"/>
          <p:cNvSpPr/>
          <p:nvPr/>
        </p:nvSpPr>
        <p:spPr>
          <a:xfrm>
            <a:off x="3164997" y="5952125"/>
            <a:ext cx="7873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 </a:t>
            </a:r>
            <a:endParaRPr lang="zh-CN" altLang="en-US" dirty="0"/>
          </a:p>
        </p:txBody>
      </p:sp>
      <p:sp>
        <p:nvSpPr>
          <p:cNvPr id="13" name="Rectangle 12"/>
          <p:cNvSpPr/>
          <p:nvPr/>
        </p:nvSpPr>
        <p:spPr>
          <a:xfrm>
            <a:off x="3947423" y="5767458"/>
            <a:ext cx="114826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42613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299" y="560757"/>
            <a:ext cx="390844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64198" y="1059224"/>
            <a:ext cx="9861176"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阅读短文，判断短文后句子的意思是否与短文内容相符。用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表示相符，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表示不相符。</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143812" y="2497219"/>
            <a:ext cx="10144461" cy="3785652"/>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have heard of shark fin soup. This famous and expensive dish is especially popular in southern China. But do you realize that you're killing a whole shark each time you enjoy a bowl of shark fin soup?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people catch sharks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cut off their fins and throw the sharks back into the ocean. This is not only cruel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harmful to the environment. </a:t>
            </a:r>
            <a:endParaRPr lang="zh-CN" altLang="en-US" dirty="0"/>
          </a:p>
        </p:txBody>
      </p:sp>
    </p:spTree>
    <p:extLst>
      <p:ext uri="{BB962C8B-B14F-4D97-AF65-F5344CB8AC3E}">
        <p14:creationId xmlns:p14="http://schemas.microsoft.com/office/powerpoint/2010/main" val="184516641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90" y="1073679"/>
            <a:ext cx="10865222"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Without a fin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shark can no longer swim and slowly dies. Sharks are at the top of the food chain in the ocean's ecosystem. If their numbers drop too 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will bring danger to all ocean life. Many believe that sharks can never be endangered because they are the strongest in their food chain. But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around 70 million sharks are caught and traded in this industry every year. The numbers of some kinds of sharks have fallen by over 90 percent in the last 20 to 30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24659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1525" y="1009091"/>
            <a:ext cx="963885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volunteers are going to ________ the central park. Let's join them.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up  B. clean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look up  D. give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徐州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________ the TV. Nobody is watching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off  B. turn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turn up  D. turn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370401" y="117573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4623783" y="416635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48573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6931" y="2253323"/>
            <a:ext cx="8355107" cy="1569660"/>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far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scientific studies have shown that shark fins are good for health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why eat them? Help save the sharks!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106904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1978" y="1316100"/>
            <a:ext cx="1001537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Shark fin soup is especially popular in northern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People cut off sharks' fins and throw the sharks back into the ocean.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Sharks are at the bottom of the food chain in the ocean's ecosystem.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Around 70 million sharks are caught and traded in this industry every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So far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scientific studies have shown that shark fins are good for health.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923761" y="1573764"/>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4" name="Rectangle 3"/>
          <p:cNvSpPr/>
          <p:nvPr/>
        </p:nvSpPr>
        <p:spPr>
          <a:xfrm>
            <a:off x="10026990" y="2283768"/>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t>
            </a:r>
            <a:endParaRPr lang="zh-CN" altLang="en-US" dirty="0"/>
          </a:p>
        </p:txBody>
      </p:sp>
      <p:sp>
        <p:nvSpPr>
          <p:cNvPr id="5" name="Rectangle 4"/>
          <p:cNvSpPr/>
          <p:nvPr/>
        </p:nvSpPr>
        <p:spPr>
          <a:xfrm>
            <a:off x="10063504" y="3069076"/>
            <a:ext cx="3257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t>
            </a:r>
            <a:endParaRPr lang="zh-CN" altLang="en-US" dirty="0"/>
          </a:p>
        </p:txBody>
      </p:sp>
      <p:sp>
        <p:nvSpPr>
          <p:cNvPr id="6" name="Rectangle 5"/>
          <p:cNvSpPr/>
          <p:nvPr/>
        </p:nvSpPr>
        <p:spPr>
          <a:xfrm>
            <a:off x="10618660" y="3768323"/>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t>
            </a:r>
            <a:endParaRPr lang="zh-CN" altLang="en-US" dirty="0"/>
          </a:p>
        </p:txBody>
      </p:sp>
      <p:sp>
        <p:nvSpPr>
          <p:cNvPr id="7" name="Rectangle 6"/>
          <p:cNvSpPr/>
          <p:nvPr/>
        </p:nvSpPr>
        <p:spPr>
          <a:xfrm>
            <a:off x="10786334" y="4542874"/>
            <a:ext cx="3353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t>
            </a:r>
            <a:endParaRPr lang="zh-CN" altLang="en-US" dirty="0"/>
          </a:p>
        </p:txBody>
      </p:sp>
    </p:spTree>
    <p:extLst>
      <p:ext uri="{BB962C8B-B14F-4D97-AF65-F5344CB8AC3E}">
        <p14:creationId xmlns:p14="http://schemas.microsoft.com/office/powerpoint/2010/main" val="180282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1098" y="593030"/>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69796" y="848724"/>
            <a:ext cx="2759986"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New Way to Recycle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40890" y="1265750"/>
            <a:ext cx="10938734"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Shanghai introduced a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 policy in July last year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city's residents(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居民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took some time to get used to it. They joked that every time they took out their garbage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staff(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工作人员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standing by the bins would ask “What kind of garbage are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Starting on May 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Beijing joined many Chinese cities by introducing a new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 policy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People's Daily reported. Residents should sort their garbage into four groups: kitchen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recyclable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hazardous(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有害的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other waste.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4622260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245" y="500078"/>
            <a:ext cx="11618259" cy="6186309"/>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These groups are represented(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代表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four different colors of trash bins—green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red and grey. Those who fail to sort their trash correctly may face fines of up to 200 yuan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Xinhua reported.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way Beijing sorts its trash sounds different from others like Shanghai and Qingdao. These cities use for different groups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recyclable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harmful and dry. Although their names are different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groups are actually the same. Wet garbage in Shanghai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kitchen garbage. And dry garbage is the same as other waste. China Daily reported.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help residents sort their trash correctly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Beijing government is offering online guidelines. If people don't know how to throw away garbage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search for it on the WeChat account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Guanchenglish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管城理事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find out. By searching a key word or taking a photo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can immediately find out which group their waste belongs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05556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2889" y="1032435"/>
            <a:ext cx="967112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do we know from this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 started in Beijing on May 1.</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 is being carried out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nationwide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Beijing's garbage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­-sorting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policy is the same as Shanghai's.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Other waste is the same as ________ in Shanghai.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dry garbage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recyclable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harmful garbage</a:t>
            </a:r>
            <a:endParaRPr lang="zh-CN" altLang="en-US" dirty="0"/>
          </a:p>
        </p:txBody>
      </p:sp>
      <p:sp>
        <p:nvSpPr>
          <p:cNvPr id="3" name="Rectangle 2"/>
          <p:cNvSpPr/>
          <p:nvPr/>
        </p:nvSpPr>
        <p:spPr>
          <a:xfrm>
            <a:off x="1321185" y="130482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5731820" y="424165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03013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4" y="632616"/>
            <a:ext cx="1004764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If people don't follow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 policy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will be forced to learn the policy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won't be allowed to throw trash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may face fines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last paragraph mainly explains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government's suggestions about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garbage-­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how to help residents sort their garbage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problems with Beijing's garbage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­-sorting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policy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256323" y="87451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6404405" y="37575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33302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83454" y="1713655"/>
            <a:ext cx="6655398"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We can read this article in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story book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 guide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newspaper</a:t>
            </a:r>
            <a:endParaRPr lang="zh-CN" altLang="en-US" dirty="0"/>
          </a:p>
        </p:txBody>
      </p:sp>
      <p:sp>
        <p:nvSpPr>
          <p:cNvPr id="3" name="Rectangle 2"/>
          <p:cNvSpPr/>
          <p:nvPr/>
        </p:nvSpPr>
        <p:spPr>
          <a:xfrm>
            <a:off x="7029951" y="195028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19080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9740" y="474697"/>
            <a:ext cx="5168274"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B 3a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08904" y="1909205"/>
            <a:ext cx="8301317"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该单元的话题为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保护环境，防止污染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。学生要能运用已学知识，有针对性地描述身边某种环境污染的问题或现象，以及对如何保护环境提出合理的建议，同时倡导大家努力保护我们的生存环境</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74927854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6077" y="1313879"/>
            <a:ext cx="8520054" cy="3785652"/>
          </a:xfrm>
          <a:prstGeom prst="rect">
            <a:avLst/>
          </a:prstGeom>
        </p:spPr>
        <p:txBody>
          <a:bodyPr wrap="square">
            <a:spAutoFit/>
          </a:bodyPr>
          <a:lstStyle/>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月</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日是世界环境日，你们学校正在开展</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美丽校园，我行动</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宣传活动，倡议大家制作关于创建美丽校园的主题海报。假如你是李华，你们班交换生</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Peter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给你发邮件询问相关事情。请用英语回复一封邮件，告诉他海报上交的时间，并分享你设计海报的一些想法。</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476428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4254" y="1206301"/>
            <a:ext cx="9262334" cy="3785652"/>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提示词语：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design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campus(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校园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create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waste sorting(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垃圾分类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提示问题：</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should you hand in the poster?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would you like to share with Peter about designing the poster?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87010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8" y="811924"/>
            <a:ext cx="950976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—Cleaning robots are more and more popular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they are. But they still ________ too much.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cost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D. spend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百色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used to ________ at half past six</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I am getting used to ________ at seven.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getting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getting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getting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14701" y="179967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063323" y="321258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3720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3" y="446207"/>
            <a:ext cx="10564009" cy="6740307"/>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glad to receive your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email</a:t>
            </a: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there is anything more that I can help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let me know.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204850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669" y="646820"/>
            <a:ext cx="32624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可能用到的短语与句型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08903" y="2016654"/>
            <a:ext cx="7688131" cy="2308324"/>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supposed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hand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willing to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 and foremost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second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addition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5160446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094" y="858526"/>
            <a:ext cx="11320631" cy="5262979"/>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As it is required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supposed to hand in the poster before next Thursday.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beautiful campus is 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should be included in your poster.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It is a good idea for you to draw a few pictures on your poster so as to make it more lively and acceptable.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It's important for us to live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carbon life to protect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It's our duty to protect the environment.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99744670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548" y="543108"/>
            <a:ext cx="11209469" cy="5816977"/>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Peter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glad to receive your email. As it is required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are supposed to hand in the poster before next Thursday.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your close friend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extremely willing to share some ideas about designing the poster with you. First and foremost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beautiful campus is of great importance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should be included in your poster. In the second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keep a clean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beautiful and good environment is very important. We produce a lot of rubbish every day. We need to create good ideas about rubbish. Waste sorting is vital to create an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environment-­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friendly campus. In addition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 good idea for you to draw a few pictures on your poster so as to make it more lively and acceptable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8876053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6777" y="1779986"/>
            <a:ext cx="8828442" cy="2308324"/>
          </a:xfrm>
          <a:prstGeom prst="rect">
            <a:avLst/>
          </a:prstGeom>
        </p:spPr>
        <p:txBody>
          <a:bodyPr wrap="square">
            <a:spAutoFit/>
          </a:bodyPr>
          <a:lstStyle/>
          <a:p>
            <a:pPr lvl="0" indent="6084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If there is anything more that I can help with</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please let me know.</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r">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r">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76538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42390" y="1482386"/>
            <a:ext cx="7333129"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试题一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绿水青山就是金山银山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。请你结合自己平时保护环境的一些做法，以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Make Our Hometown More Beautiful”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为题，写一篇英语短文。</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8422378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8903" y="973205"/>
            <a:ext cx="8419653" cy="4524315"/>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表达清楚，语法正确，上下文连贯；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词左右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文中不得出现真实的地名、校名、人名等信息。</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参考词汇：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environment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reduce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sort the rubbish(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垃圾分类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4680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5591" y="496213"/>
            <a:ext cx="5942332"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to Make Our Hometown More 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2693" y="1255926"/>
            <a:ext cx="1078812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clean water and green mountains are our treasures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4325" y="496212"/>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12693" y="1927232"/>
            <a:ext cx="10788128"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the environment pollution is a bit serious these days. In order to make our hometown more beautiful</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students should do something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 we should turn off the lights to save electricity when we leave a room. Second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let's walk or ride a bike to school. It is not only good for the environment but also good for our health. Third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also advise our parents to take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4874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724" y="857893"/>
            <a:ext cx="10788128" cy="4524315"/>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55724" y="865932"/>
            <a:ext cx="10615109" cy="3785652"/>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bus to work instead of driving and use reusable bags when shopping. We should stop using plastic bags to reduce pollution. Last but not least</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try to sort the rubbish and throw it into the dustbin every day.</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important it is for us to protect the environment! Only if we know what to do in our daily life can we make a difference.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3983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19" y="840583"/>
            <a:ext cx="10714615" cy="4524315"/>
          </a:xfrm>
          <a:prstGeom prst="rect">
            <a:avLst/>
          </a:prstGeom>
        </p:spPr>
        <p:txBody>
          <a:bodyPr wrap="squar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试题二</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保护环境，人人有责。作为中学生，我们应该怎么做呢？本周六英语角就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保护环境，从我做起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展开讨论，请你发挥想象写一篇短文为你的发言做准备。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字迹工整，语言流畅。表达准确，逻辑清楚；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文中不得出现真实的学校名称与姓名；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左右。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872618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5013" y="1001948"/>
            <a:ext cx="9122484"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heavy snow didn't ________ the international airlines.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attention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add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make a difference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keep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Recycling is good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don't ________ bottles or newspapers.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find out  B. hand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use up  D. throw 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03355" y="1229518"/>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5820457" y="337789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8474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17" y="664412"/>
            <a:ext cx="987552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Hello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I am happy here to share my opinion.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96004" y="173483"/>
            <a:ext cx="375846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90917" y="1353421"/>
            <a:ext cx="9671125" cy="4524315"/>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environmental problems are becoming more and more serious these years. As middle school students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do something to protect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 think we should turn off the lights to save electricity when we leave a room. And when we wash our hands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use less water. Also</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advise people around us to take the bus or walk to work instead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9423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3" y="1137748"/>
            <a:ext cx="9875520" cy="2308324"/>
          </a:xfrm>
          <a:prstGeom prst="rect">
            <a:avLst/>
          </a:prstGeom>
        </p:spPr>
        <p:txBody>
          <a:bodyPr wrap="square">
            <a:spAutoFit/>
          </a:bodyPr>
          <a:lstStyle/>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37533" y="1137748"/>
            <a:ext cx="9032838" cy="2308324"/>
          </a:xfrm>
          <a:prstGeom prst="rect">
            <a:avLst/>
          </a:prstGeom>
        </p:spPr>
        <p:txBody>
          <a:bodyPr wrap="square">
            <a:spAutoFit/>
          </a:bodyPr>
          <a:lstStyle/>
          <a:p>
            <a:pPr lvl="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driving and use cloth bags instead of plastic bags when shopping. Even small things we do in our daily life can make a difference.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 important it is for us to protect the environment!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2828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8734" y="324090"/>
            <a:ext cx="4219680" cy="830997"/>
          </a:xfrm>
          <a:prstGeom prst="rect">
            <a:avLst/>
          </a:prstGeom>
        </p:spPr>
        <p:txBody>
          <a:bodyPr wrap="none">
            <a:spAutoFit/>
          </a:bodyPr>
          <a:lstStyle/>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17792" y="808153"/>
            <a:ext cx="316035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afford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35090" y="1150373"/>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21573" y="2006873"/>
            <a:ext cx="1061062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Miss Taylor never wastes money on anything too expensive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though she can ________ to. She has donated(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捐款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much of the money she saved to charities.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allow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remind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afford  D. spend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Marcus walked home because he couldn't afford ________ a taxi.</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taking</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take  D. taken</a:t>
            </a:r>
            <a:endParaRPr lang="zh-CN" altLang="en-US" dirty="0"/>
          </a:p>
        </p:txBody>
      </p:sp>
      <p:sp>
        <p:nvSpPr>
          <p:cNvPr id="6" name="Rectangle 5"/>
          <p:cNvSpPr/>
          <p:nvPr/>
        </p:nvSpPr>
        <p:spPr>
          <a:xfrm>
            <a:off x="1874846" y="2961500"/>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8" name="Rectangle 7"/>
          <p:cNvSpPr/>
          <p:nvPr/>
        </p:nvSpPr>
        <p:spPr>
          <a:xfrm>
            <a:off x="7749863" y="443529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2853319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0453" y="550001"/>
            <a:ext cx="557075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43143" y="1632992"/>
            <a:ext cx="902208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抽不出一个小时去吃午饭。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Ben can't ________ an hour ________ lunch.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Mary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父母负担不起她的学费。</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Mary's parents couldn't ________ ________ ________ ________ her education.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260824" y="2595740"/>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5" name="Rectangle 4"/>
          <p:cNvSpPr/>
          <p:nvPr/>
        </p:nvSpPr>
        <p:spPr>
          <a:xfrm>
            <a:off x="5639138" y="2595739"/>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5041956" y="4020151"/>
            <a:ext cx="9369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afford</a:t>
            </a:r>
            <a:endParaRPr lang="zh-CN" altLang="en-US" dirty="0"/>
          </a:p>
        </p:txBody>
      </p:sp>
      <p:sp>
        <p:nvSpPr>
          <p:cNvPr id="7" name="Rectangle 6"/>
          <p:cNvSpPr/>
          <p:nvPr/>
        </p:nvSpPr>
        <p:spPr>
          <a:xfrm>
            <a:off x="6733538" y="4020150"/>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8" name="Rectangle 7"/>
          <p:cNvSpPr/>
          <p:nvPr/>
        </p:nvSpPr>
        <p:spPr>
          <a:xfrm>
            <a:off x="7970778" y="4020149"/>
            <a:ext cx="62780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pay</a:t>
            </a:r>
            <a:endParaRPr lang="zh-CN" altLang="en-US" dirty="0"/>
          </a:p>
        </p:txBody>
      </p:sp>
      <p:sp>
        <p:nvSpPr>
          <p:cNvPr id="9" name="Rectangle 8"/>
          <p:cNvSpPr/>
          <p:nvPr/>
        </p:nvSpPr>
        <p:spPr>
          <a:xfrm>
            <a:off x="8810858" y="3835482"/>
            <a:ext cx="115762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4349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3053" y="388636"/>
            <a:ext cx="549195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attend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7605" y="804134"/>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17405" y="1366190"/>
            <a:ext cx="1063752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Tokyo Olympics will be held from July 23 to Aug 8. Chinese athletes(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运动员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________ 155 events.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part in  B. take care of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pride in  D. pay attention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suppose we'll go to plant trees next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—Terrific! Planting trees is a lot of fun. I'd like to ________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visit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follow</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join  D. meet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365599" y="232679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7589349" y="529590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419906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6024" y="1385568"/>
            <a:ext cx="8226014"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Mary and Joe set off for Beijing to ________ an international meeting the day before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join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join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part in  D. attend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253796" y="161679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26467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59915" y="815370"/>
            <a:ext cx="7397675"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part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join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attend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50316" y="2192391"/>
            <a:ext cx="8616874"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Jack was free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he ________ the lecture(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讲座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given by Mr. Liu.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Why didn't they ________ Peter's party yesterday?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My son ________ the English club last term.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838519" y="2380587"/>
            <a:ext cx="13202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attended</a:t>
            </a:r>
            <a:endParaRPr lang="zh-CN" altLang="en-US" dirty="0"/>
          </a:p>
        </p:txBody>
      </p:sp>
      <p:sp>
        <p:nvSpPr>
          <p:cNvPr id="5" name="Rectangle 4"/>
          <p:cNvSpPr/>
          <p:nvPr/>
        </p:nvSpPr>
        <p:spPr>
          <a:xfrm>
            <a:off x="4196705" y="3157443"/>
            <a:ext cx="16040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 part in</a:t>
            </a:r>
            <a:endParaRPr lang="zh-CN" altLang="en-US" dirty="0"/>
          </a:p>
        </p:txBody>
      </p:sp>
      <p:sp>
        <p:nvSpPr>
          <p:cNvPr id="6" name="Rectangle 5"/>
          <p:cNvSpPr/>
          <p:nvPr/>
        </p:nvSpPr>
        <p:spPr>
          <a:xfrm>
            <a:off x="3341868" y="3934299"/>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Tree>
    <p:extLst>
      <p:ext uri="{BB962C8B-B14F-4D97-AF65-F5344CB8AC3E}">
        <p14:creationId xmlns:p14="http://schemas.microsoft.com/office/powerpoint/2010/main" val="283397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9442" y="593032"/>
            <a:ext cx="519584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2000" y="1008530"/>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86522" y="1839527"/>
            <a:ext cx="10112188"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did you come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Baoying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high-­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speed rail. It ________ me only 28 minutes to get 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paid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lost  D. took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Roy works in London. It ________ him about half an hour to get to work by bus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costs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284685" y="277861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4921453" y="428469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27057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799" y="801124"/>
            <a:ext cx="9230061"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We should ________ more time talking with our teachers so that they can understand us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Do you know how much Mary ________ all these books? They ________ only 200 yuan!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  B. paid 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paid 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cost  D. cost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spent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026965" y="10251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6943890" y="329498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01841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7930" y="765154"/>
            <a:ext cx="58785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把下面的句子改为同义句，每空一词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2536" y="1941394"/>
            <a:ext cx="7602071"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new mobile phone cost me 2,000 yuan.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2,000 yuan ________ the new mobile phone.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She spends an hour reading English every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________ her an hour to ________ English every 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71978" y="2907712"/>
            <a:ext cx="7264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paid</a:t>
            </a:r>
            <a:endParaRPr lang="zh-CN" altLang="en-US" dirty="0"/>
          </a:p>
        </p:txBody>
      </p:sp>
      <p:sp>
        <p:nvSpPr>
          <p:cNvPr id="5" name="Rectangle 4"/>
          <p:cNvSpPr/>
          <p:nvPr/>
        </p:nvSpPr>
        <p:spPr>
          <a:xfrm>
            <a:off x="4951500" y="2943132"/>
            <a:ext cx="542071" cy="461665"/>
          </a:xfrm>
          <a:prstGeom prst="rect">
            <a:avLst/>
          </a:prstGeom>
        </p:spPr>
        <p:txBody>
          <a:bodyPr wrap="none">
            <a:spAutoFit/>
          </a:bodyPr>
          <a:lstStyle/>
          <a:p>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6" name="Rectangle 5"/>
          <p:cNvSpPr/>
          <p:nvPr/>
        </p:nvSpPr>
        <p:spPr>
          <a:xfrm>
            <a:off x="2257774" y="4335695"/>
            <a:ext cx="834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takes</a:t>
            </a:r>
            <a:endParaRPr lang="zh-CN" altLang="en-US" dirty="0"/>
          </a:p>
        </p:txBody>
      </p:sp>
      <p:sp>
        <p:nvSpPr>
          <p:cNvPr id="7" name="Rectangle 6"/>
          <p:cNvSpPr/>
          <p:nvPr/>
        </p:nvSpPr>
        <p:spPr>
          <a:xfrm>
            <a:off x="4810146" y="4151028"/>
            <a:ext cx="1366849"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3841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1548" y="775911"/>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93345" y="1757515"/>
            <a:ext cx="8821271"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We're trying to protect the environment.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改为完成时态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________ ________ ________ the environment.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paper factory polluted the river.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改为被动语态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river ________ ________ ________ a paper factory.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81153" y="2714073"/>
            <a:ext cx="8481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 </a:t>
            </a:r>
            <a:endParaRPr lang="zh-CN" altLang="en-US" dirty="0"/>
          </a:p>
        </p:txBody>
      </p:sp>
      <p:sp>
        <p:nvSpPr>
          <p:cNvPr id="5" name="Rectangle 4"/>
          <p:cNvSpPr/>
          <p:nvPr/>
        </p:nvSpPr>
        <p:spPr>
          <a:xfrm>
            <a:off x="3926650" y="2714072"/>
            <a:ext cx="7809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tried</a:t>
            </a:r>
            <a:endParaRPr lang="zh-CN" altLang="en-US" dirty="0"/>
          </a:p>
        </p:txBody>
      </p:sp>
      <p:sp>
        <p:nvSpPr>
          <p:cNvPr id="6" name="Rectangle 5"/>
          <p:cNvSpPr/>
          <p:nvPr/>
        </p:nvSpPr>
        <p:spPr>
          <a:xfrm>
            <a:off x="5339565" y="2714072"/>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7" name="Rectangle 6"/>
          <p:cNvSpPr/>
          <p:nvPr/>
        </p:nvSpPr>
        <p:spPr>
          <a:xfrm>
            <a:off x="6426502" y="2714071"/>
            <a:ext cx="10965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protect</a:t>
            </a:r>
            <a:endParaRPr lang="zh-CN" altLang="en-US" dirty="0"/>
          </a:p>
        </p:txBody>
      </p:sp>
      <p:sp>
        <p:nvSpPr>
          <p:cNvPr id="8" name="Rectangle 7"/>
          <p:cNvSpPr/>
          <p:nvPr/>
        </p:nvSpPr>
        <p:spPr>
          <a:xfrm>
            <a:off x="3339079" y="4220144"/>
            <a:ext cx="7374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a:t>
            </a:r>
            <a:endParaRPr lang="zh-CN" altLang="en-US" dirty="0"/>
          </a:p>
        </p:txBody>
      </p:sp>
      <p:sp>
        <p:nvSpPr>
          <p:cNvPr id="9" name="Rectangle 8"/>
          <p:cNvSpPr/>
          <p:nvPr/>
        </p:nvSpPr>
        <p:spPr>
          <a:xfrm>
            <a:off x="4471536" y="4220144"/>
            <a:ext cx="12264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polluted</a:t>
            </a:r>
            <a:endParaRPr lang="zh-CN" altLang="en-US" dirty="0"/>
          </a:p>
        </p:txBody>
      </p:sp>
      <p:sp>
        <p:nvSpPr>
          <p:cNvPr id="10" name="Rectangle 9"/>
          <p:cNvSpPr/>
          <p:nvPr/>
        </p:nvSpPr>
        <p:spPr>
          <a:xfrm>
            <a:off x="6093037" y="4243889"/>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Tree>
    <p:extLst>
      <p:ext uri="{BB962C8B-B14F-4D97-AF65-F5344CB8AC3E}">
        <p14:creationId xmlns:p14="http://schemas.microsoft.com/office/powerpoint/2010/main" val="330467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1153" y="601194"/>
            <a:ext cx="7623586"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off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turn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5939" y="1184702"/>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94365" y="1679680"/>
            <a:ext cx="1010143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Would you please ________ the light? I can't sleep well with it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on  B. turn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to  D. turn around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—Will Bob help me look after my pet dog when I'm away?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 course. He won't ________ your request. He loves animals a lot.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down  B. write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down  D. take 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369018" y="1927169"/>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6" name="Rectangle 5"/>
          <p:cNvSpPr/>
          <p:nvPr/>
        </p:nvSpPr>
        <p:spPr>
          <a:xfrm>
            <a:off x="4615240" y="48440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9329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1373" y="478395"/>
            <a:ext cx="9714155"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黔南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please ________ the light? It's very dark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to  B. turn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off  D. turn around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—Jim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eleven o'clock. You must ________ the TV and go to bed at once.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 up  B. turn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turn on  D. turn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18142" y="766940"/>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7103189" y="293998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68766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8603" y="1485957"/>
            <a:ext cx="7085704"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Please ________ the tap when you are brushing your teeth. It can save a lot of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down  B. turn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away  D. turn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557360" y="1389097"/>
            <a:ext cx="98937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2940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0453" y="808185"/>
            <a:ext cx="557075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820776" y="2041784"/>
            <a:ext cx="8720866"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Would you please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开大</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radio? I can't hear it clearly.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能把电视声音调低点吗？太吵了。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about ________ ________ the TV? It's too noisy.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734114" y="2283768"/>
            <a:ext cx="7873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turn</a:t>
            </a:r>
            <a:endParaRPr lang="zh-CN" altLang="en-US" dirty="0"/>
          </a:p>
        </p:txBody>
      </p:sp>
      <p:sp>
        <p:nvSpPr>
          <p:cNvPr id="5" name="Rectangle 4"/>
          <p:cNvSpPr/>
          <p:nvPr/>
        </p:nvSpPr>
        <p:spPr>
          <a:xfrm>
            <a:off x="6336615" y="2283768"/>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7" name="Rectangle 6"/>
          <p:cNvSpPr/>
          <p:nvPr/>
        </p:nvSpPr>
        <p:spPr>
          <a:xfrm>
            <a:off x="3395831" y="4435297"/>
            <a:ext cx="1095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turning</a:t>
            </a:r>
            <a:endParaRPr lang="zh-CN" altLang="en-US" dirty="0"/>
          </a:p>
        </p:txBody>
      </p:sp>
      <p:sp>
        <p:nvSpPr>
          <p:cNvPr id="8" name="Rectangle 7"/>
          <p:cNvSpPr/>
          <p:nvPr/>
        </p:nvSpPr>
        <p:spPr>
          <a:xfrm>
            <a:off x="4128224" y="4222293"/>
            <a:ext cx="1504323"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7074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0573" y="632490"/>
            <a:ext cx="6795247"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cut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辨析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9120" y="1335309"/>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43493" y="2206647"/>
            <a:ext cx="989703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To feed her little 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Smith has to ________ the vegetables and meat.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make up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set up  D. cut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 spend too much time on your mobile phone. You are supposed to ________ the time you spend on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off  B. cut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049401" y="2466648"/>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1617252" y="45966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94648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205" y="1927021"/>
            <a:ext cx="8710108"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young boy was almost ________ from the outside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cut down  B. cut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cut in  D. cut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027887" y="21869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48825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417" y="711365"/>
            <a:ext cx="464742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929204" y="1640179"/>
            <a:ext cx="790328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请把肉切碎。</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the meat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人们砍到了许多树，因此一些动物失去了它们的家园。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________ ________ a lot of trees so some animals lose their homes.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205177" y="2574224"/>
            <a:ext cx="6815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Cut</a:t>
            </a:r>
            <a:endParaRPr lang="zh-CN" altLang="en-US" dirty="0"/>
          </a:p>
        </p:txBody>
      </p:sp>
      <p:sp>
        <p:nvSpPr>
          <p:cNvPr id="5" name="Rectangle 4"/>
          <p:cNvSpPr/>
          <p:nvPr/>
        </p:nvSpPr>
        <p:spPr>
          <a:xfrm>
            <a:off x="3507353" y="2574223"/>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up</a:t>
            </a:r>
            <a:endParaRPr lang="zh-CN" altLang="en-US" dirty="0"/>
          </a:p>
        </p:txBody>
      </p:sp>
      <p:sp>
        <p:nvSpPr>
          <p:cNvPr id="6" name="Rectangle 5"/>
          <p:cNvSpPr/>
          <p:nvPr/>
        </p:nvSpPr>
        <p:spPr>
          <a:xfrm>
            <a:off x="3182584" y="4000027"/>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a:t>
            </a:r>
            <a:endParaRPr lang="zh-CN" altLang="en-US" dirty="0"/>
          </a:p>
        </p:txBody>
      </p:sp>
      <p:sp>
        <p:nvSpPr>
          <p:cNvPr id="7" name="Rectangle 6"/>
          <p:cNvSpPr/>
          <p:nvPr/>
        </p:nvSpPr>
        <p:spPr>
          <a:xfrm>
            <a:off x="4479032" y="4000027"/>
            <a:ext cx="8887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down</a:t>
            </a:r>
            <a:endParaRPr lang="zh-CN" altLang="en-US" dirty="0"/>
          </a:p>
        </p:txBody>
      </p:sp>
    </p:spTree>
    <p:extLst>
      <p:ext uri="{BB962C8B-B14F-4D97-AF65-F5344CB8AC3E}">
        <p14:creationId xmlns:p14="http://schemas.microsoft.com/office/powerpoint/2010/main" val="149395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3298" y="2221050"/>
            <a:ext cx="7709647" cy="156966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我们可以删除不重要的细节。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________ ________ the unimportant details.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30272" y="3133622"/>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cut</a:t>
            </a:r>
            <a:endParaRPr lang="zh-CN" altLang="en-US" dirty="0"/>
          </a:p>
        </p:txBody>
      </p:sp>
      <p:sp>
        <p:nvSpPr>
          <p:cNvPr id="4" name="Rectangle 3"/>
          <p:cNvSpPr/>
          <p:nvPr/>
        </p:nvSpPr>
        <p:spPr>
          <a:xfrm>
            <a:off x="4568291" y="2942694"/>
            <a:ext cx="12266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4872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19628" y="571516"/>
            <a:ext cx="3645165"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考点六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instead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27485" y="1087883"/>
            <a:ext cx="32624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24056" y="1995182"/>
            <a:ext cx="7623586"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我给了他建议而不是钱。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give him advice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你代我赴宴，好吗？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Will you go to the party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4601132" y="2950742"/>
            <a:ext cx="109639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instead</a:t>
            </a:r>
            <a:endParaRPr lang="zh-CN" altLang="en-US" dirty="0"/>
          </a:p>
        </p:txBody>
      </p:sp>
      <p:sp>
        <p:nvSpPr>
          <p:cNvPr id="6" name="Rectangle 5"/>
          <p:cNvSpPr/>
          <p:nvPr/>
        </p:nvSpPr>
        <p:spPr>
          <a:xfrm>
            <a:off x="6120661" y="2950742"/>
            <a:ext cx="5100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 </a:t>
            </a:r>
            <a:endParaRPr lang="zh-CN" altLang="en-US" dirty="0"/>
          </a:p>
        </p:txBody>
      </p:sp>
      <p:sp>
        <p:nvSpPr>
          <p:cNvPr id="7" name="Rectangle 6"/>
          <p:cNvSpPr/>
          <p:nvPr/>
        </p:nvSpPr>
        <p:spPr>
          <a:xfrm>
            <a:off x="7294031" y="2950742"/>
            <a:ext cx="10451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money</a:t>
            </a:r>
            <a:endParaRPr lang="zh-CN" altLang="en-US" dirty="0"/>
          </a:p>
        </p:txBody>
      </p:sp>
      <p:sp>
        <p:nvSpPr>
          <p:cNvPr id="8" name="Rectangle 7"/>
          <p:cNvSpPr/>
          <p:nvPr/>
        </p:nvSpPr>
        <p:spPr>
          <a:xfrm>
            <a:off x="5459550" y="4367967"/>
            <a:ext cx="11653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instead </a:t>
            </a:r>
            <a:endParaRPr lang="zh-CN" altLang="en-US" dirty="0"/>
          </a:p>
        </p:txBody>
      </p:sp>
      <p:sp>
        <p:nvSpPr>
          <p:cNvPr id="9" name="Rectangle 8"/>
          <p:cNvSpPr/>
          <p:nvPr/>
        </p:nvSpPr>
        <p:spPr>
          <a:xfrm>
            <a:off x="7038993" y="4354520"/>
            <a:ext cx="5100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 </a:t>
            </a:r>
            <a:endParaRPr lang="zh-CN" altLang="en-US" dirty="0"/>
          </a:p>
        </p:txBody>
      </p:sp>
      <p:sp>
        <p:nvSpPr>
          <p:cNvPr id="10" name="Rectangle 9"/>
          <p:cNvSpPr/>
          <p:nvPr/>
        </p:nvSpPr>
        <p:spPr>
          <a:xfrm>
            <a:off x="7598988" y="4169853"/>
            <a:ext cx="119936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64729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4728" y="539243"/>
            <a:ext cx="4110421"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考点七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harmful to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4899" y="900289"/>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57430" y="1481866"/>
            <a:ext cx="966036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Smoking is ________ your health. Please give it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known for  B. useful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harmful to  D. thirsty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—Have you heard about the new law made in Thailand?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People who smoke in their own home may be punished if the smoke ________ other people in the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careful about  B. is harmful to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is bored with  D. is good for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060380" y="173128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957430" y="4293662"/>
            <a:ext cx="966931"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2931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 Unit 12</Template>
  <TotalTime>881</TotalTime>
  <Words>8664</Words>
  <Application>Microsoft Office PowerPoint</Application>
  <PresentationFormat>Widescreen</PresentationFormat>
  <Paragraphs>738</Paragraphs>
  <Slides>104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104</vt:i4>
      </vt:variant>
    </vt:vector>
  </HeadingPairs>
  <TitlesOfParts>
    <vt:vector size="114" baseType="lpstr">
      <vt:lpstr>等线</vt:lpstr>
      <vt:lpstr>等线</vt:lpstr>
      <vt:lpstr>等线 Light</vt:lpstr>
      <vt:lpstr>楷体</vt:lpstr>
      <vt:lpstr>宋体</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39</cp:revision>
  <dcterms:created xsi:type="dcterms:W3CDTF">2021-10-28T05:50:54Z</dcterms:created>
  <dcterms:modified xsi:type="dcterms:W3CDTF">2021-11-02T02:20:11Z</dcterms:modified>
</cp:coreProperties>
</file>