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47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2689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506B03-E3B0-4AE4-A40B-8BA110F80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A918795-58DE-425F-AE22-A2F596BBB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2A1B81-C530-4C56-B154-D00E422D68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032C3A7-D4D5-492D-8388-C744BB1F6312}" type="datetimeFigureOut">
              <a:rPr lang="zh-CN" altLang="en-US" smtClean="0"/>
              <a:t>2021/11/9 Tuesday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5BCBEA0-2A65-41C7-9DC9-BBC259106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9715C66-5980-44D4-99A8-D3F94E9C7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CC9D96B-91B4-4285-979A-29459824F5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978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D1EC73C-1EE3-4524-B27E-6E5EAEC7B1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9CC9C31-6FCD-4160-A217-55C793BE2C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EFF71A8-BC68-4F64-87A9-A418ED7862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032C3A7-D4D5-492D-8388-C744BB1F6312}" type="datetimeFigureOut">
              <a:rPr lang="zh-CN" altLang="en-US" smtClean="0"/>
              <a:t>2021/11/9 Tuesday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7D6018F-431A-41E5-B1B5-85079D7D9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359F199-611A-44B9-9E6A-FE1E68B10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CC9D96B-91B4-4285-979A-29459824F5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3148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032C3A7-D4D5-492D-8388-C744BB1F6312}" type="datetimeFigureOut">
              <a:rPr lang="zh-CN" altLang="en-US" smtClean="0"/>
              <a:t>2021/11/9 Tuesday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CC9D96B-91B4-4285-979A-29459824F5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7873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C3A7-D4D5-492D-8388-C744BB1F6312}" type="datetimeFigureOut">
              <a:rPr lang="zh-CN" altLang="en-US" smtClean="0"/>
              <a:t>2021/11/9 Tuesday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9D96B-91B4-4285-979A-29459824F5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693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C3A7-D4D5-492D-8388-C744BB1F6312}" type="datetimeFigureOut">
              <a:rPr lang="zh-CN" altLang="en-US" smtClean="0"/>
              <a:t>2021/11/9 Tuesday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9D96B-91B4-4285-979A-29459824F5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0436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C3A7-D4D5-492D-8388-C744BB1F6312}" type="datetimeFigureOut">
              <a:rPr lang="zh-CN" altLang="en-US" smtClean="0"/>
              <a:t>2021/11/9 Tuesday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9D96B-91B4-4285-979A-29459824F5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1067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2C3A7-D4D5-492D-8388-C744BB1F6312}" type="datetimeFigureOut">
              <a:rPr lang="zh-CN" altLang="en-US" smtClean="0"/>
              <a:t>2021/11/9 Tuesday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9D96B-91B4-4285-979A-29459824F5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913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373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5516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1718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1338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3211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37053D3-C54E-47F5-82AA-B0357B08D8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032C3A7-D4D5-492D-8388-C744BB1F6312}" type="datetimeFigureOut">
              <a:rPr lang="zh-CN" altLang="en-US" smtClean="0"/>
              <a:t>2021/11/9 Tuesday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5974125-C541-4022-9426-DBE4C0574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4DF78FE-7338-4CF9-804F-4538F9DC5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CC9D96B-91B4-4285-979A-29459824F5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5844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9983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281394-E17E-4D73-A283-4C33A2696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28F36907-1FF5-49AC-8019-FDFFB4D790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6280D29-5260-46D4-A164-D88374EF2C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6905D77-23F8-4769-B62F-3C612FDC85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032C3A7-D4D5-492D-8388-C744BB1F6312}" type="datetimeFigureOut">
              <a:rPr lang="zh-CN" altLang="en-US" smtClean="0"/>
              <a:t>2021/11/9 Tuesday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9E9D873-9061-47E8-99F3-3B647B172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42744A-5686-4310-B5A2-94274130E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CC9D96B-91B4-4285-979A-29459824F5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9405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t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2DACCFE7-396C-4775-BA19-B702CC6BD01D}"/>
              </a:ext>
            </a:extLst>
          </p:cNvPr>
          <p:cNvSpPr txBox="1"/>
          <p:nvPr/>
        </p:nvSpPr>
        <p:spPr>
          <a:xfrm>
            <a:off x="8724452" y="0"/>
            <a:ext cx="33779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i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课时训练</a:t>
            </a:r>
            <a:r>
              <a:rPr lang="zh-CN" altLang="en-US" sz="2000" b="1" i="0" baseline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新目标 九年级下</a:t>
            </a:r>
            <a:endParaRPr lang="zh-CN" altLang="en-US" sz="2000" b="1" i="0" dirty="0">
              <a:latin typeface="Calibri" panose="020F0502020204030204" pitchFamily="34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4724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BJYY01.TI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jsnjyy27.TI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72697" y="1350886"/>
            <a:ext cx="689206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zh-CN" altLang="en-US" sz="8800" b="1" dirty="0">
                <a:solidFill>
                  <a:srgbClr val="70AD47">
                    <a:lumMod val="7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 时 训 练</a:t>
            </a:r>
          </a:p>
        </p:txBody>
      </p:sp>
      <p:sp>
        <p:nvSpPr>
          <p:cNvPr id="5" name="Rectangle 4"/>
          <p:cNvSpPr/>
          <p:nvPr/>
        </p:nvSpPr>
        <p:spPr>
          <a:xfrm>
            <a:off x="1682514" y="3488625"/>
            <a:ext cx="102384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Unit 14</a:t>
            </a:r>
            <a:r>
              <a:rPr lang="zh-CN" altLang="zh-CN" sz="4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4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remember meeting all of you in </a:t>
            </a:r>
            <a:endParaRPr lang="zh-CN" alt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885560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8061" y="808184"/>
            <a:ext cx="21852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四、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句型转换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1328290"/>
            <a:ext cx="98360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Read the book carefully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you will not make mistakes.(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改为同义句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________ read the book carefully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 will not make mistakes.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I think that he is coming tomorrow. 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改为否定句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________ think that he ________ coming tomorrow.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Sarah will take a holiday to France the week after next week. 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two weeks ago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改写句子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Sarah ________ a holiday to France two weeks ago.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23638" y="2294526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3127447" y="2294525"/>
            <a:ext cx="6443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1959678" y="3728946"/>
            <a:ext cx="840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don't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5090707" y="3728946"/>
            <a:ext cx="3754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endParaRPr lang="zh-CN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2479519" y="5930611"/>
            <a:ext cx="7475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12537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7585" y="955304"/>
            <a:ext cx="984324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John asked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“Can you look after my pet dog while I'm away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 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合成宾语从句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John asked ________ I ________ look after his pet dog while he was away.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Does the earth go around the sun? Susan wanted to know. 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将两句合并为一句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Susan wanted to know ________ the earth ________ around the sun.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97631" y="2660286"/>
            <a:ext cx="15279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if/whether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629173" y="2660286"/>
            <a:ext cx="8681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299306" y="4838615"/>
            <a:ext cx="15279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if/whether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6531442" y="4648622"/>
            <a:ext cx="13783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46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7679" y="847643"/>
            <a:ext cx="73976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五、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根据汉语意思完成英语句子，每空词数不限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71831" y="1478898"/>
            <a:ext cx="91655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不管有多远，我都步行去。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 how far it is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I'll go on foot.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汤姆连续几次在考试中获得第一名。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Tom got first place ________________ in the exam.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有时候妈妈对我没有耐心。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my mom ________________ me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81500" y="2428229"/>
            <a:ext cx="14629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 matter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019308" y="3918930"/>
            <a:ext cx="11851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 a row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4139900" y="5011850"/>
            <a:ext cx="291041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isn't patient with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42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22089" y="1622235"/>
            <a:ext cx="790328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zh-CN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布鲁斯在比赛中进了</a:t>
            </a: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个球。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lvl="0" algn="just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Bruce________________ in the game.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lvl="0" algn="just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zh-CN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孩子们总是盼望着春节。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lvl="0" algn="just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always ________________ the Spring Festival.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31942" y="2541951"/>
            <a:ext cx="24690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scored three goals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563312" y="3838226"/>
            <a:ext cx="27211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look forward to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271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4880" y="657577"/>
            <a:ext cx="21852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六、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完形填空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7986" y="1328165"/>
            <a:ext cx="945238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阅读下面的短文，掌握其大意，然后从短文后各题所给的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四个选项中，选择最佳选项。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87405" y="2737416"/>
            <a:ext cx="311354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Run for Class President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pic>
        <p:nvPicPr>
          <p:cNvPr id="1026" name="Picture 2" descr="BJYY01.TIF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4820" y="2408621"/>
            <a:ext cx="1565853" cy="1648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917986" y="4057617"/>
            <a:ext cx="1050663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Two months ago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when our class election(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选举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started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decided to run for class president. I enjoyed speaking in public and got along well with people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 I felt it easy to win. But I was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that people would feel bad for me if I lost.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542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42276" y="901683"/>
            <a:ext cx="1078992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was busy preparing in the following week. My plan wasn't to make promises to do things I couldn't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but to show my class why I wanted to be president. I put up my posters in hallways and in the classroom. I also spent three hours writing my speech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saying that I was the one they could turn to whenever they had a problem. Since I was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prepared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felt that my chances of winning were strong.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when I gave my speech on Election Day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response(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反应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wasn't what I had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__. Few people actually listened. When it was my opponent's(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对手的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turn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was screaming his name. His speech was short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all to the point. By then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realized I should have made mine shorter and clearer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046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46673" y="854955"/>
            <a:ext cx="1027355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84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My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was right: I didn't win.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people were still talking about the election. I just pretended(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假装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not to hear. But later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things got better. People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about the election and talked to me just as they did before.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don't regret putting time and energy into the election because I've learned that things aren't always going the way I expect. And moments of failure like this build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__—since then I've learned to face disappointment and grown stronger.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0223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725270" y="1281648"/>
            <a:ext cx="738691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A. bored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afraid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excited  D. hopeful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A. compare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manage  D. repeat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A. fully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freshly  D. physically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A. feared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faced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mentioned  D. pictured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A. insist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return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wait  D. win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04962" y="1541491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2377098" y="2262999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2377098" y="2984507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2377098" y="3706983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2371488" y="4427523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6124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0723" y="1596712"/>
            <a:ext cx="800010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A. suggestion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prediction 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direction  D. introduction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A. forgot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wrote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cared  D. discussed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A. trust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pride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character  D.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support</a:t>
            </a:r>
            <a:endParaRPr lang="zh-CN" altLang="zh-CN" sz="1050" kern="100" dirty="0" smtClean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40415" y="1885735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298123" y="2636423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2305337" y="3270729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2825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51537" y="270302"/>
            <a:ext cx="3714351" cy="721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Period 2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Section A 3a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3c</a:t>
            </a:r>
            <a:endParaRPr lang="zh-CN" altLang="zh-CN" sz="1050" b="1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1580" y="881471"/>
            <a:ext cx="83214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根据句意及所给汉语或首字母提示，写出句中所缺单词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50274" y="2147345"/>
            <a:ext cx="971687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I've always thought of Joe as a very________(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体贴人的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person.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This will be her first chance to play at the international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水平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Their chairs may have cost more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我们的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are more comfortable.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66041" y="2404954"/>
            <a:ext cx="1012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caring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8482987" y="3149527"/>
            <a:ext cx="7684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level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7140738" y="3903247"/>
            <a:ext cx="730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ours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0128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55844" y="399394"/>
            <a:ext cx="3751220" cy="721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Period 1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Section A 1a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2d</a:t>
            </a:r>
            <a:endParaRPr lang="zh-CN" altLang="zh-CN" sz="1050" b="1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1161" y="1202645"/>
            <a:ext cx="75267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根据句意及所给首字母提示，补全句中所缺单词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18390" y="2115285"/>
            <a:ext cx="100261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“Putting” is spelt with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“t”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The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of the computer is broken. So I can't input these words.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Mr. King is showing us a new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of writing.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Read the </a:t>
            </a:r>
            <a:r>
              <a:rPr lang="en-US" altLang="zh-CN" sz="2400" u="sng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first and then you'll know how to use it.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05825" y="2326798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double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2025599" y="3027925"/>
            <a:ext cx="13419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keyboard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4569524" y="3579977"/>
            <a:ext cx="178600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method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41189" y="4536851"/>
            <a:ext cx="16527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instructions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538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64105" y="1563450"/>
            <a:ext cx="822225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He finally managed to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克服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his fear of flying.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When I couldn't understand the meaning of the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 used to help me a lot.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We must work hard to go to the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high school.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64654" y="1563450"/>
            <a:ext cx="204235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overcome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98426" y="2537156"/>
            <a:ext cx="6696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text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486769" y="3779441"/>
            <a:ext cx="15760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senior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17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5439" y="721994"/>
            <a:ext cx="15696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二、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填空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5981" y="1362510"/>
            <a:ext cx="93129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根据句意，从方框中选择恰当的短语填空，有的需要变换形式。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709" y="2169378"/>
            <a:ext cx="6379470" cy="95900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54226" y="3359199"/>
            <a:ext cx="97939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You can't let a chance like that ______________. It's too good to miss.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Dad always tells me to ________________ no matter how bad the thing is.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My grandfather often ________________ the days when he was a boy.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85870" y="3525533"/>
            <a:ext cx="8575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 by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898383" y="4299873"/>
            <a:ext cx="18223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keep my cool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4305656" y="4799032"/>
            <a:ext cx="24150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looks back at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62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55632" y="1795337"/>
            <a:ext cx="788073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 I am ________________ the summer holiday. I can have a trip with my good friends.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Sarah ________________ English grammar. So she needs some help.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05939" y="2085464"/>
            <a:ext cx="2790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looking forward to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803721" y="3200789"/>
            <a:ext cx="31693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has problems with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31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09879" y="859437"/>
            <a:ext cx="65366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whatever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填空。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50553" y="1882939"/>
            <a:ext cx="925784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Miss Jackson was the teacher ________ should be loved by all the students.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________ you do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hope you won't give up easily.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Do you still miss the time ________ we have spent together in the past three years?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79474" y="2151566"/>
            <a:ext cx="728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1731058" y="3627826"/>
            <a:ext cx="14146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Whatever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4884756" y="4354939"/>
            <a:ext cx="15587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that/which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496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78514" y="1894489"/>
            <a:ext cx="86629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This is the most unforgettable place ________ we have visited so far.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________ could you come up with such a good idea to solve the problem?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01206" y="2184616"/>
            <a:ext cx="6963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192637" y="3277907"/>
            <a:ext cx="137287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098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9528" y="582925"/>
            <a:ext cx="21852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三、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单项选择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04232" y="1336804"/>
            <a:ext cx="1052110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To live a low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­-carbon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 must remember ________ the lights when we leave the room.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to turn off  B. turning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not to turn off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—You'd better advise him ________ anything out of the window while driving.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 will. He has to know it's dangerous.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not throwing  B. no throwing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not to throw  D. don't throw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87003" y="1545638"/>
            <a:ext cx="431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807796" y="3737460"/>
            <a:ext cx="417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8304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29649" y="774410"/>
            <a:ext cx="93533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—Could you tell me the ________ of making such tasty cakes?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—Well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just follow the instructions in the cookbook.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time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method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cost  D. menu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Life is a journey with trouble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with care and wisdom you can ________ any problem you face.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work out  B. hand out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find out  D. put out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68619" y="1038862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2202015" y="3958332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6456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29648" y="879337"/>
            <a:ext cx="94965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When you are in trouble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it's better to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keep your cool  B. get nervous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keep sad  D. keep crying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—The World Cup is coming. I won't ________ any game!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—I'm looking forward to ________ every match of it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too.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miss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watch  B. miss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watching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to miss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watch  D. to miss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watched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68926" y="1138014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7017548" y="3279993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3926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0714" y="865213"/>
            <a:ext cx="21852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四、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句型转换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61569" y="2048750"/>
            <a:ext cx="926885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Please remember to bring your photos to me. 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改为同义句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Please ________ ________ to bring your photos to 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She always offers help to me whenever I need help. 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改为同义句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She always offers help to me ________ ________ ________ I need help.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90564" y="3032915"/>
            <a:ext cx="9092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don't 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3789004" y="2944780"/>
            <a:ext cx="9343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5377641" y="4465108"/>
            <a:ext cx="5774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 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6405617" y="4423795"/>
            <a:ext cx="10332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7889487" y="4465108"/>
            <a:ext cx="8819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28249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5586" y="982663"/>
            <a:ext cx="1053212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Jack's parents advised us to take a break after working for an hour on the farm. 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改为被动形式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 ________ ________ ________ take a break by Jack's parents after working for an hour on the farm.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My time in junior high school was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enjoyable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对画线部分提问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________ your time in junior high school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Lily made great progress in science </a:t>
            </a:r>
            <a:r>
              <a:rPr lang="en-US" altLang="zh-CN" sz="2400" u="sng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because her teacher always encouraged her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对画线部分提问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________ Lily ________ great progress in science?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89667" y="2217667"/>
            <a:ext cx="8127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025143" y="2217666"/>
            <a:ext cx="11400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advised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694122" y="2217665"/>
            <a:ext cx="4461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1244303" y="3876877"/>
            <a:ext cx="8678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2690885" y="3876876"/>
            <a:ext cx="668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7763448" y="3876876"/>
            <a:ext cx="6091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1156384" y="5434592"/>
            <a:ext cx="823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endParaRPr lang="zh-CN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2690885" y="5434592"/>
            <a:ext cx="5790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endParaRPr lang="zh-CN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4365603" y="5434592"/>
            <a:ext cx="8608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3786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32385" y="1618663"/>
            <a:ext cx="868859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This time next week we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be sitting on a beach in Greece.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She sets herself such high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that she often disappoints herself.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The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shows that most students like patient teachers.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21347" y="1842705"/>
            <a:ext cx="7553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shall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673551" y="2528412"/>
            <a:ext cx="1404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standards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2370424" y="3834654"/>
            <a:ext cx="16205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survey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68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5865" y="744027"/>
            <a:ext cx="36006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五、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阅读填空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pic>
        <p:nvPicPr>
          <p:cNvPr id="2050" name="Picture 2" descr="jsnjyy27.TIF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116" y="652748"/>
            <a:ext cx="1680818" cy="1596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01687" y="1909681"/>
            <a:ext cx="973891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84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Exams are a fact of school life for most people. Almost everyone worries about them and feels stressed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they have prepared well.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 little stress caused by the exams is useful as it can sharpen your mind and motivate(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激发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you to do well. But too much stress can stop you working to the best of your abilities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 it's important not to let it get out of control. Here are some ideas to help you.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68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9995" y="960630"/>
            <a:ext cx="11049918" cy="5015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keys to being prepared for exams and avoiding unnecessary exam stress are knowing what you need to know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planning and preparing for your revision(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复习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giving yourself enough time to do it.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If you can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find a copy of the syllabus for each subject. This tells you what you need to know and gives you the topics for revision.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Make a week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­-by­-week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revision timetable chart to display in your work space. Include the topics you need to cover for each subject.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About 12 weeks before your first exam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record the dates and times for each of your exams in your planner or diary and make a copy to put on your wall at home.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70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93215" y="662106"/>
            <a:ext cx="10609243" cy="5569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During your exam period you want your brain to work at its very best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 build in relaxation time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before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avoid late night revision sessions and try to go to bed early so you get enough sleep. If panic(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惊慌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starts to creep in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try to replace your negative thoughts with more positive(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积极的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ones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such as “It's going to be OK”. If you have difficulty answering a question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leave it and move on to the next one—don't spend time tying yourself in mental(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思想上的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knots over each question.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 are not alone while dealing with the stress. Call psychological(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心理的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hotline to share your worries and get help from others going through the same experience. Remember that there is life after exams. Things may feel stressful right now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it won't last forever. And then the rest of your life will still be there.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6975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495992"/>
              </p:ext>
            </p:extLst>
          </p:nvPr>
        </p:nvGraphicFramePr>
        <p:xfrm>
          <a:off x="1674836" y="2389527"/>
          <a:ext cx="8868306" cy="2194560"/>
        </p:xfrm>
        <a:graphic>
          <a:graphicData uri="http://schemas.openxmlformats.org/drawingml/2006/table">
            <a:tbl>
              <a:tblPr/>
              <a:tblGrid>
                <a:gridCol w="2434456">
                  <a:extLst>
                    <a:ext uri="{9D8B030D-6E8A-4147-A177-3AD203B41FA5}">
                      <a16:colId xmlns:a16="http://schemas.microsoft.com/office/drawing/2014/main" val="773524401"/>
                    </a:ext>
                  </a:extLst>
                </a:gridCol>
                <a:gridCol w="6433850">
                  <a:extLst>
                    <a:ext uri="{9D8B030D-6E8A-4147-A177-3AD203B41FA5}">
                      <a16:colId xmlns:a16="http://schemas.microsoft.com/office/drawing/2014/main" val="38454388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10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The Exam Stress</a:t>
                      </a:r>
                      <a:endParaRPr lang="zh-CN" sz="2400" kern="10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kern="10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8586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Situation</a:t>
                      </a:r>
                      <a:endParaRPr lang="zh-CN" sz="2400" kern="10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kern="10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◆</a:t>
                      </a:r>
                      <a:r>
                        <a:rPr lang="en-US" sz="2400" kern="10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 __</a:t>
                      </a:r>
                      <a:r>
                        <a:rPr lang="en-US" sz="2400" u="sng" kern="10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kern="10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__ about exams is a real fact for almost everyone at school. </a:t>
                      </a:r>
                      <a:endParaRPr lang="zh-CN" sz="2400" kern="10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9194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Problem</a:t>
                      </a:r>
                      <a:endParaRPr lang="zh-CN" sz="240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◆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Though a little exam stress does good to you</a:t>
                      </a:r>
                      <a:r>
                        <a:rPr lang="zh-CN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too much may make you __</a:t>
                      </a:r>
                      <a:r>
                        <a:rPr lang="en-US" sz="2400" u="sng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__ to work as well as you can. </a:t>
                      </a:r>
                      <a:endParaRPr lang="zh-CN" sz="240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5173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820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9768372"/>
              </p:ext>
            </p:extLst>
          </p:nvPr>
        </p:nvGraphicFramePr>
        <p:xfrm>
          <a:off x="915317" y="1034483"/>
          <a:ext cx="10498158" cy="5120640"/>
        </p:xfrm>
        <a:graphic>
          <a:graphicData uri="http://schemas.openxmlformats.org/drawingml/2006/table">
            <a:tbl>
              <a:tblPr/>
              <a:tblGrid>
                <a:gridCol w="2345676">
                  <a:extLst>
                    <a:ext uri="{9D8B030D-6E8A-4147-A177-3AD203B41FA5}">
                      <a16:colId xmlns:a16="http://schemas.microsoft.com/office/drawing/2014/main" val="97816109"/>
                    </a:ext>
                  </a:extLst>
                </a:gridCol>
                <a:gridCol w="8152482">
                  <a:extLst>
                    <a:ext uri="{9D8B030D-6E8A-4147-A177-3AD203B41FA5}">
                      <a16:colId xmlns:a16="http://schemas.microsoft.com/office/drawing/2014/main" val="182957515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How to</a:t>
                      </a:r>
                      <a:endParaRPr lang="zh-CN" sz="2400" b="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control </a:t>
                      </a:r>
                      <a:endParaRPr lang="zh-CN" sz="2400" b="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exam stress</a:t>
                      </a:r>
                      <a:endParaRPr lang="zh-CN" sz="2400" b="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◆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Careful preparation is necessary to stop you from worries.</a:t>
                      </a:r>
                      <a:endParaRPr lang="zh-CN" sz="240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·Find a copy of the syllabus for each subject to get necessary __</a:t>
                      </a:r>
                      <a:r>
                        <a:rPr lang="en-US" sz="2400" u="sng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__.</a:t>
                      </a:r>
                      <a:endParaRPr lang="zh-CN" sz="240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·Make a revision timetable chart for every __</a:t>
                      </a:r>
                      <a:r>
                        <a:rPr lang="en-US" sz="2400" u="sng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__ to display in your work space</a:t>
                      </a:r>
                      <a:r>
                        <a:rPr lang="zh-CN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including necessary topics.</a:t>
                      </a:r>
                      <a:endParaRPr lang="zh-CN" sz="240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·Prepare for your exams __</a:t>
                      </a:r>
                      <a:r>
                        <a:rPr lang="en-US" sz="2400" u="sng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__ and remind yourself of the dates and times for each exam.</a:t>
                      </a:r>
                      <a:endParaRPr lang="zh-CN" sz="240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◆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Make yourself __</a:t>
                      </a:r>
                      <a:r>
                        <a:rPr lang="en-US" sz="2400" u="sng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__ before bedtime and get enough sleep.</a:t>
                      </a:r>
                      <a:endParaRPr lang="zh-CN" sz="240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◆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Try to __</a:t>
                      </a:r>
                      <a:r>
                        <a:rPr lang="en-US" sz="2400" u="sng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__ yourself to stay positive.</a:t>
                      </a:r>
                      <a:endParaRPr lang="zh-CN" sz="240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◆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If you meet difficult questions</a:t>
                      </a:r>
                      <a:r>
                        <a:rPr lang="zh-CN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just move on</a:t>
                      </a:r>
                      <a:r>
                        <a:rPr lang="zh-CN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instead of __</a:t>
                      </a:r>
                      <a:r>
                        <a:rPr lang="en-US" sz="2400" u="sng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__ how to answer them too long.</a:t>
                      </a:r>
                      <a:endParaRPr lang="zh-CN" sz="240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◆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Turn to psychological hotline and those in the same boat for __</a:t>
                      </a:r>
                      <a:r>
                        <a:rPr lang="en-US" sz="2400" u="sng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__.</a:t>
                      </a:r>
                      <a:endParaRPr lang="zh-CN" sz="240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◆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Remember stress will disappear but your __</a:t>
                      </a:r>
                      <a:r>
                        <a:rPr lang="en-US" sz="2400" u="sng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__ will go on. </a:t>
                      </a:r>
                      <a:endParaRPr lang="zh-CN" sz="240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39675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880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0892" y="2560744"/>
            <a:ext cx="85307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________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________ 3. ________ 4.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________5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________ </a:t>
            </a:r>
            <a:endParaRPr lang="en-US" altLang="zh-CN" sz="2400" kern="100" dirty="0" smtClean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________ 7. ________ 8.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________ 10. ________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87801" y="2779527"/>
            <a:ext cx="13401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Worrying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854065" y="2825827"/>
            <a:ext cx="5617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fail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106508" y="2836844"/>
            <a:ext cx="16594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6863592" y="2825826"/>
            <a:ext cx="8488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8526009" y="277952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early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2087801" y="3512282"/>
            <a:ext cx="10977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relaxed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3563675" y="3558582"/>
            <a:ext cx="1495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</a:t>
            </a:r>
            <a:endParaRPr lang="zh-CN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5106508" y="3540940"/>
            <a:ext cx="1934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considering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7099822" y="3540939"/>
            <a:ext cx="73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endParaRPr lang="zh-CN" altLang="en-US" dirty="0"/>
          </a:p>
        </p:txBody>
      </p:sp>
      <p:sp>
        <p:nvSpPr>
          <p:cNvPr id="12" name="Rectangle 11"/>
          <p:cNvSpPr/>
          <p:nvPr/>
        </p:nvSpPr>
        <p:spPr>
          <a:xfrm>
            <a:off x="8762932" y="3558582"/>
            <a:ext cx="5665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986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69818" y="413521"/>
            <a:ext cx="5606599" cy="721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Period 3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Grammar Focus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4b(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语法过关</a:t>
            </a: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b="1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02535" y="1403438"/>
            <a:ext cx="107194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一般过去时与现在完成时的区别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概念：一般过去时表示过去某个时间发生的动作或存在的状态。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现在完成时表示过去发生或者未发生的事对现在造成的影响或结果。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时间状语：一般过去时的时间状语有：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last week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...ago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just now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zh-CN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050" kern="100" dirty="0" smtClean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现在完成时的时间状语有：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for...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 far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yet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already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zh-CN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86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7113" y="504229"/>
            <a:ext cx="1110500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一般将来时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用法：表示将来某个时间要发生的动作或存在的状态，也可以表示将来经常或反复发生的动作。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构成：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will/shall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标志性词汇：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tomorrow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day after tomorrow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next...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 five days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 the future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later on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“be going to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也可以表示将要发生的动作或打算、计划、决定要做的事。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64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77957" y="620708"/>
            <a:ext cx="992619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三、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宾语从句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概念：用作宾语的从句叫作宾语从句。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宾语从句用陈述语序。如：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“He is an honest boy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”the teacher said.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→The teacher said(that) he was an honest boy.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Does he work hard? I wonder.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→I wonder if/whether he works hard.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When did he leave? I don't know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don't know when he left.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57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9821" y="724567"/>
            <a:ext cx="102016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宾语从句的时态：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主句是现在的时态，从句的时态可根据实际情况而定。如：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hear that she has written three letters to the headmaster.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Mr. Green says that the snow was very heavy last month.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主句是过去的某种时态，从句一般要用过去的某种时态。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如：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 didn't know why she had missed the flight.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told me that he was watching a cartoon film at 10 o'clock this morning.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006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2093" y="711366"/>
            <a:ext cx="541686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二、用方框中所给短语的适当形式填空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3329" y="1542363"/>
            <a:ext cx="5859277" cy="97654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57432" y="2518909"/>
            <a:ext cx="1033809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Tom won the competition three times ________ ________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They want to ________ ________ less ________ and receive more value.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We'll finish the job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________ ________ long it takes.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Teachers must ________ ________ ________ their students.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Don't worry. She'll ________ ________ the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problem.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26321" y="2703316"/>
            <a:ext cx="4860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in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7616688" y="2703316"/>
            <a:ext cx="4010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8989217" y="2705549"/>
            <a:ext cx="667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row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3208632" y="3495455"/>
            <a:ext cx="6110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4475181" y="3495455"/>
            <a:ext cx="6777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in</a:t>
            </a:r>
            <a:endParaRPr lang="zh-CN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6326321" y="3495455"/>
            <a:ext cx="8874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effort</a:t>
            </a:r>
            <a:endParaRPr lang="zh-CN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4220944" y="4180902"/>
            <a:ext cx="5084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endParaRPr lang="zh-CN" altLang="en-US" dirty="0"/>
          </a:p>
        </p:txBody>
      </p:sp>
      <p:sp>
        <p:nvSpPr>
          <p:cNvPr id="12" name="Rectangle 11"/>
          <p:cNvSpPr/>
          <p:nvPr/>
        </p:nvSpPr>
        <p:spPr>
          <a:xfrm>
            <a:off x="5293025" y="4180901"/>
            <a:ext cx="10332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endParaRPr lang="zh-CN" altLang="en-US" dirty="0"/>
          </a:p>
        </p:txBody>
      </p:sp>
      <p:sp>
        <p:nvSpPr>
          <p:cNvPr id="13" name="Rectangle 12"/>
          <p:cNvSpPr/>
          <p:nvPr/>
        </p:nvSpPr>
        <p:spPr>
          <a:xfrm>
            <a:off x="6770032" y="4180900"/>
            <a:ext cx="7268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endParaRPr lang="zh-CN" altLang="en-US" dirty="0"/>
          </a:p>
        </p:txBody>
      </p:sp>
      <p:sp>
        <p:nvSpPr>
          <p:cNvPr id="14" name="Rectangle 13"/>
          <p:cNvSpPr/>
          <p:nvPr/>
        </p:nvSpPr>
        <p:spPr>
          <a:xfrm>
            <a:off x="3514164" y="4943000"/>
            <a:ext cx="5004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endParaRPr lang="zh-CN" altLang="en-US" dirty="0"/>
          </a:p>
        </p:txBody>
      </p:sp>
      <p:sp>
        <p:nvSpPr>
          <p:cNvPr id="15" name="Rectangle 14"/>
          <p:cNvSpPr/>
          <p:nvPr/>
        </p:nvSpPr>
        <p:spPr>
          <a:xfrm>
            <a:off x="4578557" y="4898584"/>
            <a:ext cx="11487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patient </a:t>
            </a:r>
            <a:endParaRPr lang="zh-CN" altLang="en-US" dirty="0"/>
          </a:p>
        </p:txBody>
      </p:sp>
      <p:sp>
        <p:nvSpPr>
          <p:cNvPr id="16" name="Rectangle 15"/>
          <p:cNvSpPr/>
          <p:nvPr/>
        </p:nvSpPr>
        <p:spPr>
          <a:xfrm>
            <a:off x="5921551" y="4933666"/>
            <a:ext cx="7393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endParaRPr lang="zh-CN" altLang="en-US" dirty="0"/>
          </a:p>
        </p:txBody>
      </p:sp>
      <p:sp>
        <p:nvSpPr>
          <p:cNvPr id="17" name="Rectangle 16"/>
          <p:cNvSpPr/>
          <p:nvPr/>
        </p:nvSpPr>
        <p:spPr>
          <a:xfrm>
            <a:off x="3992374" y="5624521"/>
            <a:ext cx="8790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work </a:t>
            </a:r>
            <a:endParaRPr lang="zh-CN" altLang="en-US" dirty="0"/>
          </a:p>
        </p:txBody>
      </p:sp>
      <p:sp>
        <p:nvSpPr>
          <p:cNvPr id="18" name="Rectangle 17"/>
          <p:cNvSpPr/>
          <p:nvPr/>
        </p:nvSpPr>
        <p:spPr>
          <a:xfrm>
            <a:off x="4578557" y="5360249"/>
            <a:ext cx="12266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53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75971" y="1839405"/>
            <a:ext cx="794683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如果宾语从句表述的是客观真理、自然现象等时，从句都要用一般现在时。如：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said that light travels much faster than sound.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25013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24569" y="901904"/>
            <a:ext cx="1014653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四、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动名词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形式的一种，可以起名词的作用。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作主语：谓语动词用单数形式。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作表语：表示主语是什么，而不是主语的性质或特征。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作宾语：有些动词后面必须用动名词作宾语。例如：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practice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consider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look forward to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zh-CN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050" kern="100" dirty="0" smtClean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作定语：表明它所修饰的词的用途及所属关系等</a:t>
            </a:r>
            <a:r>
              <a:rPr lang="zh-CN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2055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6456" y="655892"/>
            <a:ext cx="14157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单项选择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31345" y="1071390"/>
            <a:ext cx="9749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 saw Julia in April and I ________ her since then.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don't see  B. didn't see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won't see  D. haven't seen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温州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)My father ________ me a funny joke and I can't stop laughing every time I think of it.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told  B. tells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will tell  D. is telling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645806" y="1256056"/>
            <a:ext cx="442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5088435" y="3472046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11330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38968" y="1248668"/>
            <a:ext cx="965077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河池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)There ________ a concert in our school hall next week.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is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will be  D. will have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梧州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)—Is Helen here? 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—No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she isn't here. She ________ in half an hour.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arrives  B. arrived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will arrive  D. has arrived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85480" y="1523604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602424" y="3682910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81358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55074" y="1296911"/>
            <a:ext cx="101245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)—Do you know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Alfred?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—At 2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00 tomorrow afternoon.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when the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end-­of­-term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concert began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when did the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end-­of-­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term concert begin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when the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end-­of-­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term concert will begin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D. when will the end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­-of-­term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concert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47340" y="1534621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34314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15807" y="1128017"/>
            <a:ext cx="95663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(2021·</a:t>
            </a:r>
            <a:r>
              <a:rPr lang="zh-CN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梧州</a:t>
            </a: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)—Sandy</a:t>
            </a:r>
            <a:r>
              <a:rPr lang="zh-CN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could you tell me ________ the beautiful hair clip?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lvl="0" algn="just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—Oh</a:t>
            </a:r>
            <a:r>
              <a:rPr lang="zh-CN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it in a shop near the school.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lvl="0" algn="just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where you will buy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lvl="0" algn="just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where will you buy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lvl="0" algn="just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where did you buy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lvl="0" algn="just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D. where you bought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52300" y="1347334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39283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23139" y="281320"/>
            <a:ext cx="3728778" cy="721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Period 4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Section B 1a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2e</a:t>
            </a:r>
            <a:endParaRPr lang="zh-CN" altLang="zh-CN" sz="1050" b="1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7059" y="917155"/>
            <a:ext cx="46474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用所给单词的适当形式填空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94911" y="1595021"/>
            <a:ext cx="1103890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Many college students volunteer their time ________(help) poor people.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Since you can't ________(mend) your bike by yourself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why not have it ________(repair)?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It will be a good ________(choose) to take the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high-­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speed train to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Yancheng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from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Suqian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next year.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Not only I but also he________(be) similar to the movie star.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My teacher is________(please) with my progress.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68579" y="1832076"/>
            <a:ext cx="10633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help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3548984" y="2548172"/>
            <a:ext cx="9076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mend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716223" y="3264269"/>
            <a:ext cx="12409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repaired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3426849" y="3995677"/>
            <a:ext cx="9925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choice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3353404" y="5257362"/>
            <a:ext cx="9909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34741" y="5935228"/>
            <a:ext cx="17700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pleased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139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8343" y="545723"/>
            <a:ext cx="21852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二、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单项选择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13552" y="1170542"/>
            <a:ext cx="106643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In order to attend the meeting a little earlier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left for Beijing one day ________ of 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ahead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anyway  D. almost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—I'm going to travel to London by air.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—Really? I hope to see you off when you ________ for the airport.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go out  B. leave out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lay out  D. set out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83658" y="2107498"/>
            <a:ext cx="431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492984" y="4299854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138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8638" y="777565"/>
            <a:ext cx="104880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Minnie along with her good friends ________ the new movie in two days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because she's too busy now.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has watched  B. have watched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is going to watch  D. are going to watch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—Everyone should stick to his dream.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—Yes. A life without a dream is like a bird without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which can't fly.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wings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clouds  D. food</a:t>
            </a:r>
            <a:endParaRPr lang="zh-CN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5911593" y="777565"/>
            <a:ext cx="9637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89264" y="4696462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7807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34738" y="896129"/>
            <a:ext cx="1000331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淮安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)My brother often ________ his spare time to help me with my spoken English.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puts up  B. gives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opens up  D. tidies up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—I want to drink milk.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—Mother is shopping in the market. You can call her and ask her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________ some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for you.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fetch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carry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take  D. bring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85017" y="1049879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0040415" y="4057483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0446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791" y="625304"/>
            <a:ext cx="21852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三、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单项选择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0791" y="1363531"/>
            <a:ext cx="1057476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—Will you fix up the machine according to the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David?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—No problem.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instructions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inventions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invitations  D. interviews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东营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)—I've got a “C” in the English test. Can you give me some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—Of course. I think reading can help.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message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suggestions  D. instructions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15399" y="1649067"/>
            <a:ext cx="431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10569218" y="3832869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438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0671" y="1065677"/>
            <a:ext cx="1069737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She ________ the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computer for eight years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it is still in a good condition now.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has had  B. has bought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will wait  D. has borrowed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—Your new watch is so nice! When did you buy it?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—In April. I ________ it for two months. 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have had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have bought  D. bought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77437" y="1336317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028281" y="4167652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47845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55076" y="1160534"/>
            <a:ext cx="1004738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Jack is happy.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Ms.Wang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 excellent teacher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teaches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math this term.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himself  D. his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—I'm thirsty.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—There is some ________ in the glass. You can drink it.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bananas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pears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699096" y="1457503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926258" y="4354939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006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9992" y="1039348"/>
            <a:ext cx="100363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11. Remember ________ some fruit when you come back.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buying  B. to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buy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菏泽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)—Have you ever ________ to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Caozhou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Peony Garden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—Yes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________ there last year.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been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went  B. gone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been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gone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83887" y="1314283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782497" y="2680375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6407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47161" y="1982624"/>
            <a:ext cx="91697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百色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 ________ this bike for three years. I like it so much.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bought  B. had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have bought  D. have had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76897" y="2217667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152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1562" y="633859"/>
            <a:ext cx="21852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三、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句型转换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68916" y="1700360"/>
            <a:ext cx="915501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used to win </a:t>
            </a:r>
            <a:r>
              <a:rPr lang="en-US" altLang="zh-CN" sz="2400" u="sng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school basketball competition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对画线部分提问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________ ________use to win?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My English level has been improving </a:t>
            </a:r>
            <a:r>
              <a:rPr lang="en-US" altLang="zh-CN" sz="2400" u="sng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since I joined the English club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对画线部分提问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________has your English level been improving?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34169" y="2680375"/>
            <a:ext cx="9367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3151432" y="2680374"/>
            <a:ext cx="5790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4451804" y="2680373"/>
            <a:ext cx="6443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1634169" y="4806630"/>
            <a:ext cx="757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3007162" y="4806630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1313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66093" y="978487"/>
            <a:ext cx="98160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We'll start a club in the school.(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改为同义句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We'll________ ________a club in the school.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They each took a day off a week to go shopping.(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改为同义句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________ them took a day off a week to go shopping.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I hope to </a:t>
            </a:r>
            <a:r>
              <a:rPr lang="en-US" altLang="zh-CN" sz="2400" u="sng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study Chinese medicine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become a doctor.(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对画线部分提问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you________ ________ ________ and become a doctor?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02615" y="1931228"/>
            <a:ext cx="5597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528221" y="1931228"/>
            <a:ext cx="5084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869" y="3345633"/>
            <a:ext cx="7694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2482467" y="3116850"/>
            <a:ext cx="10567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43501" y="4850698"/>
            <a:ext cx="893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hope 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4661070" y="4850698"/>
            <a:ext cx="4461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5814102" y="4885434"/>
            <a:ext cx="5084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7193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1786" y="710977"/>
            <a:ext cx="329288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四、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柳州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七选五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24568" y="1894901"/>
            <a:ext cx="105541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Starting your new school life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can be difficult. Everything seems hard</a:t>
            </a:r>
            <a:r>
              <a:rPr lang="zh-CN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you don't even know where to go for your own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classes. 1. ________ Here are some suggestions on how to make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friends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at a new school.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 active to start a conversation. A smile goes a long way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When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walking in the halls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don't keep your eyes on the floor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If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 see someone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give them a smile or say hi. 2.________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553342" y="2570206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2493861" y="4718495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0369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04231" y="937527"/>
            <a:ext cx="1075246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84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Remember people's names. 3. ________ You can say something like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“I remember you said something very interesting yesterday and wanted to talk about it some more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I'm new here and don't remember your name yet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Would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 mind telling me again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Join some clubs and activities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new school and a new group of classmates offer more chances to explore(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探索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some new interests. 4. ________ There you can meet people who share your interests and are looking forward to making new friends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8184" y="1138014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7966839" y="4806630"/>
            <a:ext cx="378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2075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36144" y="1381405"/>
            <a:ext cx="88281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608400" algn="just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________ Do you want to help the old or protect the environment</a:t>
            </a:r>
            <a:r>
              <a:rPr lang="zh-CN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Speak up</a:t>
            </a:r>
            <a:r>
              <a:rPr lang="en-US" altLang="zh-CN" sz="2400" kern="100" dirty="0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Share </a:t>
            </a: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your unique(</a:t>
            </a:r>
            <a:r>
              <a:rPr lang="zh-CN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独特的</a:t>
            </a: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ideas in the new school</a:t>
            </a:r>
            <a:r>
              <a:rPr lang="en-US" altLang="zh-CN" sz="2400" kern="100" dirty="0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Your </a:t>
            </a: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new schoolmates will remember you immediately</a:t>
            </a:r>
            <a:r>
              <a:rPr lang="en-US" altLang="zh-CN" sz="2400" kern="100" dirty="0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They </a:t>
            </a: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are more likely to talk with you and know you better</a:t>
            </a:r>
            <a:r>
              <a:rPr lang="en-US" altLang="zh-CN" sz="2400" kern="100" dirty="0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Then </a:t>
            </a: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 will be able to make new friends.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14719" y="1589705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9272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16935" y="724566"/>
            <a:ext cx="937535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Have an opinion.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Making new friends can be hard too.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If not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don't be afraid to ask them more than once.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D. They will smile and introduce themselves to you too.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E. Try to develop your skills as a leader in the new school.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F. This is a great help to you to have your first talk with others.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G. Try to be a member of a sports team or a part of a school play.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90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09253" y="1625849"/>
            <a:ext cx="995082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Linda's father hates waiting in long lines. I think he's just not very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patient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talented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popular  D. powerful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Miss Smith strongly advised me ________ a deep breath first.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take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took  C. takes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D. to take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207001" y="1831947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930605" y="3359533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7272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57556" y="710977"/>
            <a:ext cx="36006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五、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阅读理解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08464" y="1706670"/>
            <a:ext cx="876942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84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I'm Kevin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 student of Grade 9. Most of my friends walk to school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I like to ride my bike each day. I wake up at 7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00. After I wash my face and eat breakfast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throw the schoolbag on my back. Do I have my books and homework? Yes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do.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06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1354" y="525730"/>
            <a:ext cx="1160076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84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take my bike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hop(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onto it and ride to school at 7: 30. “See you later, mum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 I say. 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pass my friends when I ride by. “Hi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Kevin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 they call when I pass. Mary does not want to ride with me. She does not like to wear a schoolbag. She likes to carry her books in her arms when she walks. She likes to kick the autumn leaves. But she likes to look at the flowers the best.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Not me! I like to ride my bike to feel the fresh air in my face. When I get to school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lock my bike in the bicycle park. I walk across the field to say hi to Mr. Brown and wait for my friends in our classroom.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95685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42919" y="1155826"/>
            <a:ext cx="826632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What grade is Kevin in?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Grade 6.  B. Grade 7.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Grade 8.  D. Grade 9.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What time does Kevin ride to school?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At 6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30.  B. At 7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00.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At 7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30.  D. At 8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00.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76040" y="1501570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7497326" y="3594775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1150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98853" y="972713"/>
            <a:ext cx="781463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On her way to school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Mary likes to ________ the best.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ride with Kevin  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look at the flowers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wear a schoolbag  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kick the autumn leaves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Why does Kevin like to ride a bike?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To take his mum with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him.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To meet his grandpa.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To feel the fresh air in his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face.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To show he is brave.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60976" y="1171065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7199871" y="3451556"/>
            <a:ext cx="3481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6134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1536174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Where does Kevin wait for his friends?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At home.  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In the field.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At the school gate.  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D. In the classroom.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74180" y="1821060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2485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13559" y="523690"/>
            <a:ext cx="5168274" cy="721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Period 5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Section B 3a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3b(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写作专题</a:t>
            </a: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b="1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02245" y="1834164"/>
            <a:ext cx="903750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这是学校生活类的写作，主要包括描写人或记叙一件事。这类文章通常是提示性作文，同时又兼有开放性质。此类提示性作文要求学生围绕所给的要点提示进行适当发挥。此话题源于实际生活，写作时不能脱离话题和要点，注意写出自己明白的道理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720908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18352" y="1172084"/>
            <a:ext cx="968749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(2019·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宁波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回顾初中三年，有许多事令人难忘。校英语报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Have Your Say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栏目正面向九年级毕业生征文。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假如你是李华，请你选择其中一个话题，并结合具体事例，用英语写一封信表达你对某个人的谢意或歉意，参加此次征文活动。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要点如下：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67723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335622"/>
              </p:ext>
            </p:extLst>
          </p:nvPr>
        </p:nvGraphicFramePr>
        <p:xfrm>
          <a:off x="2258734" y="1013551"/>
          <a:ext cx="7579330" cy="3291840"/>
        </p:xfrm>
        <a:graphic>
          <a:graphicData uri="http://schemas.openxmlformats.org/drawingml/2006/table">
            <a:tbl>
              <a:tblPr/>
              <a:tblGrid>
                <a:gridCol w="3789665">
                  <a:extLst>
                    <a:ext uri="{9D8B030D-6E8A-4147-A177-3AD203B41FA5}">
                      <a16:colId xmlns:a16="http://schemas.microsoft.com/office/drawing/2014/main" val="1195425104"/>
                    </a:ext>
                  </a:extLst>
                </a:gridCol>
                <a:gridCol w="3789665">
                  <a:extLst>
                    <a:ext uri="{9D8B030D-6E8A-4147-A177-3AD203B41FA5}">
                      <a16:colId xmlns:a16="http://schemas.microsoft.com/office/drawing/2014/main" val="13280380"/>
                    </a:ext>
                  </a:extLst>
                </a:gridCol>
              </a:tblGrid>
              <a:tr h="3314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say “thanks” to ______</a:t>
                      </a:r>
                      <a:endParaRPr lang="zh-CN" sz="240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say “sorry” to ________</a:t>
                      </a:r>
                      <a:endParaRPr lang="zh-CN" sz="2400" kern="10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54978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1. be not good at...</a:t>
                      </a:r>
                      <a:endParaRPr lang="zh-CN" sz="240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2. encourage me to...</a:t>
                      </a:r>
                      <a:endParaRPr lang="zh-CN" sz="240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3. make great progress</a:t>
                      </a:r>
                      <a:endParaRPr lang="zh-CN" sz="240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4. ...</a:t>
                      </a:r>
                      <a:endParaRPr lang="zh-CN" sz="240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1. argue with...</a:t>
                      </a:r>
                      <a:endParaRPr lang="zh-CN" sz="240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2. not talk to each other</a:t>
                      </a:r>
                      <a:endParaRPr lang="zh-CN" sz="240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3. regret doing...</a:t>
                      </a:r>
                      <a:endParaRPr lang="zh-CN" sz="240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DengXian" panose="020F0502020204030204"/>
                          <a:cs typeface="Times New Roman" panose="02020603050405020304" pitchFamily="18" charset="0"/>
                        </a:rPr>
                        <a:t>4. ...</a:t>
                      </a:r>
                      <a:endParaRPr lang="zh-CN" sz="2400" kern="100" dirty="0">
                        <a:effectLst/>
                        <a:latin typeface="Calibri" panose="020F0502020204030204" pitchFamily="34" charset="0"/>
                        <a:ea typeface="DengXian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698842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069021" y="4423661"/>
            <a:ext cx="61590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词数：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80—100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，书信格式已给出。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4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48300" y="774410"/>
            <a:ext cx="1035585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Dear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Looking back on the past three years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I'd like to say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</a:t>
            </a:r>
            <a:endParaRPr lang="en-US" altLang="zh-CN" sz="1050" kern="100" dirty="0" smtClean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</a:t>
            </a:r>
            <a:endParaRPr lang="en-US" altLang="zh-CN" sz="1050" kern="100" dirty="0" smtClean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r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Yours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r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Li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Hua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75344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54785" y="753443"/>
            <a:ext cx="73188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可能用到的短语：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graduate from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毕业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say goodbye to sb.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向某人告别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for example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比如；例如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be worried about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而担心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each other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互相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last term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上学期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593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24405" y="1062880"/>
            <a:ext cx="92730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When I made mistakes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my teacher was always patient ________ 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about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with  D. of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This math problem is so hard that I can't ________. Please give me some advice.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look out it  B. work it out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give it out  D. take it out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701582" y="1062880"/>
            <a:ext cx="9637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856688" y="2767862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043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7281" y="671691"/>
            <a:ext cx="10840597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Dear Alice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Looking back on the past three years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I'd like to say thanks to you for helping me with my English.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When I was in Grade 7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was not good at English. I just hid behind my text book and never said anything in class. Once I did very badly in an English test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I lost heart. However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 had a patient talk with me and encouraged me to be more active in class. Since then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have worked harder and made great progress. I feel lucky to be your student.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Thank you again. Wish you good luck.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Yours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Li Hua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28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86138" y="1558743"/>
            <a:ext cx="77044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某英文网站正在举办征文活动，请根据网站征文要求，用英语写一篇短文投稿。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01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9991" y="730343"/>
            <a:ext cx="968382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84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This new global site is a place for students to share their ideas. We are looking for your beautiful school day to inspire(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鼓舞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our readers. Did you help anyone at school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Did you enjoy a beautiful song in your art lesson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Did you have an amazing experience in the school lab?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Your school life is full of beauty. Choose a beautiful school day. Write a passage to tell us what you did that day and why you think it was beautiful. Send your writing to us right now!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66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52239" y="1525156"/>
            <a:ext cx="760531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内容涵盖要点，全文连贯通顺；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词数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左右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已给出的文章开头，不计入总词数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文中不得提及有关考生个人身份的任何信息，如校名、人名等。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44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80820" y="413521"/>
            <a:ext cx="33049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My Beautiful School Day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71181" y="1244518"/>
            <a:ext cx="106422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My school life is full of beauty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55643" y="1907547"/>
            <a:ext cx="104366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Among all the unforgettable experiences in my school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there's one thing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which makes me feel my school life is more beautiful. 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Because my parents worked in another city far away from me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often felt lonely. The other day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was sitting silently under a tall tree in front of the school library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looking rather sad and lonely. ①Just at that time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one of my </a:t>
            </a:r>
            <a:r>
              <a:rPr lang="en-US" altLang="zh-CN" sz="2400" kern="100" dirty="0" smtClean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700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55643" y="869945"/>
            <a:ext cx="106422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55643" y="869945"/>
            <a:ext cx="104366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200000"/>
              </a:lnSpc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came over to have a chat with me. We talked a lot about our feelings and thoughts. She encouraged me a lot and I felt relieved after sharing my negative thoughts with her. 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lvl="0" indent="609600" algn="just">
              <a:lnSpc>
                <a:spcPct val="200000"/>
              </a:lnSpc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That day was the most beautiful day for me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 have made the best friend during my middle school life. This is one of the best memories for me.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188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90641" y="233903"/>
            <a:ext cx="4280211" cy="721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Period 6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Self Check(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考点集训</a:t>
            </a: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b="1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05359" y="720023"/>
            <a:ext cx="76383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remember to do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remember doing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辨析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97734" y="1217759"/>
            <a:ext cx="1089201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单项选择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Jack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please remember ________ the light when you leave the office.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turn off  B. turning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to turn off  D. to turning off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—Mr. Ling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have some difficulty ________ the article.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—Remember ________ it three or four times at least.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to understand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understanding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understanding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to understand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read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66839" y="2184616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5582574" y="3618415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990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41513" y="697825"/>
            <a:ext cx="922111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—What do you remember about Grade 7?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 remember ________ a prize.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to win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winning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win  D. wining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—Do you still remember ________ this group of friends in 2019?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—Yes. But I forgot where I ________ them.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seeing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meet  B. to see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met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seeing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met  D. seeing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04224" y="1721907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942108" y="2913815"/>
            <a:ext cx="9637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552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1239" y="1350186"/>
            <a:ext cx="2800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二、</a:t>
            </a:r>
            <a:r>
              <a:rPr lang="zh-CN" altLang="zh-CN" sz="24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完成下列句子</a:t>
            </a:r>
            <a:endParaRPr lang="zh-CN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1274284" y="2053967"/>
            <a:ext cx="1007309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你离开办公室时一定要记得锁门。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 must ________ ________ ________ the door when you leave the office.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你记得跟我说过那件事吗？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 you ________ ________ me about that?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32789" y="2999864"/>
            <a:ext cx="1509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121244" y="2999863"/>
            <a:ext cx="4461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5279072" y="2999862"/>
            <a:ext cx="686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lock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2190418" y="4476279"/>
            <a:ext cx="1509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3710069" y="4512081"/>
            <a:ext cx="9555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telling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927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66149" y="589791"/>
            <a:ext cx="313258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考点二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advise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4573" y="1005289"/>
            <a:ext cx="1171093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单项选择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泸州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)Because of COVID­19 in February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government advised us ________ to the public places less.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going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to go  D. gone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滨州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)—Henry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did you drive back to your hometown during the Spring Festival?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—No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was ________ to take the train because the traffic is often the busiest at that time.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praised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taught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warned  D. advised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240526" y="2030380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2438777" y="4883749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435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67086" y="1206302"/>
            <a:ext cx="790328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—Who ________ the tennis game yesterday?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—Jack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________ all the others.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beat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won  B. won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beat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beat  D. won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beat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Thanks for ________ me with my science.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help  B. to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helping  D. your help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59989" y="1423156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584013" y="4346090"/>
            <a:ext cx="2995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485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44906" y="1640568"/>
            <a:ext cx="100326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南充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)—Have you ever read the traditional story Yu Gong Moves a Mountain?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—Yes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our teacher often advises us ________ more meaningful traditional books.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reading  B. reads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read  D. to read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658237" y="2592240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34264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7396" y="622842"/>
            <a:ext cx="46474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二、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根据汉语提示完成下列句子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22582" y="2026158"/>
            <a:ext cx="842055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老师建议我给她写封信。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My teacher advised that I ________ ________ her a letter.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我妈妈忠告我们应当锁好门。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________ ________ the gate locked.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30245" y="2977831"/>
            <a:ext cx="1023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890177" y="2977831"/>
            <a:ext cx="8353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3664121" y="4454091"/>
            <a:ext cx="11400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advised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849958" y="4404940"/>
            <a:ext cx="11605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keeping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86062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54458" y="556740"/>
            <a:ext cx="57305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考点三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congratulate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congratulation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辨析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61013" y="1275944"/>
            <a:ext cx="109177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单项选择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—Congratulations! You have won first prize in the English contest.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Thank you!  B. Good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idea!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Of course.  D. Enjoy yourself!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After thousands of failure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finally made it. Everyone ________ on my big success.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hurt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congratulated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refused  D. understood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74902" y="2944780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8057583" y="4432057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12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74275" y="1414989"/>
            <a:ext cx="76714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—I got first prize in the first final exam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Mom.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Well done.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Greeting  B. Support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Congratulations  D. Cheering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48279" y="2324560"/>
            <a:ext cx="354028" cy="475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34736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2169" y="733010"/>
            <a:ext cx="557075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二、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根据汉语意思完成句子，每空一词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54228" y="1729260"/>
            <a:ext cx="88134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我应该祝贺你找到了一份好工作。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should ________ that ________ ________ a good job.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——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祝贺你！你获得了这次出国的机会</a:t>
            </a:r>
            <a:r>
              <a:rPr lang="zh-CN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谢谢。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You have got the opportunity to go abroad.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—Thank you.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95585" y="2691392"/>
            <a:ext cx="1758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congratulate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526361" y="2691392"/>
            <a:ext cx="10020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you've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5860975" y="2691391"/>
            <a:ext cx="9203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found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1108442" y="3918486"/>
            <a:ext cx="27742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Congratulations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441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53625" y="578775"/>
            <a:ext cx="41796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考点四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separate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divide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辨析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28240" y="1409772"/>
            <a:ext cx="1075980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单项选择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A year has four seasons and it ________ twelve months.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divide into  B. is dividing into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divided into  D. is divided into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Tim and Jim are fighting. Let's go to ________ them and make them calm down.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divide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mix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separate  D. disturb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08434" y="2346593"/>
            <a:ext cx="543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051556" y="4564259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117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30935" y="777078"/>
            <a:ext cx="403187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二、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根据汉语意思完成句子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83603" y="1456568"/>
            <a:ext cx="90264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台湾海峡把台湾和福建隔开了。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Taiwan Strait ________ Taiwan ________ Fujian.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我们班上的学生被分成了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个小组。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in our class ________ ________ ________ four groups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050" kern="100" dirty="0" smtClean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黄冈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有时孩子们被分成三组来玩游戏。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the children ________ ________ ________ three groups to play games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31019" y="2399644"/>
            <a:ext cx="13872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separates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6173117" y="2429618"/>
            <a:ext cx="7888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912695" y="3914087"/>
            <a:ext cx="5893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6027931" y="3864323"/>
            <a:ext cx="11737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divided 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7389645" y="3904750"/>
            <a:ext cx="6756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endParaRPr lang="zh-CN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4762808" y="5316817"/>
            <a:ext cx="5893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endParaRPr lang="zh-CN" altLang="en-US" dirty="0"/>
          </a:p>
        </p:txBody>
      </p:sp>
      <p:sp>
        <p:nvSpPr>
          <p:cNvPr id="12" name="Rectangle 11"/>
          <p:cNvSpPr/>
          <p:nvPr/>
        </p:nvSpPr>
        <p:spPr>
          <a:xfrm>
            <a:off x="5857197" y="5316817"/>
            <a:ext cx="11047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divided</a:t>
            </a:r>
            <a:endParaRPr lang="zh-CN" altLang="en-US" dirty="0"/>
          </a:p>
        </p:txBody>
      </p:sp>
      <p:sp>
        <p:nvSpPr>
          <p:cNvPr id="13" name="Rectangle 12"/>
          <p:cNvSpPr/>
          <p:nvPr/>
        </p:nvSpPr>
        <p:spPr>
          <a:xfrm>
            <a:off x="7448400" y="5316817"/>
            <a:ext cx="6756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0164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57196" y="413521"/>
            <a:ext cx="54335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考点五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believe in sb.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believe sb.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辨析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33040" y="1151264"/>
            <a:ext cx="101575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单项选择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Although I don't ________ him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________ him this time.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believe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believe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believe in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believe in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believe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believe in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—I really don't know what to do.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—Keep your cool! I ________ you can overcome all the difficulties.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believe  B. believe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trust  D. think of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36222" y="2140549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228742" y="5071035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100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6210" y="600808"/>
            <a:ext cx="46474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二、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根据汉语提示完成下列句子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22582" y="1513608"/>
            <a:ext cx="796886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他是一个诚实的人，你可以信赖。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is an honest person that you can ________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你相信狗吃草吗？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 you ________ that dogs eat grass?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我相信你是对的。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________ you're right.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644534" y="2493088"/>
            <a:ext cx="10842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8493025" y="2493087"/>
            <a:ext cx="417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3163204" y="3958332"/>
            <a:ext cx="10842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1930011" y="5106707"/>
            <a:ext cx="16998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063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35744" y="226235"/>
            <a:ext cx="38137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考点六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proud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pride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辨析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1691" y="928172"/>
            <a:ext cx="109617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单项选择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山西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)—China has made a complete victory in its fight against poverty(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贫困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—As Chinese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 ________ our country.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are proud of  B. are friendly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are interested in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My mother often says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“Stand tall like the sunflower and be proud ________ who you are.”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of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with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at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D. in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25171" y="2647324"/>
            <a:ext cx="431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9792637" y="4090534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45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46674" y="856357"/>
            <a:ext cx="1030582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哈尔滨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)—Who is your favorite teacher?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—Mrs. Lee. She always helps me ________ the problems.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work out  B. come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give out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—Do you still remember our primary school teacher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Mrs. Liu?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—Yes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she always encouraged us and gave us support ________ we met difficulties.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whenever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whatever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however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52121" y="1864220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9034418" y="4048022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760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0165" y="1463765"/>
            <a:ext cx="1053212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Boys and girls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work hard. I'm sure your parents will ________ you in the future.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be famous as  B. be proud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keep in touch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Great changes have taken place in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Xiangyang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We are all ________ the achievements.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known as  B. proud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similar to  D. good with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079617" y="1765975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9710113" y="3125758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3475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8581" y="710977"/>
            <a:ext cx="46474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二、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根据汉语提示完成下列句子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9654" y="1959523"/>
            <a:ext cx="1039992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亲爱的爸爸妈妈，不要为我担心，你们将因为我而骄傲的。我永远爱你们。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Dear mom and dad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don't worry about me. You will ________ ________ of me. I love you forever.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老师们对学生们的成就感到非常骄傲。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Teachers ________ great ________ in their students' achievements.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93212" y="2878679"/>
            <a:ext cx="5004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9330296" y="2878679"/>
            <a:ext cx="9347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2543926" y="5159171"/>
            <a:ext cx="7143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505712" y="5106841"/>
            <a:ext cx="840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pride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179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91144" y="567757"/>
            <a:ext cx="35775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考点七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first of all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02535" y="856357"/>
            <a:ext cx="986009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单项选择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—Could you tell me how I can improve my English?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—Sure.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 could speak it as much as possible.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After all  B. In the end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By the way  D. First of all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just smiled. Then she started to laugh happily.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After all  B. First of all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Right away  D. By the way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48379" y="2504105"/>
            <a:ext cx="442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1002535" y="4478745"/>
            <a:ext cx="10358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948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95796" y="336403"/>
            <a:ext cx="40461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考点八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set out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set up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辨析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69485" y="939188"/>
            <a:ext cx="1065331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单项选择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China is going to ________ a manned space station to explore more space.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set up  B. take up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wake up  D. turn up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As the Smiths were about to ________ on their journey to the UK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Mrs. Smith found her passport missing.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take down  B. take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set up  D. set out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4496" y="1920211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490449" y="4134602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2436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33791" y="457589"/>
            <a:ext cx="426001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考点九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look forward to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1359" y="1019449"/>
            <a:ext cx="32624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根据汉语提示完成句子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88126" y="1750737"/>
            <a:ext cx="986009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全班都在盼望这位新的外教英语老师。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whole class are looking forward to the ________ ________ ________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那个女孩盼望得到很多礼物。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is looking forward to ________ ________ ________ ________.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375208" y="2757493"/>
            <a:ext cx="718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8602386" y="2757492"/>
            <a:ext cx="1068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foreign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10047507" y="2757491"/>
            <a:ext cx="10647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1633412" y="3412730"/>
            <a:ext cx="1138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5072179" y="4938833"/>
            <a:ext cx="10561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getting</a:t>
            </a:r>
            <a:endParaRPr lang="zh-CN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6514171" y="4901962"/>
            <a:ext cx="6399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lots</a:t>
            </a:r>
            <a:endParaRPr lang="zh-CN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7970857" y="4901961"/>
            <a:ext cx="510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endParaRPr lang="zh-CN" altLang="en-US" dirty="0"/>
          </a:p>
        </p:txBody>
      </p:sp>
      <p:sp>
        <p:nvSpPr>
          <p:cNvPr id="12" name="Rectangle 11"/>
          <p:cNvSpPr/>
          <p:nvPr/>
        </p:nvSpPr>
        <p:spPr>
          <a:xfrm>
            <a:off x="8914395" y="4901960"/>
            <a:ext cx="12597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presents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0003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3. Unit 13</Template>
  <TotalTime>372</TotalTime>
  <Words>7908</Words>
  <Application>Microsoft Office PowerPoint</Application>
  <PresentationFormat>Widescreen</PresentationFormat>
  <Paragraphs>699</Paragraphs>
  <Slides>94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94</vt:i4>
      </vt:variant>
    </vt:vector>
  </HeadingPairs>
  <TitlesOfParts>
    <vt:vector size="104" baseType="lpstr">
      <vt:lpstr>等线</vt:lpstr>
      <vt:lpstr>等线</vt:lpstr>
      <vt:lpstr>等线 Light</vt:lpstr>
      <vt:lpstr>楷体</vt:lpstr>
      <vt:lpstr>宋体</vt:lpstr>
      <vt:lpstr>Arial</vt:lpstr>
      <vt:lpstr>Calibri</vt:lpstr>
      <vt:lpstr>Courier New</vt:lpstr>
      <vt:lpstr>Times New Roman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</dc:creator>
  <cp:lastModifiedBy>Microsoft</cp:lastModifiedBy>
  <cp:revision>28</cp:revision>
  <dcterms:created xsi:type="dcterms:W3CDTF">2021-11-02T02:20:51Z</dcterms:created>
  <dcterms:modified xsi:type="dcterms:W3CDTF">2021-11-09T01:18:21Z</dcterms:modified>
</cp:coreProperties>
</file>