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 id="467" r:id="rId213"/>
    <p:sldId id="468" r:id="rId214"/>
    <p:sldId id="469" r:id="rId215"/>
    <p:sldId id="470" r:id="rId216"/>
    <p:sldId id="471" r:id="rId217"/>
    <p:sldId id="472" r:id="rId218"/>
    <p:sldId id="473" r:id="rId219"/>
    <p:sldId id="474" r:id="rId220"/>
    <p:sldId id="475" r:id="rId221"/>
    <p:sldId id="476" r:id="rId222"/>
    <p:sldId id="477" r:id="rId223"/>
    <p:sldId id="478" r:id="rId224"/>
    <p:sldId id="479" r:id="rId225"/>
    <p:sldId id="480" r:id="rId226"/>
    <p:sldId id="481" r:id="rId227"/>
    <p:sldId id="482" r:id="rId228"/>
    <p:sldId id="483" r:id="rId229"/>
    <p:sldId id="484" r:id="rId230"/>
    <p:sldId id="485" r:id="rId231"/>
    <p:sldId id="486" r:id="rId232"/>
    <p:sldId id="487" r:id="rId233"/>
    <p:sldId id="488" r:id="rId234"/>
    <p:sldId id="489" r:id="rId235"/>
    <p:sldId id="490" r:id="rId236"/>
    <p:sldId id="491" r:id="rId237"/>
    <p:sldId id="492" r:id="rId238"/>
    <p:sldId id="493" r:id="rId239"/>
    <p:sldId id="494" r:id="rId240"/>
    <p:sldId id="495" r:id="rId241"/>
    <p:sldId id="496" r:id="rId242"/>
    <p:sldId id="497" r:id="rId243"/>
    <p:sldId id="498" r:id="rId244"/>
    <p:sldId id="499" r:id="rId245"/>
    <p:sldId id="500" r:id="rId246"/>
    <p:sldId id="501" r:id="rId247"/>
    <p:sldId id="502" r:id="rId248"/>
    <p:sldId id="503" r:id="rId249"/>
    <p:sldId id="504" r:id="rId250"/>
    <p:sldId id="505" r:id="rId251"/>
    <p:sldId id="506" r:id="rId252"/>
    <p:sldId id="507" r:id="rId253"/>
    <p:sldId id="508" r:id="rId254"/>
    <p:sldId id="509" r:id="rId255"/>
    <p:sldId id="510" r:id="rId256"/>
    <p:sldId id="511" r:id="rId257"/>
    <p:sldId id="512" r:id="rId258"/>
    <p:sldId id="513" r:id="rId259"/>
    <p:sldId id="514" r:id="rId260"/>
    <p:sldId id="515" r:id="rId261"/>
    <p:sldId id="516" r:id="rId262"/>
    <p:sldId id="517" r:id="rId263"/>
    <p:sldId id="518" r:id="rId264"/>
    <p:sldId id="519" r:id="rId265"/>
    <p:sldId id="520" r:id="rId266"/>
    <p:sldId id="521" r:id="rId267"/>
    <p:sldId id="522" r:id="rId268"/>
    <p:sldId id="523" r:id="rId269"/>
    <p:sldId id="524" r:id="rId270"/>
    <p:sldId id="525" r:id="rId271"/>
    <p:sldId id="526" r:id="rId272"/>
    <p:sldId id="527" r:id="rId273"/>
    <p:sldId id="528" r:id="rId274"/>
    <p:sldId id="529" r:id="rId275"/>
    <p:sldId id="530" r:id="rId276"/>
    <p:sldId id="531" r:id="rId277"/>
    <p:sldId id="532" r:id="rId278"/>
    <p:sldId id="533" r:id="rId279"/>
    <p:sldId id="534" r:id="rId280"/>
    <p:sldId id="535" r:id="rId281"/>
    <p:sldId id="536" r:id="rId282"/>
    <p:sldId id="537" r:id="rId283"/>
    <p:sldId id="538" r:id="rId284"/>
    <p:sldId id="539" r:id="rId285"/>
    <p:sldId id="540" r:id="rId286"/>
    <p:sldId id="541" r:id="rId287"/>
    <p:sldId id="542" r:id="rId288"/>
    <p:sldId id="543" r:id="rId289"/>
    <p:sldId id="544" r:id="rId290"/>
    <p:sldId id="545" r:id="rId291"/>
    <p:sldId id="547" r:id="rId292"/>
    <p:sldId id="546" r:id="rId293"/>
    <p:sldId id="548" r:id="rId294"/>
    <p:sldId id="549" r:id="rId295"/>
    <p:sldId id="550" r:id="rId296"/>
    <p:sldId id="551" r:id="rId297"/>
    <p:sldId id="552" r:id="rId298"/>
    <p:sldId id="553" r:id="rId299"/>
    <p:sldId id="554" r:id="rId300"/>
    <p:sldId id="555" r:id="rId301"/>
    <p:sldId id="556" r:id="rId302"/>
    <p:sldId id="557" r:id="rId303"/>
    <p:sldId id="558" r:id="rId304"/>
    <p:sldId id="560" r:id="rId305"/>
    <p:sldId id="559" r:id="rId306"/>
    <p:sldId id="561" r:id="rId307"/>
    <p:sldId id="562" r:id="rId308"/>
    <p:sldId id="563" r:id="rId309"/>
    <p:sldId id="564" r:id="rId310"/>
    <p:sldId id="565" r:id="rId311"/>
    <p:sldId id="566" r:id="rId312"/>
    <p:sldId id="567" r:id="rId313"/>
    <p:sldId id="568" r:id="rId314"/>
    <p:sldId id="569" r:id="rId315"/>
    <p:sldId id="570" r:id="rId316"/>
    <p:sldId id="571" r:id="rId317"/>
    <p:sldId id="572" r:id="rId318"/>
    <p:sldId id="573" r:id="rId319"/>
    <p:sldId id="574" r:id="rId320"/>
    <p:sldId id="575" r:id="rId321"/>
    <p:sldId id="576" r:id="rId322"/>
    <p:sldId id="577" r:id="rId323"/>
    <p:sldId id="578" r:id="rId324"/>
    <p:sldId id="579" r:id="rId325"/>
    <p:sldId id="580" r:id="rId326"/>
    <p:sldId id="581" r:id="rId327"/>
    <p:sldId id="582" r:id="rId328"/>
    <p:sldId id="583" r:id="rId329"/>
    <p:sldId id="584" r:id="rId330"/>
    <p:sldId id="585" r:id="rId331"/>
    <p:sldId id="586" r:id="rId332"/>
    <p:sldId id="587" r:id="rId333"/>
    <p:sldId id="588" r:id="rId334"/>
    <p:sldId id="589" r:id="rId335"/>
    <p:sldId id="591" r:id="rId336"/>
    <p:sldId id="590" r:id="rId337"/>
    <p:sldId id="592" r:id="rId338"/>
    <p:sldId id="593" r:id="rId339"/>
    <p:sldId id="594" r:id="rId340"/>
    <p:sldId id="595" r:id="rId341"/>
    <p:sldId id="596" r:id="rId342"/>
    <p:sldId id="597" r:id="rId343"/>
    <p:sldId id="598" r:id="rId344"/>
    <p:sldId id="599" r:id="rId345"/>
    <p:sldId id="600" r:id="rId34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8" autoAdjust="0"/>
    <p:restoredTop sz="94660"/>
  </p:normalViewPr>
  <p:slideViewPr>
    <p:cSldViewPr snapToGrid="0">
      <p:cViewPr varScale="1">
        <p:scale>
          <a:sx n="87" d="100"/>
          <a:sy n="87" d="100"/>
        </p:scale>
        <p:origin x="114" y="1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303" Type="http://schemas.openxmlformats.org/officeDocument/2006/relationships/slide" Target="slides/slide302.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324" Type="http://schemas.openxmlformats.org/officeDocument/2006/relationships/slide" Target="slides/slide323.xml"/><Relationship Id="rId345" Type="http://schemas.openxmlformats.org/officeDocument/2006/relationships/slide" Target="slides/slide344.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slide" Target="slides/slide288.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314" Type="http://schemas.openxmlformats.org/officeDocument/2006/relationships/slide" Target="slides/slide313.xml"/><Relationship Id="rId335" Type="http://schemas.openxmlformats.org/officeDocument/2006/relationships/slide" Target="slides/slide334.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325" Type="http://schemas.openxmlformats.org/officeDocument/2006/relationships/slide" Target="slides/slide324.xml"/><Relationship Id="rId346" Type="http://schemas.openxmlformats.org/officeDocument/2006/relationships/slide" Target="slides/slide345.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315" Type="http://schemas.openxmlformats.org/officeDocument/2006/relationships/slide" Target="slides/slide314.xml"/><Relationship Id="rId336" Type="http://schemas.openxmlformats.org/officeDocument/2006/relationships/slide" Target="slides/slide335.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305" Type="http://schemas.openxmlformats.org/officeDocument/2006/relationships/slide" Target="slides/slide304.xml"/><Relationship Id="rId326" Type="http://schemas.openxmlformats.org/officeDocument/2006/relationships/slide" Target="slides/slide325.xml"/><Relationship Id="rId347" Type="http://schemas.openxmlformats.org/officeDocument/2006/relationships/presProps" Target="presProps.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16" Type="http://schemas.openxmlformats.org/officeDocument/2006/relationships/slide" Target="slides/slide315.xml"/><Relationship Id="rId337" Type="http://schemas.openxmlformats.org/officeDocument/2006/relationships/slide" Target="slides/slide336.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327" Type="http://schemas.openxmlformats.org/officeDocument/2006/relationships/slide" Target="slides/slide326.xml"/><Relationship Id="rId348" Type="http://schemas.openxmlformats.org/officeDocument/2006/relationships/viewProps" Target="viewProps.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17" Type="http://schemas.openxmlformats.org/officeDocument/2006/relationships/slide" Target="slides/slide316.xml"/><Relationship Id="rId338" Type="http://schemas.openxmlformats.org/officeDocument/2006/relationships/slide" Target="slides/slide337.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307" Type="http://schemas.openxmlformats.org/officeDocument/2006/relationships/slide" Target="slides/slide306.xml"/><Relationship Id="rId328" Type="http://schemas.openxmlformats.org/officeDocument/2006/relationships/slide" Target="slides/slide327.xml"/><Relationship Id="rId34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313" Type="http://schemas.openxmlformats.org/officeDocument/2006/relationships/slide" Target="slides/slide312.xml"/><Relationship Id="rId318" Type="http://schemas.openxmlformats.org/officeDocument/2006/relationships/slide" Target="slides/slide317.xml"/><Relationship Id="rId339" Type="http://schemas.openxmlformats.org/officeDocument/2006/relationships/slide" Target="slides/slide338.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334" Type="http://schemas.openxmlformats.org/officeDocument/2006/relationships/slide" Target="slides/slide333.xml"/><Relationship Id="rId35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329" Type="http://schemas.openxmlformats.org/officeDocument/2006/relationships/slide" Target="slides/slide328.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340" Type="http://schemas.openxmlformats.org/officeDocument/2006/relationships/slide" Target="slides/slide339.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slide" Target="slides/slide318.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330" Type="http://schemas.openxmlformats.org/officeDocument/2006/relationships/slide" Target="slides/slide329.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320" Type="http://schemas.openxmlformats.org/officeDocument/2006/relationships/slide" Target="slides/slide319.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341" Type="http://schemas.openxmlformats.org/officeDocument/2006/relationships/slide" Target="slides/slide340.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331" Type="http://schemas.openxmlformats.org/officeDocument/2006/relationships/slide" Target="slides/slide330.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slide" Target="slides/slide320.xml"/><Relationship Id="rId342" Type="http://schemas.openxmlformats.org/officeDocument/2006/relationships/slide" Target="slides/slide341.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332" Type="http://schemas.openxmlformats.org/officeDocument/2006/relationships/slide" Target="slides/slide331.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slide" Target="slides/slide321.xml"/><Relationship Id="rId343" Type="http://schemas.openxmlformats.org/officeDocument/2006/relationships/slide" Target="slides/slide342.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333" Type="http://schemas.openxmlformats.org/officeDocument/2006/relationships/slide" Target="slides/slide332.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323" Type="http://schemas.openxmlformats.org/officeDocument/2006/relationships/slide" Target="slides/slide322.xml"/><Relationship Id="rId344" Type="http://schemas.openxmlformats.org/officeDocument/2006/relationships/slide" Target="slides/slide34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6983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a:xfrm>
            <a:off x="838200" y="6356350"/>
            <a:ext cx="2743200" cy="365125"/>
          </a:xfrm>
          <a:prstGeom prst="rect">
            <a:avLst/>
          </a:prstGeom>
        </p:spPr>
        <p:txBody>
          <a:bodyPr/>
          <a:lstStyle/>
          <a:p>
            <a:fld id="{F89B7E32-0527-4204-BD0C-093BDB37094B}" type="datetimeFigureOut">
              <a:rPr lang="zh-CN" altLang="en-US" smtClean="0"/>
              <a:t>2021/11/16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a:xfrm>
            <a:off x="8610600" y="6356350"/>
            <a:ext cx="2743200" cy="365125"/>
          </a:xfrm>
          <a:prstGeom prst="rect">
            <a:avLst/>
          </a:prstGeom>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3929946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a:xfrm>
            <a:off x="838200" y="6356350"/>
            <a:ext cx="2743200" cy="365125"/>
          </a:xfrm>
          <a:prstGeom prst="rect">
            <a:avLst/>
          </a:prstGeom>
        </p:spPr>
        <p:txBody>
          <a:bodyPr/>
          <a:lstStyle/>
          <a:p>
            <a:fld id="{F89B7E32-0527-4204-BD0C-093BDB37094B}" type="datetimeFigureOut">
              <a:rPr lang="zh-CN" altLang="en-US" smtClean="0"/>
              <a:t>2021/11/16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a:xfrm>
            <a:off x="8610600" y="6356350"/>
            <a:ext cx="2743200" cy="365125"/>
          </a:xfrm>
          <a:prstGeom prst="rect">
            <a:avLst/>
          </a:prstGeom>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1518960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381619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5139175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2942809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1468386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444794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9B7E32-0527-4204-BD0C-093BDB37094B}"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399716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25308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76258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54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094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7046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a:xfrm>
            <a:off x="838200" y="6356350"/>
            <a:ext cx="2743200" cy="365125"/>
          </a:xfrm>
          <a:prstGeom prst="rect">
            <a:avLst/>
          </a:prstGeom>
        </p:spPr>
        <p:txBody>
          <a:bodyPr/>
          <a:lstStyle/>
          <a:p>
            <a:fld id="{F89B7E32-0527-4204-BD0C-093BDB37094B}" type="datetimeFigureOut">
              <a:rPr lang="zh-CN" altLang="en-US" smtClean="0"/>
              <a:t>2021/11/16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a:xfrm>
            <a:off x="8610600" y="6356350"/>
            <a:ext cx="2743200" cy="365125"/>
          </a:xfrm>
          <a:prstGeom prst="rect">
            <a:avLst/>
          </a:prstGeom>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1396205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993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a:xfrm>
            <a:off x="838200" y="6356350"/>
            <a:ext cx="2743200" cy="365125"/>
          </a:xfrm>
          <a:prstGeom prst="rect">
            <a:avLst/>
          </a:prstGeom>
        </p:spPr>
        <p:txBody>
          <a:bodyPr/>
          <a:lstStyle/>
          <a:p>
            <a:fld id="{F89B7E32-0527-4204-BD0C-093BDB37094B}" type="datetimeFigureOut">
              <a:rPr lang="zh-CN" altLang="en-US" smtClean="0"/>
              <a:t>2021/11/16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a:xfrm>
            <a:off x="8610600" y="6356350"/>
            <a:ext cx="2743200" cy="365125"/>
          </a:xfrm>
          <a:prstGeom prst="rect">
            <a:avLst/>
          </a:prstGeom>
        </p:spPr>
        <p:txBody>
          <a:bodyPr/>
          <a:lstStyle/>
          <a:p>
            <a:fld id="{66FCD4FB-D6E3-41CD-8EAA-736F02BC76A4}" type="slidenum">
              <a:rPr lang="zh-CN" altLang="en-US" smtClean="0"/>
              <a:t>‹#›</a:t>
            </a:fld>
            <a:endParaRPr lang="zh-CN" altLang="en-US"/>
          </a:p>
        </p:txBody>
      </p:sp>
    </p:spTree>
    <p:extLst>
      <p:ext uri="{BB962C8B-B14F-4D97-AF65-F5344CB8AC3E}">
        <p14:creationId xmlns:p14="http://schemas.microsoft.com/office/powerpoint/2010/main" val="163339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t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DACCFE7-396C-4775-BA19-B702CC6BD01D}"/>
              </a:ext>
            </a:extLst>
          </p:cNvPr>
          <p:cNvSpPr txBox="1"/>
          <p:nvPr/>
        </p:nvSpPr>
        <p:spPr>
          <a:xfrm>
            <a:off x="8724452" y="0"/>
            <a:ext cx="3377901"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课时训练</a:t>
            </a:r>
            <a:r>
              <a:rPr lang="zh-CN" altLang="en-US" sz="2000" b="1" i="0" baseline="0" dirty="0" smtClean="0">
                <a:latin typeface="楷体" panose="02010609060101010101" pitchFamily="49" charset="-122"/>
                <a:ea typeface="楷体" panose="02010609060101010101" pitchFamily="49" charset="-122"/>
              </a:rPr>
              <a:t> 新目标 九年级下</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18681258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yc1.TIF" TargetMode="External"/><Relationship Id="rId7" Type="http://schemas.openxmlformats.org/officeDocument/2006/relationships/image" Target="yc3.TIF" TargetMode="External"/><Relationship Id="rId2" Type="http://schemas.openxmlformats.org/officeDocument/2006/relationships/image" Target="../media/image9.png"/><Relationship Id="rId1" Type="http://schemas.openxmlformats.org/officeDocument/2006/relationships/slideLayout" Target="../slideLayouts/slideLayout17.xml"/><Relationship Id="rId6" Type="http://schemas.openxmlformats.org/officeDocument/2006/relationships/image" Target="../media/image11.png"/><Relationship Id="rId5" Type="http://schemas.openxmlformats.org/officeDocument/2006/relationships/image" Target="yc2.TIF" TargetMode="External"/><Relationship Id="rId4" Type="http://schemas.openxmlformats.org/officeDocument/2006/relationships/image" Target="../media/image10.png"/><Relationship Id="rId9" Type="http://schemas.openxmlformats.org/officeDocument/2006/relationships/image" Target="yc4.TIF" TargetMode="Externa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7.xml.rels><?xml version="1.0" encoding="UTF-8" standalone="yes"?>
<Relationships xmlns="http://schemas.openxmlformats.org/package/2006/relationships"><Relationship Id="rId3" Type="http://schemas.openxmlformats.org/officeDocument/2006/relationships/image" Target="file:///C:\Users\Administrator\Desktop\&#35838;&#26102;&#35757;&#32451;%20&#20061;&#19979;%20&#26032;&#30446;&#26631;%20Word\Q13.TIF" TargetMode="External"/><Relationship Id="rId7" Type="http://schemas.openxmlformats.org/officeDocument/2006/relationships/image" Target="Q15.TIF" TargetMode="External"/><Relationship Id="rId2" Type="http://schemas.openxmlformats.org/officeDocument/2006/relationships/image" Target="../media/image13.png"/><Relationship Id="rId1" Type="http://schemas.openxmlformats.org/officeDocument/2006/relationships/slideLayout" Target="../slideLayouts/slideLayout17.xml"/><Relationship Id="rId6" Type="http://schemas.openxmlformats.org/officeDocument/2006/relationships/image" Target="../media/image15.png"/><Relationship Id="rId5" Type="http://schemas.openxmlformats.org/officeDocument/2006/relationships/image" Target="Q14.TIF" TargetMode="External"/><Relationship Id="rId4" Type="http://schemas.openxmlformats.org/officeDocument/2006/relationships/image" Target="../media/image14.png"/></Relationships>
</file>

<file path=ppt/slides/_rels/slide198.xml.rels><?xml version="1.0" encoding="UTF-8" standalone="yes"?>
<Relationships xmlns="http://schemas.openxmlformats.org/package/2006/relationships"><Relationship Id="rId3" Type="http://schemas.openxmlformats.org/officeDocument/2006/relationships/image" Target="Q16.TIF" TargetMode="External"/><Relationship Id="rId2" Type="http://schemas.openxmlformats.org/officeDocument/2006/relationships/image" Target="../media/image16.png"/><Relationship Id="rId1" Type="http://schemas.openxmlformats.org/officeDocument/2006/relationships/slideLayout" Target="../slideLayouts/slideLayout17.xml"/><Relationship Id="rId5" Type="http://schemas.openxmlformats.org/officeDocument/2006/relationships/image" Target="Q17.TIF" TargetMode="External"/><Relationship Id="rId4" Type="http://schemas.openxmlformats.org/officeDocument/2006/relationships/image" Target="../media/image17.png"/></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5.xml.rels><?xml version="1.0" encoding="UTF-8" standalone="yes"?>
<Relationships xmlns="http://schemas.openxmlformats.org/package/2006/relationships"><Relationship Id="rId3" Type="http://schemas.openxmlformats.org/officeDocument/2006/relationships/image" Target="jsnjyy28.TIF" TargetMode="External"/><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3.xml.rels><?xml version="1.0" encoding="UTF-8" standalone="yes"?>
<Relationships xmlns="http://schemas.openxmlformats.org/package/2006/relationships"><Relationship Id="rId3" Type="http://schemas.openxmlformats.org/officeDocument/2006/relationships/image" Target="tt06.TIF" TargetMode="External"/><Relationship Id="rId2" Type="http://schemas.openxmlformats.org/officeDocument/2006/relationships/image" Target="../media/image19.png"/><Relationship Id="rId1" Type="http://schemas.openxmlformats.org/officeDocument/2006/relationships/slideLayout" Target="../slideLayouts/slideLayout17.xml"/><Relationship Id="rId5" Type="http://schemas.openxmlformats.org/officeDocument/2006/relationships/image" Target="tt07.TIF" TargetMode="External"/><Relationship Id="rId4" Type="http://schemas.openxmlformats.org/officeDocument/2006/relationships/image" Target="../media/image20.png"/></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tt02.TIF" TargetMode="External"/><Relationship Id="rId7" Type="http://schemas.openxmlformats.org/officeDocument/2006/relationships/image" Target="tt04.TIF" TargetMode="External"/><Relationship Id="rId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image" Target="tt03.TIF" TargetMode="External"/><Relationship Id="rId4" Type="http://schemas.openxmlformats.org/officeDocument/2006/relationships/image" Target="../media/image3.png"/><Relationship Id="rId9" Type="http://schemas.openxmlformats.org/officeDocument/2006/relationships/image" Target="tt05.TIF" TargetMode="Externa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7.xml.rels><?xml version="1.0" encoding="UTF-8" standalone="yes"?>
<Relationships xmlns="http://schemas.openxmlformats.org/package/2006/relationships"><Relationship Id="rId3" Type="http://schemas.openxmlformats.org/officeDocument/2006/relationships/image" Target="W5.TIF" TargetMode="External"/><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298.xml.rels><?xml version="1.0" encoding="UTF-8" standalone="yes"?>
<Relationships xmlns="http://schemas.openxmlformats.org/package/2006/relationships"><Relationship Id="rId3" Type="http://schemas.openxmlformats.org/officeDocument/2006/relationships/image" Target="W6.TIF" TargetMode="External"/><Relationship Id="rId2" Type="http://schemas.openxmlformats.org/officeDocument/2006/relationships/image" Target="../media/image24.png"/><Relationship Id="rId1" Type="http://schemas.openxmlformats.org/officeDocument/2006/relationships/slideLayout" Target="../slideLayouts/slideLayout17.xml"/><Relationship Id="rId5" Type="http://schemas.openxmlformats.org/officeDocument/2006/relationships/image" Target="W7.TIF" TargetMode="External"/><Relationship Id="rId4" Type="http://schemas.openxmlformats.org/officeDocument/2006/relationships/image" Target="../media/image25.png"/></Relationships>
</file>

<file path=ppt/slides/_rels/slide299.xml.rels><?xml version="1.0" encoding="UTF-8" standalone="yes"?>
<Relationships xmlns="http://schemas.openxmlformats.org/package/2006/relationships"><Relationship Id="rId3" Type="http://schemas.openxmlformats.org/officeDocument/2006/relationships/image" Target="W8.TIF" TargetMode="External"/><Relationship Id="rId2" Type="http://schemas.openxmlformats.org/officeDocument/2006/relationships/image" Target="../media/image26.png"/><Relationship Id="rId1" Type="http://schemas.openxmlformats.org/officeDocument/2006/relationships/slideLayout" Target="../slideLayouts/slideLayout17.xml"/><Relationship Id="rId5" Type="http://schemas.openxmlformats.org/officeDocument/2006/relationships/image" Target="W9.TIF" TargetMode="Externa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8.xml.rels><?xml version="1.0" encoding="UTF-8" standalone="yes"?>
<Relationships xmlns="http://schemas.openxmlformats.org/package/2006/relationships"><Relationship Id="rId3" Type="http://schemas.openxmlformats.org/officeDocument/2006/relationships/image" Target="Q22.TIF" TargetMode="External"/><Relationship Id="rId2" Type="http://schemas.openxmlformats.org/officeDocument/2006/relationships/image" Target="../media/image28.png"/><Relationship Id="rId1" Type="http://schemas.openxmlformats.org/officeDocument/2006/relationships/slideLayout" Target="../slideLayouts/slideLayout17.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Q1.TIF" TargetMode="External"/><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3148" y="2681802"/>
            <a:ext cx="7213834" cy="769441"/>
          </a:xfrm>
          <a:prstGeom prst="rect">
            <a:avLst/>
          </a:prstGeom>
        </p:spPr>
        <p:txBody>
          <a:bodyPr wrap="none">
            <a:spAutoFit/>
          </a:bodyPr>
          <a:lstStyle/>
          <a:p>
            <a:r>
              <a:rPr lang="zh-CN" altLang="zh-CN" sz="4400" kern="100" dirty="0">
                <a:latin typeface="Calibri" panose="020F0502020204030204" pitchFamily="34" charset="0"/>
                <a:ea typeface="宋体" panose="02010600030101010101" pitchFamily="2" charset="-122"/>
                <a:cs typeface="Times New Roman" panose="02020603050405020304" pitchFamily="18" charset="0"/>
              </a:rPr>
              <a:t>单元检测</a:t>
            </a:r>
            <a:r>
              <a:rPr lang="zh-CN" altLang="zh-CN" sz="4400" kern="100" dirty="0" smtClean="0">
                <a:latin typeface="Calibri" panose="020F0502020204030204" pitchFamily="34" charset="0"/>
                <a:ea typeface="宋体" panose="02010600030101010101" pitchFamily="2" charset="-122"/>
                <a:cs typeface="Times New Roman" panose="02020603050405020304" pitchFamily="18" charset="0"/>
              </a:rPr>
              <a:t>卷</a:t>
            </a:r>
            <a:r>
              <a:rPr lang="en-US" altLang="zh-CN" sz="4400" kern="100" dirty="0" smtClean="0">
                <a:latin typeface="Calibri" panose="020F0502020204030204" pitchFamily="34" charset="0"/>
                <a:ea typeface="宋体" panose="02010600030101010101" pitchFamily="2" charset="-122"/>
                <a:cs typeface="Times New Roman" panose="02020603050405020304" pitchFamily="18" charset="0"/>
              </a:rPr>
              <a:t>(Unit 11—Unit 14)</a:t>
            </a:r>
            <a:endParaRPr lang="zh-CN" altLang="en-US" sz="4400" dirty="0"/>
          </a:p>
        </p:txBody>
      </p:sp>
    </p:spTree>
    <p:extLst>
      <p:ext uri="{BB962C8B-B14F-4D97-AF65-F5344CB8AC3E}">
        <p14:creationId xmlns:p14="http://schemas.microsoft.com/office/powerpoint/2010/main" val="21647978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5922" y="1525459"/>
            <a:ext cx="940218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The lambs couldn't find the way home on a ________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rainy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windy  C. snowy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The farmer found the lambs as soon as he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saw the black one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saw the white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heard the sound of the lambs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flipH="1">
            <a:off x="8401702" y="1796528"/>
            <a:ext cx="1893365" cy="461665"/>
          </a:xfrm>
          <a:prstGeom prst="rect">
            <a:avLst/>
          </a:prstGeom>
        </p:spPr>
        <p:txBody>
          <a:bodyPr wrap="squar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8401702" y="3187452"/>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1427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285" y="697035"/>
            <a:ext cx="7429948"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听对话或独白，回答下列问题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0216" y="1528032"/>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65873" y="2597610"/>
            <a:ext cx="763434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How long does it take to walk to the museum?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10 minute.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30 minutes.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60 minutes.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Which bus can the woman take?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 14.  B. No. 15.  C. No. 40.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424075" y="28539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24075" y="42492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33683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0370" y="1066368"/>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6930" y="2081243"/>
            <a:ext cx="815071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Tom has been to Hainan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business  B. for a holiday  C. to see a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How long was Tom in Hainan?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For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two weeks.  B. For three weeks.   C. For three days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When did Tom come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Yesterday.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Two weeks ago.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Three days ago.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3"/>
          <p:cNvSpPr/>
          <p:nvPr/>
        </p:nvSpPr>
        <p:spPr>
          <a:xfrm>
            <a:off x="2230438" y="23698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199956" y="383286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6" name="Rectangle 5"/>
          <p:cNvSpPr/>
          <p:nvPr/>
        </p:nvSpPr>
        <p:spPr>
          <a:xfrm>
            <a:off x="2199956" y="529590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4437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5674" y="883487"/>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61477" y="1607907"/>
            <a:ext cx="784949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Where is Jane's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France.   B. In Australia.   C. In Canada.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What about the other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France.   B. In Australia.   C. In Canada.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Did Jane have a good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Yes.   B. No.   C. Just so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24827" y="18642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236049" y="32308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224827" y="473888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63506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850" y="582274"/>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96110" y="997772"/>
            <a:ext cx="985400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Chinese New Year of 2002 was the twelfth day of ________ month.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first  B. the second  C. the third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The people ________ celebrate Chinese New Year.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China  B. in the world  C. in America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Chinese people think ________ is a good luck.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cakes  B. money  C. 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If you were born in 2002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rich  B. clever  C. successful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758138" y="1182438"/>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5" name="Rectangle 4"/>
          <p:cNvSpPr/>
          <p:nvPr/>
        </p:nvSpPr>
        <p:spPr>
          <a:xfrm>
            <a:off x="3980330" y="2710928"/>
            <a:ext cx="1000461"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6" name="Rectangle 5"/>
          <p:cNvSpPr/>
          <p:nvPr/>
        </p:nvSpPr>
        <p:spPr>
          <a:xfrm>
            <a:off x="5437820" y="413408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6933133" y="56186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698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3853" y="560759"/>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49506" y="1391756"/>
            <a:ext cx="9151172" cy="446109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Mr. White was very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busy  B. free  C. 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Mr. White ________ worked on Sundays.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sometimes  B. always  C. never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Mr. White often forgot________.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his work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wife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wife's birthday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He bought ________ for his wife.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blouse  B. a dress  C. some flowers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02728" y="15199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4387115" y="259573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5813582" y="368641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8" name="Rectangle 7"/>
          <p:cNvSpPr/>
          <p:nvPr/>
        </p:nvSpPr>
        <p:spPr>
          <a:xfrm>
            <a:off x="4541164" y="479029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Tree>
    <p:extLst>
      <p:ext uri="{BB962C8B-B14F-4D97-AF65-F5344CB8AC3E}">
        <p14:creationId xmlns:p14="http://schemas.microsoft.com/office/powerpoint/2010/main" val="1718293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189" y="786669"/>
            <a:ext cx="422102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语言知识运用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7077" y="1453643"/>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95718" y="2048928"/>
            <a:ext cx="878541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从各题的选项中，找出和画线部分意思相同或相近，并能替换画线部分的选项。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68071" y="3382919"/>
            <a:ext cx="744070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What he did really made my mother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angry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nervous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I am afraid you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drop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 “s” in the word.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leave for  B. leave out  C. get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590646" y="361858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590646" y="50242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47731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9661" y="1607907"/>
            <a:ext cx="766661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Besides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 speak two other languages.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Except  B. Without  C. As well 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I am sorry to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let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parents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down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disappointed  B. cheer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  C. turn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47194" y="184270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32766" y="33380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37355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7539" y="1701111"/>
            <a:ext cx="775267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My friend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overslept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this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was late for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didn't sleep well  B. went to bed late  C. got up late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96587" y="192876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76296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132" y="750824"/>
            <a:ext cx="10549668"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四个选项中，选出可以填入空白处的最佳选项。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81375" y="2135031"/>
            <a:ext cx="946673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________ the time I got outside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bus had already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B. For  C. In  D.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Kate is so shy that she doesn't have ________ to sing in public.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power  B. courage  C. energy  D.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128469" y="228376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7501686" y="384362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07753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4507" y="1464485"/>
            <a:ext cx="904359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—Why did Mr. Smith look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 was asked some ________ questions.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embarrassing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embarrassed  B.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embarrassed  D. embarrassing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embarrassing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5215" y="1745885"/>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Tree>
    <p:extLst>
      <p:ext uri="{BB962C8B-B14F-4D97-AF65-F5344CB8AC3E}">
        <p14:creationId xmlns:p14="http://schemas.microsoft.com/office/powerpoint/2010/main" val="238001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02605" y="485455"/>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8887" y="900953"/>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20761" y="1518315"/>
            <a:ext cx="1081143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—How did you get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coach or by plane?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 always like going there by train.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None  B. Neither  C. Both  D.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 fantastic song! It brings the good old days back to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 feel the same.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Help yourself  B. Take it easy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 problem  D. That's true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198165" y="234931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022476" y="4565303"/>
            <a:ext cx="37382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3665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4809" y="1227817"/>
            <a:ext cx="873162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Could you please tell me ________ buy a digital camera?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to  B. what can I  C. where to  D. where can 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His grandfather did his best to keep the tree ________ but it died in the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alive  B. asleep  C. absent  D. awake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95373" y="149845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988159" y="288981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22395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05722" y="1001947"/>
            <a:ext cx="770964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—The oil on the earth will ________ one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so. We should make good use of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find out  B. work out  C. give out  D. run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I help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 am ________ a coat.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looking for  B. looking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through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looking after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84976" y="124027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04526" y="345235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56510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2" y="1113096"/>
            <a:ext cx="1075764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哈尔滨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said that Singapore has a Night Safari for people to visit.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it is! I ________ there twice since 2015.</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been  B. have gone  C. went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Hurry up! The play ________ for ten minutes.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begun  B. had begun  C. has been on  D. began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7547" y="135861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127547" y="355317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25346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783223"/>
            <a:ext cx="1049946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research labs ________ in the next 5 years to develop science and technology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are building  B. will be built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were built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—What do you think of the new movie Wandering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《流浪地球》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________ wonderful ________ I really like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B. such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C.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 enough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69827" y="100360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358605" y="39727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9115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887185"/>
            <a:ext cx="933763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—Will you please take a message for the head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doesn't matter  B. 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be glad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take  D. I can help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is 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the supermarket.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gone to  B. has been to  C. is going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39981" y="11434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928759" y="409105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9425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7" y="1059308"/>
            <a:ext cx="94559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贺州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know if Lucy ________ to Jack's party next Sunday. If she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will 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goes  B.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go  D. will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Over fifty countries ________ the AIIB(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亚投行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joined  B. was joining  C. had joined  D. have joined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82549" y="12833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907245" y="42093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7011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962" y="497167"/>
            <a:ext cx="556755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湖州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40714" y="1328164"/>
            <a:ext cx="929102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通读下面短文，掌握其大意，然后按照句子结构的语法和上下文连贯的要求，从每题所给的四个选项中选出一个最佳答案。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46672" y="2723130"/>
            <a:ext cx="1045643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joy and the warm feeling of getting together don't cost a thing. But gifts do cost money. So what's a poor family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New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told my mother that the only thing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 a pogo stick(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弹簧单高跷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said they were so expensive that we couldn't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983756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4" y="672117"/>
            <a:ext cx="1133855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a Saturday before New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family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together. While my mother and I were picking out the gifts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dad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be back soon—I need to see something in the tool area.” A little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came back with a long box. I remember wondering if there was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we arrived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dad put the box in the garage. While my parents were busy with their chores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walked out to the garage and found the box. I was 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I knew as soon as I opened that magical box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bright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shiny pogo stick would appear. No such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Inside the box was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old broom(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扫帚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182899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63" y="471293"/>
            <a:ext cx="1109113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New Year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some nice gifts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didn't get the present that I really wanted.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cleaning up the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dad went to the garage. When he came back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beautiful pogo stick. I couldn't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My parents probably got quite a laugh from the trick they played 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we didn't have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gave me the most important gift of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lots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was over 60 years ago and I still think about those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memories. I will never forget all the joy my parents brought into my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385612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4862" y="1339006"/>
            <a:ext cx="927309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A. owned  B. wanted  C. forgot  D. found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A. make  B. borrow  C. accept  D. afford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A. went shopping  B. did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chores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took a walk  D. had dinner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A. toy gun  B. pogo stick  C. tool  D. broom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A. quietly  B. politely  C. suddenly  D. certainly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9680" y="156300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173994" y="2296239"/>
            <a:ext cx="442750"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D</a:t>
            </a:r>
            <a:endParaRPr lang="zh-CN" altLang="en-US" dirty="0"/>
          </a:p>
        </p:txBody>
      </p:sp>
      <p:sp>
        <p:nvSpPr>
          <p:cNvPr id="5" name="Rectangle 4"/>
          <p:cNvSpPr/>
          <p:nvPr/>
        </p:nvSpPr>
        <p:spPr>
          <a:xfrm>
            <a:off x="2214069" y="30294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219680" y="384623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254144" y="448544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4713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09" y="1188400"/>
            <a:ext cx="955279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—Would you like to play table tennis with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feel like it. I would rather ________ at home and watch TV.</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stay  B. to stay  C. staying  D. stayed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 couldn't make herself ________ attention to because her classmates made so much noise.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B. paid  C. paying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759407" y="2079373"/>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362297" y="3617716"/>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96585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2239" y="1385609"/>
            <a:ext cx="76988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A. surprised  B. satisfied  C. excited  D. relaxed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A. purpose  B. promise  C. advice  D. 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A. magic  B. silly  C. different  D. smart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A. but  B. so  C. and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A. preparing  B. hiding  C. choosing  D. carrying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09773" y="164906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909773" y="237419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932215" y="30993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932215" y="382443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932215" y="454955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94526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8602" y="1159699"/>
            <a:ext cx="862404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A. understand  B. decide  C. believe  D. explain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A. me  B. us  C. him  D.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A. courage  B. time  C. money  D. trouble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A. trust  B. love  C. smile  D. pride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A. complete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unbelievable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educational  D. wonderful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91438" y="142315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777010" y="214827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777010" y="287340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791438" y="35985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791438" y="432364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3604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9092"/>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29913" y="969549"/>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04857" y="1615133"/>
            <a:ext cx="99400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husband Shane and I were hanging out on the street one evening. I was talking but he was looking over at someone.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walked over to a young girl who was crying. As he talked to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could see from his body language that he was trying to calm(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使平静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down. When I joined them. I realized that she had been homeless for some time. She told Shane that all she wanted was to go to her sister's house in another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6068662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11" y="901557"/>
            <a:ext cx="1024127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would have handed her some money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wished her lunch or maybe allowed her to make a call. Shane did much more. 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leave her here like this. Sometimes people need someone not only to help them but to believe they're telling the truth.”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a bit cold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had an idea to take her home. When I asked her if she'd like to go home with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thanked me about a million times with tears in her eyes.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3544650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1062922"/>
            <a:ext cx="1030582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went home and I gave her some clean clothes to wear and told her she could use the shower. We ate something.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told us her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finally able to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get a hold of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sister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she had a place to go. Shane drove her to the bus station and bought her a ticket.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what people need is not just money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people who will trust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 to and understand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348200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059350"/>
            <a:ext cx="1053173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Kelly knew Shane was trying to calm down the girl because she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heard what they said  B. saw his body language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asked Shane what he said  D. was doing the same 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Shane wanted to ________ when he knew her trouble on the street.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give the girl some money  B. let the girl use his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a lunch with the girl  D. take the girl to their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9219" y="128330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196777" y="354241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97876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5114" y="1389223"/>
            <a:ext cx="907586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Choose the true sentence according to the fourth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girl was so hungry that she began to cry.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girl didn't believe in Shane and Kelly at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girl agreed to go with Shane and Kelly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Kelly felt unhappy when she heard what Shane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14921" y="15952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88507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16" y="575255"/>
            <a:ext cx="996158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The phrase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get a hold of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sixth paragraph means “________ ” in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联系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抓住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看到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控制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From this article we know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Shane drove the girl to her sister's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Shane and Kelly met the girl's sister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girl's sister and Shane lived in the same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girl went to the city her sister lived in by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93062" y="77769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6253335" y="296149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66031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3139" y="442424"/>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16829" y="1417882"/>
            <a:ext cx="911172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didn't know what was wrong with her grandma. She was always forgetting things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where she put the sugar and what time to have dinner.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might have Alzheimer's disease(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阿尔兹海默症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mother said. “We might have to put her in a nursing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养老院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that she can get proper care.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545456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1" y="1217101"/>
            <a:ext cx="1000461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terrible! She'll miss her own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Sally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can see her on weekends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mother answered. “We can bring her presents.”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ice cream? Grandma loves strawberry ice cream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Sally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first time they visited Grandma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wanted to cry. Grandma sat all by herself in the corner of the 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0264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0" y="1758513"/>
            <a:ext cx="1004764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The old woman felt ________ as she tried to cross the busy 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worry  B. tense  C. angry  D. 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The boy found________ hard to get along with the other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his  B. that   C. it  D.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43793" y="20578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780000" y="3477867"/>
            <a:ext cx="351378"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3319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2890" y="933830"/>
            <a:ext cx="947748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hugged Grandma. “Look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brought you strawberry ice cream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Grandma took it and began to eat without saying a word.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doesn't seem to know us.” Sally was upset. “You have to give her time.” Her mother said. But the next time it was the same. Grandma ate the ice cream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didn't say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“Grandma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who I 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Sally asked.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7400603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4" y="367330"/>
            <a:ext cx="11209468" cy="674030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the girl who brings me the ice cream.” Grandma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I'm Sally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granddaughter. Don't you remember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You're the girl who brings me ice cream.” All of a sudden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realized that Grandma would never remember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I love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Grandma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 Just then she saw a tear roll down Grandma's cheek(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脸颊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 “I remember love.”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all she wants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mother said. “Love.”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bring her ice cream every weekend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hug her even if she doesn't remember me.” Sally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575218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62691" y="2048927"/>
            <a:ext cx="7397675"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remembering love is more important than just being able to remember a name.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344732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2998" y="1446542"/>
            <a:ext cx="754828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What was the matter with Sally's grandma?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always felt upset.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ate too much ice cream.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always forgot things.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 put more sugar while cooking.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99016" y="167058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04870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8343" y="1507558"/>
            <a:ext cx="1012294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Why did Sally want to cry the first time the family visited Grandma?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Grandma didn't like her present.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she thought Grandma was quite lonely.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she saw a tear roll down Grandma's cheek.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Grandma was badly treated in the nursing 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00132" y="17028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3676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1" y="618329"/>
            <a:ext cx="984324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In Grandma's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is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kind­hearted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girl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cold stranger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 honest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granddaughter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strict nurse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infer(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推断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Grandma will be taken home to get better care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Grandma doesn't love strawberry ice cream any more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Sally and her family visited Grandma three times a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Sally doesn't mind whether Grandma can remember her name or not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36338" y="8422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536338" y="3036804"/>
            <a:ext cx="442750"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7560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6027" y="1181171"/>
            <a:ext cx="735464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What is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Great Power of Hugs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Food Is the Best Medicine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Love Can Always Remain in the Heart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An Introduction to Alzheimer's Disease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06592" y="144467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20514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55424" y="281060"/>
            <a:ext cx="966290"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4347" y="854828"/>
            <a:ext cx="9613751"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阅读下面短文，从短文后所给的五个选项中选出能填入短文空白处的最佳选项，使短文通顺、连贯，意思完整。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38344" y="2424488"/>
            <a:ext cx="957430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Joe was a farmer. He hadn't had good harvest for years. “If God let me control the weather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everything will get better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 angrily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God heard his words and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be in charge of the weather for a year. Let's see what your crops grow like.”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2323650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6523" y="568070"/>
            <a:ext cx="994006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hearing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Joe was too surprised to believe what he heard.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shouted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“Sunny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Suddenly the clouds went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following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changed the weather between sunny and rainy.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looked forward to a big harvest. But when the harvest season came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heart sank to find his crops had not grown any grain at all. Feeling quite puzzled and disappointed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started crying.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1605680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79" y="894371"/>
            <a:ext cx="975718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“Didn't you have your wish to control the weather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God asked again.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just can't understand it. How could it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Joe wondered. “That's because you never asked for wind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rainstorm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snow or anything that could make the roots stronger.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 story we can learn: Only through life's challenges can we succeed in harvesting the fruit of life. It takes both ups and downs to get satisfactory results.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1919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9351" y="1625850"/>
            <a:ext cx="1111264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Afternoon tea is ________ in the dining room from 3 to 5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served  B. service  C. serving  D. to serve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Father often tells me________ too much time on computer games.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don't spend  B. not spend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not to spend  D. not spending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90758" y="1842705"/>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249732" y="3291840"/>
            <a:ext cx="1021957" cy="461665"/>
          </a:xfrm>
          <a:prstGeom prst="rect">
            <a:avLst/>
          </a:prstGeom>
        </p:spPr>
        <p:txBody>
          <a:bodyPr wrap="squar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8229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4" y="880000"/>
            <a:ext cx="998309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Once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God heard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But he still wanted to have a 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 know better than God does because I am a clever farmer.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Without strong roots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they couldn't grow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Watching his crops growing bigger and bigger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felt satisfied.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7987" y="4977624"/>
            <a:ext cx="10237694" cy="830997"/>
          </a:xfrm>
          <a:prstGeom prst="rect">
            <a:avLst/>
          </a:prstGeom>
        </p:spPr>
        <p:txBody>
          <a:bodyPr wrap="square">
            <a:spAutoFit/>
          </a:bodyPr>
          <a:lstStyle/>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71.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72.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73.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74.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75.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4" name="Rectangle 3"/>
          <p:cNvSpPr/>
          <p:nvPr/>
        </p:nvSpPr>
        <p:spPr>
          <a:xfrm>
            <a:off x="1702724" y="516228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5" name="Rectangle 4"/>
          <p:cNvSpPr/>
          <p:nvPr/>
        </p:nvSpPr>
        <p:spPr>
          <a:xfrm>
            <a:off x="3833328" y="52421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5701486" y="5242121"/>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7" name="Rectangle 6"/>
          <p:cNvSpPr/>
          <p:nvPr/>
        </p:nvSpPr>
        <p:spPr>
          <a:xfrm>
            <a:off x="7689712" y="516228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8" name="Rectangle 7"/>
          <p:cNvSpPr/>
          <p:nvPr/>
        </p:nvSpPr>
        <p:spPr>
          <a:xfrm>
            <a:off x="9705190" y="516228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48156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51498" y="442424"/>
            <a:ext cx="357020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第二部分　非选择题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960" y="857922"/>
            <a:ext cx="29899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0960" y="1518189"/>
            <a:ext cx="3911648"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单词拼写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0960" y="2088344"/>
            <a:ext cx="634019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根据句意及所给中文提示写出所缺单词。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10004" y="2748611"/>
            <a:ext cx="1086522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write e­mails to my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77. The king had a big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权力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he was kind to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78. Why is your face so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苍白的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79. My father 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检查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our car to make sure it is 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 Some people think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财富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very important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don't think so.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016784" y="3009453"/>
            <a:ext cx="9222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Lately</a:t>
            </a:r>
            <a:endParaRPr lang="zh-CN" altLang="en-US" dirty="0"/>
          </a:p>
        </p:txBody>
      </p:sp>
      <p:sp>
        <p:nvSpPr>
          <p:cNvPr id="9" name="Rectangle 8"/>
          <p:cNvSpPr/>
          <p:nvPr/>
        </p:nvSpPr>
        <p:spPr>
          <a:xfrm>
            <a:off x="4243363" y="3734264"/>
            <a:ext cx="12932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power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0" name="Rectangle 9"/>
          <p:cNvSpPr/>
          <p:nvPr/>
        </p:nvSpPr>
        <p:spPr>
          <a:xfrm>
            <a:off x="4445849" y="4364521"/>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pale</a:t>
            </a:r>
            <a:endParaRPr lang="zh-CN" altLang="en-US" dirty="0"/>
          </a:p>
        </p:txBody>
      </p:sp>
      <p:sp>
        <p:nvSpPr>
          <p:cNvPr id="11" name="Rectangle 10"/>
          <p:cNvSpPr/>
          <p:nvPr/>
        </p:nvSpPr>
        <p:spPr>
          <a:xfrm>
            <a:off x="2811208" y="4946308"/>
            <a:ext cx="207877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examining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2" name="Rectangle 11"/>
          <p:cNvSpPr/>
          <p:nvPr/>
        </p:nvSpPr>
        <p:spPr>
          <a:xfrm>
            <a:off x="4370994" y="5901827"/>
            <a:ext cx="10379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wealth</a:t>
            </a:r>
            <a:endParaRPr lang="zh-CN" altLang="en-US" dirty="0"/>
          </a:p>
        </p:txBody>
      </p:sp>
    </p:spTree>
    <p:extLst>
      <p:ext uri="{BB962C8B-B14F-4D97-AF65-F5344CB8AC3E}">
        <p14:creationId xmlns:p14="http://schemas.microsoft.com/office/powerpoint/2010/main" val="103621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222" y="379999"/>
            <a:ext cx="556755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4241" y="905164"/>
            <a:ext cx="1030224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阅读下而短文，在空白处填入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个适当的单词或括号内单词的正确形式。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7053" y="1320662"/>
            <a:ext cx="11934947"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the unusual winter holiday in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stayed at home for two 81. ________(month) because of COVID­19. But my father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member of the Communist Party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didn't stay 82. ________ us at home for too long.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my dad heard about some 83. ________(use)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became a volunteer in a rural area to help check people's information and spread knowledge about COVID­19. As the situation became much 84. ________(bad)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24­hour traffic checkpoints were set up on the main roads to the village. There was only 85. ________ simple tent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few chairs and two heaters for volunteers 86. ________(spend) the night. The winter night was very cold and the volunteers could hardly sleep. But my father 87. ________(final) chose to stay because he wanted to guard the gate for other people.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96818" y="1920826"/>
            <a:ext cx="11355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months</a:t>
            </a:r>
            <a:endParaRPr lang="zh-CN" altLang="en-US" dirty="0"/>
          </a:p>
        </p:txBody>
      </p:sp>
      <p:sp>
        <p:nvSpPr>
          <p:cNvPr id="6" name="Rectangle 5"/>
          <p:cNvSpPr/>
          <p:nvPr/>
        </p:nvSpPr>
        <p:spPr>
          <a:xfrm>
            <a:off x="3273604" y="2498921"/>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7" name="Rectangle 6"/>
          <p:cNvSpPr/>
          <p:nvPr/>
        </p:nvSpPr>
        <p:spPr>
          <a:xfrm>
            <a:off x="5835361" y="2985611"/>
            <a:ext cx="9450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useful</a:t>
            </a:r>
            <a:endParaRPr lang="zh-CN" altLang="en-US" dirty="0"/>
          </a:p>
        </p:txBody>
      </p:sp>
      <p:sp>
        <p:nvSpPr>
          <p:cNvPr id="8" name="Rectangle 7"/>
          <p:cNvSpPr/>
          <p:nvPr/>
        </p:nvSpPr>
        <p:spPr>
          <a:xfrm>
            <a:off x="4028383" y="4113734"/>
            <a:ext cx="9395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worse</a:t>
            </a:r>
            <a:endParaRPr lang="zh-CN" altLang="en-US" dirty="0"/>
          </a:p>
        </p:txBody>
      </p:sp>
      <p:sp>
        <p:nvSpPr>
          <p:cNvPr id="9" name="Rectangle 8"/>
          <p:cNvSpPr/>
          <p:nvPr/>
        </p:nvSpPr>
        <p:spPr>
          <a:xfrm>
            <a:off x="6614292" y="4731964"/>
            <a:ext cx="33214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0" name="Rectangle 9"/>
          <p:cNvSpPr/>
          <p:nvPr/>
        </p:nvSpPr>
        <p:spPr>
          <a:xfrm>
            <a:off x="3693035" y="5193629"/>
            <a:ext cx="12749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spend</a:t>
            </a:r>
            <a:endParaRPr lang="zh-CN" altLang="en-US" dirty="0"/>
          </a:p>
        </p:txBody>
      </p:sp>
      <p:sp>
        <p:nvSpPr>
          <p:cNvPr id="11" name="Rectangle 10"/>
          <p:cNvSpPr/>
          <p:nvPr/>
        </p:nvSpPr>
        <p:spPr>
          <a:xfrm>
            <a:off x="6780363" y="5842468"/>
            <a:ext cx="9396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finally</a:t>
            </a:r>
            <a:endParaRPr lang="zh-CN" altLang="en-US" dirty="0"/>
          </a:p>
        </p:txBody>
      </p:sp>
    </p:spTree>
    <p:extLst>
      <p:ext uri="{BB962C8B-B14F-4D97-AF65-F5344CB8AC3E}">
        <p14:creationId xmlns:p14="http://schemas.microsoft.com/office/powerpoint/2010/main" val="392774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1156127"/>
            <a:ext cx="943445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Dad 88. ________(join) the Party a few years ago. 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know much about it. After the pandemic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learned that the Party members are people 89. ________ will step forward when China is in trouble. When I grow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become one of 90. ________(they). Even if I am not a Party member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make contributions to our society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making it a much better place.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60203" y="1401641"/>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
        <p:nvSpPr>
          <p:cNvPr id="4" name="Rectangle 3"/>
          <p:cNvSpPr/>
          <p:nvPr/>
        </p:nvSpPr>
        <p:spPr>
          <a:xfrm>
            <a:off x="4201947" y="2525378"/>
            <a:ext cx="204286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who/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853917" y="3574686"/>
            <a:ext cx="917239"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them</a:t>
            </a:r>
            <a:endParaRPr lang="zh-CN" altLang="en-US" dirty="0"/>
          </a:p>
        </p:txBody>
      </p:sp>
    </p:spTree>
    <p:extLst>
      <p:ext uri="{BB962C8B-B14F-4D97-AF65-F5344CB8AC3E}">
        <p14:creationId xmlns:p14="http://schemas.microsoft.com/office/powerpoint/2010/main" val="252041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3315" y="560758"/>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第三节　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8339" y="1787215"/>
            <a:ext cx="10370371"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同学们，在初中三年的英语学习中，我们从课本中学习了有关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“Family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polite to sb.” “Protecting the environment” “Volunteering”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等话题和功能。假定你是李磊，请参考这些话题和功能，依据以下要点提示，写一篇题为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 Proud of My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的英语短文，向校报投稿，讲述你的家庭故事。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4462116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6829" y="747378"/>
            <a:ext cx="9585064" cy="5632311"/>
          </a:xfrm>
          <a:prstGeom prst="rect">
            <a:avLst/>
          </a:prstGeom>
        </p:spPr>
        <p:txBody>
          <a:bodyPr wrap="square">
            <a:spAutoFit/>
          </a:bodyPr>
          <a:lstStyle/>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要点提示</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家人相亲相爱，努力学习、工作；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邻里和睦，礼貌待人；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爱护环境，从我做起；</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积极参加志愿活动，帮助贫困儿童。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短文的开头已经给出，不计入总词数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根据要点提示，适当发挥；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短文中不得出现真实的姓名及校名。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friendly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on well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protect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volunteers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6606198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6251" y="539243"/>
            <a:ext cx="3756156"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I'm Proud of My Family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92305" y="1252862"/>
            <a:ext cx="9576099"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name is Li Lei</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I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a happy family. There are four people in my family: my parents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sister and I.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73970" y="2582803"/>
            <a:ext cx="9403977"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69633" y="2582803"/>
            <a:ext cx="8708314" cy="3785652"/>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family love each other. My parents both work hard. My sister and I study hard at school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family are kind and friendly to our neighbors. We are all polite to each other. We get on well with each 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family try our best to protect our environment in our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8992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8666" y="883095"/>
            <a:ext cx="9403977" cy="4524315"/>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p>
        </p:txBody>
      </p:sp>
      <p:sp>
        <p:nvSpPr>
          <p:cNvPr id="6" name="Rectangle 5"/>
          <p:cNvSpPr/>
          <p:nvPr/>
        </p:nvSpPr>
        <p:spPr>
          <a:xfrm>
            <a:off x="1473797" y="883094"/>
            <a:ext cx="8928846" cy="4524315"/>
          </a:xfrm>
          <a:prstGeom prst="rect">
            <a:avLst/>
          </a:prstGeom>
        </p:spPr>
        <p:txBody>
          <a:bodyPr wrap="square">
            <a:spAutoFit/>
          </a:bodyPr>
          <a:lstStyle/>
          <a:p>
            <a:pPr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life. My mom and my sister usually bring a bag to go shopping. My father is used to taking a bus to work. I never order takeaway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family are glad to be volunteers at any time. My parents often help the children in poor areas. Sometimes I read newspapers to the old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 happy family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I'm proud of my family!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8591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30748" y="442424"/>
            <a:ext cx="343715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单元检测卷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(Unit 13)</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51647" y="1130913"/>
            <a:ext cx="4995359" cy="84849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02831" y="1727978"/>
            <a:ext cx="2492990"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部</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4017" y="2182535"/>
            <a:ext cx="437331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听句子，选答语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610060" y="2720463"/>
            <a:ext cx="894319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She's very nice.  B. She's my sister.  C. She's thirteen.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Don't say so.  B. The same to you.  C. Thanks a lot. </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All right.  B. I'm fine.   C. Are you 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OK.  B.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it please.  C. Here you are.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think so.  B. You decide.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Never mind.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896950" y="294418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1898553" y="37129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10" name="Rectangle 9"/>
          <p:cNvSpPr/>
          <p:nvPr/>
        </p:nvSpPr>
        <p:spPr>
          <a:xfrm>
            <a:off x="1884125" y="446170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1" name="Rectangle 10"/>
          <p:cNvSpPr/>
          <p:nvPr/>
        </p:nvSpPr>
        <p:spPr>
          <a:xfrm>
            <a:off x="1896950" y="51411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2" name="Rectangle 11"/>
          <p:cNvSpPr/>
          <p:nvPr/>
        </p:nvSpPr>
        <p:spPr>
          <a:xfrm>
            <a:off x="1884125" y="590249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92407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Lst>
  </p:timing>
</p:sld>
</file>

<file path=ppt/slides/slide1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163240" y="679093"/>
            <a:ext cx="452880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听对话，选答案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27642" y="1274461"/>
            <a:ext cx="768813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Because he's ill.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has to work in the garden.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has to look after his father.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Four yuan.  B. Eight yuan.  C. Twelve yuan.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Mike won't be able to visit Peter today.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Mike doesn't want to visit Peter today.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Mike is sick and Peter is busy.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14532" y="151009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630074" y="36751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622860" y="45013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16721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3" y="1217100"/>
            <a:ext cx="1049946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—Why was Linda unhappy when her friends went out without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felt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 out  B. looked out  C. picked out  D. put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—You look so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makes me________ playing the piano for 2 hours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practice  B. to practice  C. practicing  D. practiced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07417" y="2208464"/>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317883" y="4370751"/>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1235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4964" y="1471670"/>
            <a:ext cx="769888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At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B. At about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about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There's a singing performance in the restaurant.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don't like the wine in the restaurant.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don't like the food in the restaurant.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63336" y="174588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4" name="Rectangle 3"/>
          <p:cNvSpPr/>
          <p:nvPr/>
        </p:nvSpPr>
        <p:spPr>
          <a:xfrm>
            <a:off x="2617838" y="248176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20637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4" y="1772842"/>
            <a:ext cx="753752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English.  B. Chinese.   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Maths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History.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30.  B. 20.   C. 50.  D. 10.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The lion.  B. The panda.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tiger.  D. The elephant.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918928" y="20363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18928" y="276150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6" name="Rectangle 5"/>
          <p:cNvSpPr/>
          <p:nvPr/>
        </p:nvSpPr>
        <p:spPr>
          <a:xfrm>
            <a:off x="2918928" y="353633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37724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5571" y="1295934"/>
            <a:ext cx="86993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She's going to see a film.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She's going to have an exam.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She's going to do her lessons.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She's going to watch TV.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In a school.  B. In a factory.   C. In a library.  D. In a shop.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6893" y="151997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701245" y="448908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378947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743" y="711366"/>
            <a:ext cx="437331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听短文，选答案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38399" y="2009510"/>
            <a:ext cx="709646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Where was the old woman's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town.  B. In a village.   C. In a city.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Who was the old woman having dinner 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Bill.  B. Her children.   C. By herself.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768321" y="226225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768321" y="36593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518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7" y="1028479"/>
            <a:ext cx="99400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When did the young man come back again to the old woman's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Ten months later.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Ten days later.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Ten years later.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What was the young man's job later?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cook.  B. A farmer.   C. A worker.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What do you think of the old woman?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Sick.  B. Bad.   C. Kind.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69462" y="129406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769462" y="27248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769462" y="42309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3026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9424" y="377878"/>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894245"/>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90561" y="1477816"/>
            <a:ext cx="1108037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There is ________ litter on the ground.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 an  C. little  D. few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)—Simon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afraid we can't complete the model spaceship this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finish it today. It's fine if we give it to Mr. Wang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mustn't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needn't  D. shouldn't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31580" y="172524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231580" y="317118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87034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0415" y="1453727"/>
            <a:ext cx="960299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How long will it ________ you to fly to Beijing from your hometown?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spend  B. take  C. pay  D. 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To protect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bags aren't free in supermarkets.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wooden  B. clothes  C. plastic  D. 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64678" y="17351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864678" y="31157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8438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075" y="822640"/>
            <a:ext cx="911172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—Playing computer games too much is ________ to your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young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play too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good  B. harmful  C. helpful  D. useful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—True ________ is worth more than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hatred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pressure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friendship  D. force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76650" y="107891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176650" y="399423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5483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76168" y="595454"/>
            <a:ext cx="1059269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Look at these signs. Which is the right picture for “recycle”</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B.                                C.                             D.</a:t>
            </a:r>
          </a:p>
          <a:p>
            <a:pPr indent="609600" algn="just">
              <a:lnSpc>
                <a:spcPct val="200000"/>
              </a:lnSpc>
              <a:spcAft>
                <a:spcPts val="0"/>
              </a:spcAft>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—About 20 million people in the world have no enough safe drinking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should ________ how to deal with the problems of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on  B. look after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think about  D. get 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pic>
        <p:nvPicPr>
          <p:cNvPr id="1034" name="Picture 10" descr="yc1.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608114" y="1380284"/>
            <a:ext cx="1479792" cy="12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descr="yc2.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5186363" y="1441213"/>
            <a:ext cx="1161507" cy="116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2" descr="yc3.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7446327" y="1556664"/>
            <a:ext cx="1142403" cy="1046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3" descr="yc4.TIF"/>
          <p:cNvPicPr>
            <a:picLocks noChangeAspect="1" noChangeArrowheads="1"/>
          </p:cNvPicPr>
          <p:nvPr/>
        </p:nvPicPr>
        <p:blipFill>
          <a:blip r:embed="rId8" r:link="rId9" cstate="print">
            <a:extLst>
              <a:ext uri="{28A0092B-C50C-407E-A947-70E740481C1C}">
                <a14:useLocalDpi xmlns:a14="http://schemas.microsoft.com/office/drawing/2010/main" val="0"/>
              </a:ext>
            </a:extLst>
          </a:blip>
          <a:srcRect/>
          <a:stretch>
            <a:fillRect/>
          </a:stretch>
        </p:blipFill>
        <p:spPr bwMode="auto">
          <a:xfrm>
            <a:off x="9687187" y="1556664"/>
            <a:ext cx="1242582" cy="108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1407246" y="8422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9" name="Rectangle 8"/>
          <p:cNvSpPr/>
          <p:nvPr/>
        </p:nvSpPr>
        <p:spPr>
          <a:xfrm>
            <a:off x="1421674" y="299611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880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8146" y="836970"/>
            <a:ext cx="786025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—The old buildings should ________ in two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need new buildings.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pull together  B. pull down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 pulled together  D. be pulled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I heard him ________ when I walked past.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sings  B. to singing  C. singing  D. sing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02097" y="102512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240835" y="398347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5762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2890" y="915887"/>
            <a:ext cx="989703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Jackie asked me ________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touch  B. not touched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not touching  D. not to touch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—What a heavy rain!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it is. I prefer ________ rather than ________ on such a rainy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go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staying at home  B. staying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going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 at home  D. to stay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27426" y="1035881"/>
            <a:ext cx="37382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5027426" y="3994234"/>
            <a:ext cx="37382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9409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8" y="822682"/>
            <a:ext cx="953127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贺州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________ great achievements in science and technology since 1978.</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makes  B. made  C. has made  D. is made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—What do you think of the environment in your hometown?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________. Both the air and the water are badly polluted.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bad  B. as good as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much better than before  D. not as good as 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37189" y="106815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737189" y="322333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79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2" y="1062880"/>
            <a:ext cx="904718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梧州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are used to ________ after supper.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walk  B. walks  C. walking  D. walked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Monkey King is a traditional Chinese cartoon hero.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by people of all ages.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love  B. was loved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loved  D. will be loved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55523" y="13155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855523" y="275710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6679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7" y="1952109"/>
            <a:ext cx="7602071"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________ the lights before you leave.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out  B. Turn into  C. Turn on  D. Turn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57099" y="217619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33914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238" y="689850"/>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40311" y="1520847"/>
            <a:ext cx="1003688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Carson was born in the USA in May,1907. Her mother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Maria Carson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 a school teacher. Her mother loved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often showed Rachel the beauty of nature. She also taught Rachel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love for books. As a quiet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liked to read and write stories. At a very early 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decided to be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 day. Her first story appeared in a children's magazine when she was ten years 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38769895"/>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40" y="543068"/>
            <a:ext cx="11005073" cy="618630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first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Under the Sea Wind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came out in 1941. In 1948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working on another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Sea Around Us. She always remembered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how she wrote this book. She collected information from more than one thousand places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Sea Around Us. When the book came out in 1951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won the National Book Award. It was No. 1 on the best­seller list for more than a year. The Sea Around Us made Rachel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Carson's most famous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Silent Spring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came out in 1962. In this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out that many people use some kinds of pesticides(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杀虫剂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like DDT. It would kill the birds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number of birds to decline.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November,1969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United States government decided that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DDT must stop in two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8129411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1782" y="1844531"/>
            <a:ext cx="735464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Carson is thought to be a great environmentalist and writer. She will be remembered by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52250935"/>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2998" y="1245760"/>
            <a:ext cx="761282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sports  B. nature  C. music  D. peace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deep  B. basic  C. serious  D. free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teacher  B. dancer  C. writer  D. player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suggested  B. stopped  C. forgot  D. began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clearly  B. carelessly  C. sadly  D. suddenly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40443" y="14554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934832" y="222998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8" name="Rectangle 7"/>
          <p:cNvSpPr/>
          <p:nvPr/>
        </p:nvSpPr>
        <p:spPr>
          <a:xfrm>
            <a:off x="2934832" y="29143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2950391" y="371547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10" name="Rectangle 9"/>
          <p:cNvSpPr/>
          <p:nvPr/>
        </p:nvSpPr>
        <p:spPr>
          <a:xfrm>
            <a:off x="2961611" y="443475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65463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P spid="10"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4813" y="1417882"/>
            <a:ext cx="772040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A. sell  B. write  C. buy  D. hide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 poor  B. unhappy  C. worried  D. famous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 worked  B. checked  C. pointed  D. broke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 avoid  B. cause  C. introduce  D. protect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 use  B. color  C. size  D. shape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49523" y="241749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671965" y="158789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606418" y="3142900"/>
            <a:ext cx="48247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2606418" y="38683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9" name="Rectangle 8"/>
          <p:cNvSpPr/>
          <p:nvPr/>
        </p:nvSpPr>
        <p:spPr>
          <a:xfrm>
            <a:off x="2671965" y="4593702"/>
            <a:ext cx="328936"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3626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P spid="9"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630" y="668335"/>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02788" y="1227733"/>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61826" y="1851802"/>
            <a:ext cx="986476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Sally was a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went to the city park with her mom on a sunny morning. She felt very unhappy. Her mom saw that and asked why. Sally told her mother that she felt so sorry to see so much rubbish on the 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mom looked around. There were pieces of paper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boxes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glass bottles and a lot of other rubbish everywhere. “What can we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Sally sadly. “I'm sure you will think of something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her mom.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2976048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6" y="614714"/>
            <a:ext cx="111556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soon as Sally got home with her mom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painted a picture of the park and wrote a sign in large black letters at the top of the picture. The sign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KEEP OUR PARK CLEAN”.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took plenty of bags and went back to the park with her mom. Sally put up her picture on a big rubbish box.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children at the park ran over to see what was going on. Sally handed each of them a bag. “Let's clean up this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Sally. Then they began to pick up the rubbish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talking and laughing. 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bags were full.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75940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4" y="1475242"/>
            <a:ext cx="1067158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Why did they ________ the team? He was very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kick him off  B. kick off him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give him off  D. give off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You should go out to exercise rather than ________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watching TV.</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stay  B. to stay  C. staying  D. stays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64847" y="173512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7942749" y="3865142"/>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31429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9859" y="1181215"/>
            <a:ext cx="911172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Sally's mom led them to put the rubbish into different kinds of rubbish boxes. When they looked at the clean park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all had a strong feeling of satisfaction.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then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has been keeping doing the cleaning and sorting(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rubbish. More and more people joined her to play a part in environment protection.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452830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4561" y="571684"/>
            <a:ext cx="9606579"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Why was Sally unhappy?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she couldn't find her 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her friends were not at the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there was too much rubbish.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the park was too crowded.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Sally drew the picture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 off her painting skills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encourage people to keep the park clean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give her mom a big surprise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show people how beautiful the park was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50375" y="64860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350375" y="339468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94866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8753" y="1066452"/>
            <a:ext cx="82367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What did the children do at the park when they saw Sally put up her picture?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laughed at Sally.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spent a terrible and tiring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bought some bags from Sally.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joined Sally in picking up the rubbish.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52704" y="126179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21350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9059" y="1055694"/>
            <a:ext cx="748373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How do you like Sally?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Warm­hearted.  B. Brave.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Hard­working.  D. Lazy.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What's the best title for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beautiful park  B. Sally and her 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clean­up story  D. How to clean the park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999378" y="128330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999378" y="34316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4647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4047" y="410151"/>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8193" y="1647365"/>
            <a:ext cx="949900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Think of somebody you really admire. You will probably find that their success didn't come easily. As “Father of Hybrid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杂交水稻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got over great difficulties and spent his whole life working to reduce world hunger and helping to feed the country with the largest population.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98122054"/>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102339"/>
            <a:ext cx="961733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Mengchao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“Father of Chinese Hepatobiliary Surgery(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肝胆外科手术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focused on saving people's lives for nearly eighty years. He performed more than 16,000 operations during his life. Holding the surgeon's knife for such a long time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deformed his fingers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Wu once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would be my greatest happiness if I could work at the operating table until my dying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1451621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277" y="478479"/>
            <a:ext cx="1138159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1969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order to solve the problem of treating malaria(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疟疾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Youyou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pharmacologist(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药学家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took on the job as head of a research team. She and her teammates performed different kinds of experiments.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results were disappointing. Instead of giving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kept trying.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1972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made it! In 2015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age of 85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received Nobel Prize.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Thomas Edison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inventor of the light bulb believed that every failure was a step towards success. He once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I find 10,000 ways something won't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haven't failed. I am not discouraged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every wrong try is another step forward.”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12772662"/>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8193" y="1460913"/>
            <a:ext cx="920854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success was a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to themselves. The famous scientist Alexander Fleming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woke up just after daybreak on 28th September,1928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certainly didn't plan to revolutionize(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变革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all medicine by discovering the world's first antibiotic(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抗生素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I guess that was exactly what I did.”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0773715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684234"/>
            <a:ext cx="102412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only became successful after their deaths. Not like Pablo Picasso who became famous and very rich during his lifetime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artist Vincent Van Gogh only sold one painting all through his life and that was to a friend. But he kept painting and he painted more than 2,000 artworks in the following ten years. Now his paintings are very popular and they sell for millions of pounds.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thing all these people have in common is sticking to their goals no matter what.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8857642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073" y="1396367"/>
            <a:ext cx="940218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What do Yuan Longping and Wu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Mengchao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in common?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succeeded in solving world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spent all their lives serving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achieved a lot in the medical field.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are remembered for their happiness.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4377" y="159527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6120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8" y="1600763"/>
            <a:ext cx="784949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—You looked unhappy just now.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missed the school bus and arrived late for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did you eat for lunch  B. How was your picnic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happened to you  D. How did you go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52292" y="1864220"/>
            <a:ext cx="351378"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3816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50315" y="994720"/>
            <a:ext cx="91009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The underlined phrase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deformed his fingers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could be replaced by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changed the shape of his fingers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made him feel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gave him too much pressure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got his fingers cut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2705" y="11972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6084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405" y="1188399"/>
            <a:ext cx="960657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It is clear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Pablo Picasso became famous after his death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Vincent Van Gogh painted 2,001 artworks in his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took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Youyou's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team about 3 years to reach their goal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Thomas Edison tried 10,000 ways before he invented the light bulb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7038" y="142315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5761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6" y="1306692"/>
            <a:ext cx="1005840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When Alexander Fleming discovered the first antibiotic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felt too tired to stay awake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didn't plan to study all medicine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knew exactly what his success meant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didn't fully realize its importance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81334" y="15307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5316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6" y="1119804"/>
            <a:ext cx="7516009" cy="443198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What does the writer mainly want to tell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 everyone can be successful.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more difficulties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Great achievements aren't made naturally.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Great hopes make great men.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
            <a:br>
              <a:rPr lang="en-US" altLang="zh-CN" sz="2400" kern="100" dirty="0">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Rectangle 2"/>
          <p:cNvSpPr/>
          <p:nvPr/>
        </p:nvSpPr>
        <p:spPr>
          <a:xfrm>
            <a:off x="2500982" y="133709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0758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5067" y="474698"/>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0" y="1030523"/>
            <a:ext cx="887147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根据短文内容及首字母提示，填写所缺单词，使其意思完整。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518885" y="1586348"/>
            <a:ext cx="425058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Ways to reduce food waste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896930" y="2697998"/>
            <a:ext cx="769888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Food waste is a big problem around the world. While some people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away unwanted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lots of people in other parts of the world face food shortages.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5994184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126" y="761750"/>
            <a:ext cx="1117719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order to reduce food waste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the world like Germany and France have food banks. People and grocery stores can give extra food to them and they can give the food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need. Shanghai Oasis opened China's first food bank in 2015. In five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saved seven million tons of food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760,000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fruits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v</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go to waste because they look ugly.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 25 to 30 percent of carrots don't make it to the store because of their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 try to buy ugly food next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it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j</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good as “normal”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17637516"/>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1181214"/>
            <a:ext cx="889657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Chinese restaurants are telling people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dishes by using the “N­1” formula. “N”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the number of people in your group. So if you're in a group of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order five dishes.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reduce food waste is a big task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needs time. Everyone can do something to make a difference.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44011275"/>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7" y="2138602"/>
            <a:ext cx="10897496"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   60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7442" y="2316040"/>
            <a:ext cx="9319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throw</a:t>
            </a:r>
            <a:endParaRPr lang="zh-CN" altLang="en-US" dirty="0"/>
          </a:p>
        </p:txBody>
      </p:sp>
      <p:sp>
        <p:nvSpPr>
          <p:cNvPr id="4" name="Rectangle 3"/>
          <p:cNvSpPr/>
          <p:nvPr/>
        </p:nvSpPr>
        <p:spPr>
          <a:xfrm>
            <a:off x="4076590" y="2316040"/>
            <a:ext cx="1349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countries</a:t>
            </a:r>
            <a:endParaRPr lang="zh-CN" altLang="en-US" dirty="0"/>
          </a:p>
        </p:txBody>
      </p:sp>
      <p:sp>
        <p:nvSpPr>
          <p:cNvPr id="5" name="Rectangle 4"/>
          <p:cNvSpPr/>
          <p:nvPr/>
        </p:nvSpPr>
        <p:spPr>
          <a:xfrm>
            <a:off x="6243224" y="2316040"/>
            <a:ext cx="8851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those</a:t>
            </a:r>
            <a:endParaRPr lang="zh-CN" altLang="en-US" dirty="0"/>
          </a:p>
        </p:txBody>
      </p:sp>
      <p:sp>
        <p:nvSpPr>
          <p:cNvPr id="6" name="Rectangle 5"/>
          <p:cNvSpPr/>
          <p:nvPr/>
        </p:nvSpPr>
        <p:spPr>
          <a:xfrm>
            <a:off x="8175008" y="2316039"/>
            <a:ext cx="10486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helped</a:t>
            </a:r>
            <a:endParaRPr lang="zh-CN" altLang="en-US" dirty="0"/>
          </a:p>
        </p:txBody>
      </p:sp>
      <p:sp>
        <p:nvSpPr>
          <p:cNvPr id="7" name="Rectangle 6"/>
          <p:cNvSpPr/>
          <p:nvPr/>
        </p:nvSpPr>
        <p:spPr>
          <a:xfrm>
            <a:off x="9877413" y="2316039"/>
            <a:ext cx="15217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vegetables</a:t>
            </a:r>
            <a:endParaRPr lang="zh-CN" altLang="en-US" dirty="0"/>
          </a:p>
        </p:txBody>
      </p:sp>
      <p:sp>
        <p:nvSpPr>
          <p:cNvPr id="8" name="Rectangle 7"/>
          <p:cNvSpPr/>
          <p:nvPr/>
        </p:nvSpPr>
        <p:spPr>
          <a:xfrm>
            <a:off x="2327442" y="3101349"/>
            <a:ext cx="8358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looks</a:t>
            </a:r>
            <a:endParaRPr lang="zh-CN" altLang="en-US" dirty="0"/>
          </a:p>
        </p:txBody>
      </p:sp>
      <p:sp>
        <p:nvSpPr>
          <p:cNvPr id="9" name="Rectangle 8"/>
          <p:cNvSpPr/>
          <p:nvPr/>
        </p:nvSpPr>
        <p:spPr>
          <a:xfrm>
            <a:off x="4345401" y="3101349"/>
            <a:ext cx="6396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just</a:t>
            </a:r>
            <a:endParaRPr lang="zh-CN" altLang="en-US" dirty="0"/>
          </a:p>
        </p:txBody>
      </p:sp>
      <p:sp>
        <p:nvSpPr>
          <p:cNvPr id="10" name="Rectangle 9"/>
          <p:cNvSpPr/>
          <p:nvPr/>
        </p:nvSpPr>
        <p:spPr>
          <a:xfrm>
            <a:off x="5639919" y="2877265"/>
            <a:ext cx="14884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order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1" name="Rectangle 10"/>
          <p:cNvSpPr/>
          <p:nvPr/>
        </p:nvSpPr>
        <p:spPr>
          <a:xfrm>
            <a:off x="8203477" y="3101349"/>
            <a:ext cx="9917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stands</a:t>
            </a:r>
            <a:endParaRPr lang="zh-CN" altLang="en-US" dirty="0"/>
          </a:p>
        </p:txBody>
      </p:sp>
      <p:sp>
        <p:nvSpPr>
          <p:cNvPr id="13" name="Rectangle 12"/>
          <p:cNvSpPr/>
          <p:nvPr/>
        </p:nvSpPr>
        <p:spPr>
          <a:xfrm>
            <a:off x="10303111" y="310134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six</a:t>
            </a:r>
            <a:endParaRPr lang="zh-CN" altLang="en-US" dirty="0"/>
          </a:p>
        </p:txBody>
      </p:sp>
    </p:spTree>
    <p:extLst>
      <p:ext uri="{BB962C8B-B14F-4D97-AF65-F5344CB8AC3E}">
        <p14:creationId xmlns:p14="http://schemas.microsoft.com/office/powerpoint/2010/main" val="288095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3"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591" y="765153"/>
            <a:ext cx="606768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根据汉语意思完成英语句子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68189" y="1805158"/>
            <a:ext cx="1025203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左边第二个房间里堆满了书。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second room on the left is________ ________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暑假快到了，我迫不及待想和家人去旅游了。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almost summer vacation. I just can't ________ to go ________ holiday with my family.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17631" y="2746346"/>
            <a:ext cx="7200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full </a:t>
            </a:r>
            <a:endParaRPr lang="zh-CN" altLang="en-US" dirty="0"/>
          </a:p>
        </p:txBody>
      </p:sp>
      <p:sp>
        <p:nvSpPr>
          <p:cNvPr id="5" name="Rectangle 4"/>
          <p:cNvSpPr/>
          <p:nvPr/>
        </p:nvSpPr>
        <p:spPr>
          <a:xfrm>
            <a:off x="7069526" y="2746346"/>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6" name="Rectangle 5"/>
          <p:cNvSpPr/>
          <p:nvPr/>
        </p:nvSpPr>
        <p:spPr>
          <a:xfrm>
            <a:off x="6929391" y="4213841"/>
            <a:ext cx="721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wait</a:t>
            </a:r>
            <a:endParaRPr lang="zh-CN" altLang="en-US" dirty="0"/>
          </a:p>
        </p:txBody>
      </p:sp>
      <p:sp>
        <p:nvSpPr>
          <p:cNvPr id="8" name="Rectangle 7"/>
          <p:cNvSpPr/>
          <p:nvPr/>
        </p:nvSpPr>
        <p:spPr>
          <a:xfrm>
            <a:off x="9305725" y="421384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Tree>
    <p:extLst>
      <p:ext uri="{BB962C8B-B14F-4D97-AF65-F5344CB8AC3E}">
        <p14:creationId xmlns:p14="http://schemas.microsoft.com/office/powerpoint/2010/main" val="56926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5" y="920903"/>
            <a:ext cx="1071461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你的抽屉真是一片混乱，你介意清理一下吗？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drawer is really a mess. Would you mind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昨天晚上我们县城的电力被切断了。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Electricity was ________ ________ in our town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我们都应该为保持我们校园的洁净尽一份力。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 a part in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46532" y="1853462"/>
            <a:ext cx="1225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cleaning</a:t>
            </a:r>
            <a:endParaRPr lang="zh-CN" altLang="en-US" dirty="0"/>
          </a:p>
        </p:txBody>
      </p:sp>
      <p:sp>
        <p:nvSpPr>
          <p:cNvPr id="4" name="Rectangle 3"/>
          <p:cNvSpPr/>
          <p:nvPr/>
        </p:nvSpPr>
        <p:spPr>
          <a:xfrm>
            <a:off x="8724851" y="1852258"/>
            <a:ext cx="3577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a:t>
            </a:r>
            <a:endParaRPr lang="zh-CN" altLang="en-US" dirty="0"/>
          </a:p>
        </p:txBody>
      </p:sp>
      <p:sp>
        <p:nvSpPr>
          <p:cNvPr id="5" name="Rectangle 4"/>
          <p:cNvSpPr/>
          <p:nvPr/>
        </p:nvSpPr>
        <p:spPr>
          <a:xfrm>
            <a:off x="9843608" y="1872570"/>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6" name="Rectangle 5"/>
          <p:cNvSpPr/>
          <p:nvPr/>
        </p:nvSpPr>
        <p:spPr>
          <a:xfrm>
            <a:off x="3342996" y="3359533"/>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a:t>
            </a:r>
            <a:endParaRPr lang="zh-CN" altLang="en-US" dirty="0"/>
          </a:p>
        </p:txBody>
      </p:sp>
      <p:sp>
        <p:nvSpPr>
          <p:cNvPr id="7" name="Rectangle 6"/>
          <p:cNvSpPr/>
          <p:nvPr/>
        </p:nvSpPr>
        <p:spPr>
          <a:xfrm>
            <a:off x="4198678" y="2990201"/>
            <a:ext cx="114826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1548711" y="4526758"/>
            <a:ext cx="8692930"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all should play a part in keeping our school clean.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87009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581" y="668335"/>
            <a:ext cx="539121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en-US" altLang="zh-CN" sz="2400" kern="100" dirty="0">
                <a:latin typeface="宋体" panose="02010600030101010101" pitchFamily="2" charset="-122"/>
                <a:ea typeface="Calibri" panose="020F0502020204030204" pitchFamily="34" charset="0"/>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16771" y="1291583"/>
            <a:ext cx="857025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阅读下面短文，从各小题所给的四个选项中选出最佳选项。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89704" y="1914830"/>
            <a:ext cx="106500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the exam season comes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stress(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焦虑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may come along. Here are some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have helped me and my friends through this season.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 stress of exams is really hitting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stop and take a walk. I usually borrow my neighbor's dog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about fifteen minutes. Many boys would simply choose to run for a 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play ball games. Having some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drives away your stress easily most of the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64476233"/>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8087" y="797427"/>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26371" y="1498202"/>
            <a:ext cx="10047643" cy="4524315"/>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我们知道，由于环境污染、人类的残杀，很多野生动物濒临灭绝。请以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Protect Wild 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为题，用英语写一篇短文，说明保护野生动物的重要性以及怎样保护它们。内容包括：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为什么有些野生动物处于危险中？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为什么保护野生动物很重要？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我们应该采取什么措施来保护野生动物？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4333866"/>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8904" y="1797929"/>
            <a:ext cx="8279802"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作文要求：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不得在作文中出现真实的学校名称和真实的学生姓名。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语句连贯，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3551047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47116" y="420909"/>
            <a:ext cx="448654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to Protect Wild Animals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74550" y="1251906"/>
            <a:ext cx="10230522" cy="5262979"/>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91323" y="1251906"/>
            <a:ext cx="9377082"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many wild animals are in danger. The environment they live in has changed a 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 the development of cities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air is polluted and water is no longer clean. Wild animals' living places are badly polluted. Many of them don't have enough food to eat. Moreover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many people kill some animals for their fur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skin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teeth and meat.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Animals are our friends. People can't live without plants and animals.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1309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8339" y="1309713"/>
            <a:ext cx="10230522"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91323" y="1251906"/>
            <a:ext cx="9377082" cy="2198935"/>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plant more trees to make homes for wild animals and prevent animals from being killed. If there are more plants and more wildlife animals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world will become more and more beautiful.</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1327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90146" y="420909"/>
            <a:ext cx="343715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单元检测卷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(Unit 14)</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88030" y="1087884"/>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93062" y="1636523"/>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4192" y="2170357"/>
            <a:ext cx="1007632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句子理解，找出与你所听到的句子相符或相关的选项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512307" y="3267607"/>
            <a:ext cx="982173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patient  B. paint  C. ancient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afford  B. offer  C. effort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work on  B. work out  C. work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727785" y="353165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8" name="Rectangle 7"/>
          <p:cNvSpPr/>
          <p:nvPr/>
        </p:nvSpPr>
        <p:spPr>
          <a:xfrm>
            <a:off x="1727785" y="425736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1655649" y="498308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81586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77845" y="1525416"/>
            <a:ext cx="7741920"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A. thirsty for  B. thirty for  C. dirty for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A. I remembered losing my school bag in Grade 8.</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 I bought a new school bag.  </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 I used to lose my school bag.</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65890" y="173512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665890" y="25096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88985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22123"/>
            <a:ext cx="560441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听问句，找出正确的答语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8297" y="1761564"/>
            <a:ext cx="808616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Miss Zhang.  B. Very much.  C. Our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Very good.  B.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  C.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Two years ago.  B. For two years.  C.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That's OK.  B. You're welcome.  C.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Good idea.  B. 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don't.  C.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isn't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57100" y="19825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271528" y="27463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271528" y="351014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257100" y="421654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8" name="Rectangle 7"/>
          <p:cNvSpPr/>
          <p:nvPr/>
        </p:nvSpPr>
        <p:spPr>
          <a:xfrm>
            <a:off x="2257100" y="488187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8322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 y="750824"/>
            <a:ext cx="787101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听对话，回答对话后面所提的问题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8"/>
          <p:cNvSpPr>
            <a:spLocks noChangeArrowheads="1"/>
          </p:cNvSpPr>
          <p:nvPr/>
        </p:nvSpPr>
        <p:spPr bwMode="auto">
          <a:xfrm>
            <a:off x="1742738" y="1956014"/>
            <a:ext cx="14638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60960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11.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pic>
        <p:nvPicPr>
          <p:cNvPr id="2055" name="Picture 7" descr="C:\Users\Administrator\Desktop\课时训练 九下 新目标 Word\Q13.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357208" y="1681516"/>
            <a:ext cx="3818143" cy="963685"/>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Q14.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3265954" y="3135238"/>
            <a:ext cx="4000649" cy="8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descr="Q15.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3265954" y="4558938"/>
            <a:ext cx="4230685" cy="862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334983" y="3353845"/>
            <a:ext cx="57259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endParaRPr lang="zh-CN" altLang="en-US" dirty="0"/>
          </a:p>
        </p:txBody>
      </p:sp>
      <p:sp>
        <p:nvSpPr>
          <p:cNvPr id="8" name="Rectangle 7"/>
          <p:cNvSpPr/>
          <p:nvPr/>
        </p:nvSpPr>
        <p:spPr>
          <a:xfrm>
            <a:off x="2334982" y="4650451"/>
            <a:ext cx="57259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a:t>
            </a:r>
            <a:endParaRPr lang="zh-CN" altLang="en-US" dirty="0"/>
          </a:p>
        </p:txBody>
      </p:sp>
      <p:sp>
        <p:nvSpPr>
          <p:cNvPr id="9" name="Rectangle 8"/>
          <p:cNvSpPr/>
          <p:nvPr/>
        </p:nvSpPr>
        <p:spPr>
          <a:xfrm>
            <a:off x="1742738" y="1956013"/>
            <a:ext cx="548621"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10" name="Rectangle 9"/>
          <p:cNvSpPr/>
          <p:nvPr/>
        </p:nvSpPr>
        <p:spPr>
          <a:xfrm>
            <a:off x="1742738" y="335384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1" name="Rectangle 10"/>
          <p:cNvSpPr/>
          <p:nvPr/>
        </p:nvSpPr>
        <p:spPr>
          <a:xfrm>
            <a:off x="1808497" y="465045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Tree>
    <p:extLst>
      <p:ext uri="{BB962C8B-B14F-4D97-AF65-F5344CB8AC3E}">
        <p14:creationId xmlns:p14="http://schemas.microsoft.com/office/powerpoint/2010/main" val="860738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0441" y="2047099"/>
            <a:ext cx="572593"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endParaRPr lang="zh-CN" altLang="en-US" dirty="0"/>
          </a:p>
        </p:txBody>
      </p:sp>
      <p:pic>
        <p:nvPicPr>
          <p:cNvPr id="3074" name="Picture 2" descr="Q16.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931305" y="1788101"/>
            <a:ext cx="3954051" cy="97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980441" y="3445593"/>
            <a:ext cx="641522" cy="461665"/>
          </a:xfrm>
          <a:prstGeom prst="rect">
            <a:avLst/>
          </a:prstGeom>
        </p:spPr>
        <p:txBody>
          <a:bodyPr wrap="none">
            <a:spAutoFit/>
          </a:bodyPr>
          <a:lstStyle/>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t>
            </a:r>
            <a:endParaRPr lang="zh-CN" altLang="en-US" dirty="0"/>
          </a:p>
        </p:txBody>
      </p:sp>
      <p:pic>
        <p:nvPicPr>
          <p:cNvPr id="3075" name="Picture 3" descr="Q17.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3931304" y="3362100"/>
            <a:ext cx="4464947" cy="779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602170" y="204709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602170" y="344559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35033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901431"/>
            <a:ext cx="701040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听短文，回答短文后面所提的问题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18447" y="1732428"/>
            <a:ext cx="781722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Who has good news?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Kevin.  B. Kevin's mother.  C. Kevin's father.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What does Kevin's mother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teacher.  B. A doctor.  C. A musician.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Who wants to learn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Kevin's father.  B. Kevin's mother.  C. Kevin.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65892" y="200406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165892" y="339710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091926" y="49301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59491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88619" y="367121"/>
            <a:ext cx="3437158" cy="830997"/>
          </a:xfrm>
          <a:prstGeom prst="rect">
            <a:avLst/>
          </a:prstGeom>
        </p:spPr>
        <p:txBody>
          <a:bodyPr wrap="none">
            <a:spAutoFit/>
          </a:bodyPr>
          <a:lstStyle/>
          <a:p>
            <a:pPr indent="609600" algn="ctr">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单</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元检测卷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(Unit 11)</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15595" y="991064"/>
            <a:ext cx="484139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0" y="1406562"/>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41064" y="2059685"/>
            <a:ext cx="966753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三个选项中选出一个与你所听到的内容相符的正确答案。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731982" y="3644121"/>
            <a:ext cx="837662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Soft music makes me sleepy.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Soft music makes me relaxed.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Loud music makes me sleepy.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955886" y="386696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7962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942" y="560969"/>
            <a:ext cx="1155371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find music helpful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give it a go. Listening to your favorite songs will surely make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best thing about this is that you don't have to go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if you are a book lover just like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book you like for half an hour. Reading can take you to places you've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been. Putting yourself into a new world helps you forget your stress in this world for a little bit.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there's nothing better than laughing. Laughing is the best medicine. It can really keep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off your mind! Very often I call my best friend and 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our good times or something funny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I'm feeling better after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42014148"/>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0876" y="1331779"/>
            <a:ext cx="730085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How often does Sam go swimming?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Every afternoon.  B. Twice a week.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Five times a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What is the duty report mainly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Study.  B. Family.  C. Hobby.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69923" y="15522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769923" y="37790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2282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3363" y="463940"/>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8387" y="1087883"/>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69403" y="1918880"/>
            <a:ext cx="987552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bought me a new mobile phone as a present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don't know how to use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 read the ________ first before using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expressions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applications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advertisements  D. instructions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Do you want a single room or a ________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double  B. crowd  C. doubled  D. crowded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423151" y="21654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1423151" y="508075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201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8602" y="1844575"/>
            <a:ext cx="78064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No matter ________ I see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studying.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when  B. where  C. how  D. what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These are your books. ________ are on the desk.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  B. Us  C. Our  D. Ours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22860" y="205785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622860" y="347471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7048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8" y="1071511"/>
            <a:ext cx="1094052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—Have you seen the film Coming Home directed by Zhang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Yimou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yet. I'm ________ seeing it. It's said the film is great!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looking down on  B. looking out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looking up to  D. looking forward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As time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come to think of English as your friend and love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goes by  B. runs out  C. takes off  D. turns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04817" y="132633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1310427" y="423090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7820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1378424"/>
            <a:ext cx="940218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Kate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does well 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singing.(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选出下列同义词组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good for  B. is good at  C. is good with  D. is good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Many students are looking forward to ________ a good time after the final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  B. had  C. having  D. has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79831" y="156300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014107" y="304041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329809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6528" y="1080823"/>
            <a:ext cx="91870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—In my opinion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animals shouldn't be kept for fun.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so. Forests are the best places for animals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live  B. living  C. to live  D. to live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Eating too much junk food is ________ to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many teenagers enjoy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useful  B. harmful  C. forgetful  D. careful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36337" y="133709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036337" y="3582297"/>
            <a:ext cx="354983" cy="475569"/>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2847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16" y="912314"/>
            <a:ext cx="975718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—I don't know how to ________ the old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 give them away to poor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hand out  B. give up  C. deal with  D. take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)—Jenny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solve the problems by myself. What should I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working in groups is a good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method  B. survey  C. report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81209" y="1154215"/>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1681209" y="33129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29153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982" y="1034179"/>
            <a:ext cx="913324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Jim's brother graduated ________ a famous university.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B. on  C. from  D.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She used to ________ a bus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she is used to ________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  B. 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walking  D. 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0070" y="128330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920070" y="269255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12784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6779" y="1740570"/>
            <a:ext cx="802161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—More and more people come to visit Mount Huangshan.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true. It has become the ________ of Anhui.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pride  B. effort  C. praise  D. 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00130" y="19825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5341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21" y="700608"/>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锦州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919" y="1374767"/>
            <a:ext cx="8258287"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根据短文内容，从各题的四个选项中选择一个最佳答案。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23594" y="2436245"/>
            <a:ext cx="934481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hard to forget the time when I stood in front of all my classmates and forgot my words while I was giving a speech.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want to join in any class activities for a long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things began to change one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801585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2239" y="1919835"/>
            <a:ext cx="704267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 many others also face the problem of stress just like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is not something that cannot be dealt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2657406"/>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6" y="1213487"/>
            <a:ext cx="991855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week before my school's English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teacher asked me to make a speech in front of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school. I didn't want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my teacher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to think about it carefully and gave me a piece of paper.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step to success is the willingness(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key to it is to work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encouraged by this and decided to have a 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3793788"/>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3641" y="1088010"/>
            <a:ext cx="1044567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finished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speech on paper in a day and practiced it during my lunch breaks. I also asked my teacher for suggestions. As a result,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speech was a success. Since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become more active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ask and answer questions in class more often and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many different after­school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learned that the road to success is difficult and we need to have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work 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29944466"/>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2998" y="1295934"/>
            <a:ext cx="76773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Before  B. After  C. About  D. Until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But  B. However  C. So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all  B. each  C. every  D. whole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warned  B. advised  C. trained  D. allowed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first  B. second  C. third  D. last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29685" y="15414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929685" y="22532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29685" y="296492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952127" y="37924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918463" y="44377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28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5318" y="1360522"/>
            <a:ext cx="941294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A. making  B. reporting  C. writing  D. having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 my  B. his  C. her  D. 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 helpful  B. responsible  C. outgoing  D. thankful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 take action  B. take part in  C. take pride in  D. take after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 celebration  B. creativity  C. ceremony  D. 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22497" y="16060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39141" y="2371542"/>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2480819" y="30787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480819" y="378590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480819" y="457643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8333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115" y="743639"/>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03601" y="1159137"/>
            <a:ext cx="988732"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99708" y="1990134"/>
            <a:ext cx="933763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Tom's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Miss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held a class meeting. “There will be a flag day next Saturday. Does anyone want to join this meaningful event(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Miss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 was interested in raising money for homeless children but he was not brave enough to talk to the strangers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kept quiet in his seat.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44109074"/>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3" y="1145413"/>
            <a:ext cx="1095128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haven't sold flags 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Miss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suddenly. “Would you like to have a 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 was hesitant(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犹豫的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finally nodded.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the flag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and Angela sold flags in a busy street. “Ex­cuse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pl­ea­se buy...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Angela softly to the first person she met. The man smiled and put five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­-dollar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coin into Angela's collection bag. Then she said thanks and put a flag under his shoulder. “I did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Angela happily. “It's your turn now.”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3330824"/>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8" y="625472"/>
            <a:ext cx="1120229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Feeling nervous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began to shake. 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saw a young lady walking towards him. The lady was smiling and holding a few coins in her hand. She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selling flags for Fund for the Homeless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Tom's face became red and said yes. Then the lady made the donation(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捐赠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Tom gave her a flag. “You made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laughed Angela.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next couple of hours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Angela and Tom sold flags quickly and bravely. At last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collection bags were so heavy that they had to hold them with both arms. They felt very proud.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9199448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8" y="1478814"/>
            <a:ext cx="818298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Why did Tom keep quiet in his seat?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had other plans.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didn't like Miss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was not interested in the activity.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He was not brave enough to talk to the strangers.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55885" y="171361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26784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203" y="1306693"/>
            <a:ext cx="920496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When Miss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Tom to have a 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finally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laughed  B. nodded  C. refused  D. cried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Where did Tom and Angela sell flags?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busy street.  B. In their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 a tall building.  D. In a small garden.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30438" y="15414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219216" y="30860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27838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3449" y="1281605"/>
            <a:ext cx="817222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How much did the first man pay Angela for the flag?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Five dollars.  B. Ten dollars.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Fifteen dollars.  D. Twenty dollars.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How did Tom and Angela feel after they sold the flags?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Bored.  B. Shy.  C. Confident.  D. Sad.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15283" y="15307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15283" y="371453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6473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604" y="1328208"/>
            <a:ext cx="76988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ways  B. reasons  C. habits  D. results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walk  B. jump  C. stand  D. 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jokes  B. sports  C. tasks  D. lessons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before  B. until  C. since  D. if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lovely  B. friendly  C. happy  D. sleepy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61732" y="159527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3061732" y="232401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3061732" y="2990201"/>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061732" y="3821197"/>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3061732" y="452362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4940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37078" y="453182"/>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53497" y="2020269"/>
            <a:ext cx="8853542"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time does your school start? Do you wish you could get up later every morning? You are not alone if your answer is “Yes”. In the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middle school students have the same wish.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04229151"/>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8193" y="1489573"/>
            <a:ext cx="901490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America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schools start before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But that may change soon. A new law has been passed in California. According to the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middle schools should not start before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The government hopes school children will have longer time in 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44712050"/>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2" y="887227"/>
            <a:ext cx="1019824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scientific studies show that teenagers are more active in the afternoon and in the evening. Simply telling them to go to bed earlier doesn't work well. Most of them don't get enough sleep because of bad sleeping habits and early school starting time. They need more sleep in the morning. Scientists suggest middle schools should start at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or later. Students can get well ready to learn and they won't fall asleep in class. ________ The change can help improve students' grades.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89778913"/>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9402" y="707920"/>
            <a:ext cx="1029506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scientists are happy with the new law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parents disagree with it. They won't be able to send their children to school before they go to work. They also fear that later school starting time will lead to later ending time. As a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children will have less time to take part in after­school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good news that Chinese education experts have noticed the problem and made some rules about that. So what's your opinion? Do you expect China to pass a similar law?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64860606"/>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6" y="632659"/>
            <a:ext cx="1155371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The schools shouldn't start ________ according to the new law in California.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before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B. after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after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D. before 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Why don't most of the teenagers get enough sleep?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their parents need them to do housework.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their sleeping habits are bad and schools start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they play computer games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they have too much homework.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4210" y="80997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352341" y="305831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7337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1" y="1070024"/>
            <a:ext cx="91009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Which sentence do you think can be filled in the blank in paragraph 3?</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can put on weight.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will like their teachers.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will join more clubs.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will pay more attention to classes.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93307" y="133709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40570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50315" y="1374852"/>
            <a:ext cx="981097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What can we know from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government of New York has passed a new law.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All the parents disagree with the law.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Later school starting time may lead to fewer after­school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Teenagers are more active in the morning.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02949" y="157376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5900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1349765"/>
            <a:ext cx="984324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From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infer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students should have enough sleeping time in the writer's opinion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students in California will have less sleeping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Chinese experts aren't worried about students' sleeping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China has already passed a similar law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40733" y="158452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4418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78153" y="420909"/>
            <a:ext cx="966290"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7453" y="1004480"/>
            <a:ext cx="952768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阅读下面短文，从方框中所给的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五个选项中选择正确的选项，并完成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其中一项是多余选项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97393" y="2289210"/>
            <a:ext cx="695661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Remember there is hope for everyone!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Open your eyes and you are ready to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Your mind goes blank!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 more silent!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do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85337639"/>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0163" y="1632994"/>
            <a:ext cx="845551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Public speaking is one of the top three fears among adults in both the UK and the US. Here are some suggestions that deal with some of the most common problems people experience with public speaking.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90339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30" y="1496758"/>
            <a:ext cx="881768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A. somewhere  B. everywhere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anywhere  D. nowhere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 copy  B. write  C. print  D.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 ever  B. never  C. seldom  D. always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 worry  B. pity  C. surprise  D. pain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 think about  B. talk about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care about  D. hear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4759" y="173512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394759" y="2435163"/>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394759" y="3158751"/>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05981" y="388233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7" name="Rectangle 6"/>
          <p:cNvSpPr/>
          <p:nvPr/>
        </p:nvSpPr>
        <p:spPr>
          <a:xfrm>
            <a:off x="2394759" y="468358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27933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1586392"/>
            <a:ext cx="9423699" cy="3046988"/>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Invite the attention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hate that moment when you stand up in front of a group to speak and everybody looks at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It's a sign that people are interested and want to hear what you have to say. Welcome those looks!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48720512"/>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313" y="1145369"/>
            <a:ext cx="9832489"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Beat the brain freeze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been in the middle of speaking and suddenly... brain freeze!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is possible that you forgot something for the moment. And you are holding your breath! All you need to do is to trust yourself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clear your mind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focus and breathe. The thoughts will come rushing back to your mind in no time. Phew!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5441868"/>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4809" y="1073638"/>
            <a:ext cx="9592236"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Increase your confidence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 this exercise to get in touch with the “naturally confident(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自信的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inside. Close your eyes and remember a special time you felt really relaxed and confident. Imagine the feeling of relaxation rushing through your whole body. It will pass information to your brain that you are confident and happy.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08357301"/>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294" y="1059266"/>
            <a:ext cx="844116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 you are someone who just wants to move from good to great with your speaking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someone who feels too afraid to stand up and speak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great news is that you can move forward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relaxed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turn into a great speaker.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26731670"/>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2535" y="2547393"/>
            <a:ext cx="863480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Write down another suggestion on how to become a good speaker.(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答案不多于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96473" y="4024720"/>
            <a:ext cx="260449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Practice more.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61479" y="1709252"/>
            <a:ext cx="8516470" cy="461665"/>
          </a:xfrm>
          <a:prstGeom prst="rect">
            <a:avLst/>
          </a:prstGeom>
        </p:spPr>
        <p:txBody>
          <a:bodyPr wrap="square">
            <a:spAutoFit/>
          </a:bodyPr>
          <a:lstStyle/>
          <a:p>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56.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57.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58.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59.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2905427" y="1666658"/>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6" name="Rectangle 5"/>
          <p:cNvSpPr/>
          <p:nvPr/>
        </p:nvSpPr>
        <p:spPr>
          <a:xfrm>
            <a:off x="4998721" y="170925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6782146" y="16666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8706964" y="17092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73253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212" y="679092"/>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3891" y="1320980"/>
            <a:ext cx="759131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请根据短文内容及首字母提示，填写所缺单词。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098" name="Picture 2" descr="jsnjyy28.T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652068" y="2689594"/>
            <a:ext cx="2006916" cy="161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666341"/>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3" y="890799"/>
            <a:ext cx="100799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problem some people have with homework is not that they find it too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that it takes too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that they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 they have to do and for when. This may be because they don't write down exactly what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be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don't make a note of when it has to be handed in. If you have a planner for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good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it to record what you need to do. If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use a diary or notebook to make notes of what has to be handed in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38115595"/>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4" y="1027036"/>
            <a:ext cx="97464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set up an “in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­-tray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system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can see what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be done. This is a tray or shallow box where you put your homework each night until you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do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no one exactly looks forward to doing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get it done more efficiently(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高效地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if you are well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have time and space to concentrate(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专注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60959503"/>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5" y="1012706"/>
            <a:ext cx="984324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 homework involves(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需要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going online and you don't have your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sure you “book” some time on the family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can use one in your school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have space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 up a homework “office”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home with a table or desk and a comfortable chair. It should have good light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place for your 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your homework “tool kit”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73741197"/>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477" y="1478814"/>
            <a:ext cx="874238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helps to get into a habit of doing homework early in the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until the last minute at weekends. After you've done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reward yourself with some fun “down­time” activities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some television or social networking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1120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65" y="646820"/>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16727" y="1206217"/>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4454" y="2051990"/>
            <a:ext cx="10197288"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year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­-old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Orion Jean has always known that kindness is important. He often practiced it by volunteering with his family.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entering the National Kindness Speech Competition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became crazy about it. Now he works to spread kindness everywhere through projects that help others. He calls his campaign(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Race to Kindness.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43445940"/>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41360264"/>
              </p:ext>
            </p:extLst>
          </p:nvPr>
        </p:nvGraphicFramePr>
        <p:xfrm>
          <a:off x="2195839" y="1463040"/>
          <a:ext cx="7739635" cy="3851238"/>
        </p:xfrm>
        <a:graphic>
          <a:graphicData uri="http://schemas.openxmlformats.org/drawingml/2006/table">
            <a:tbl>
              <a:tblPr/>
              <a:tblGrid>
                <a:gridCol w="1547387">
                  <a:extLst>
                    <a:ext uri="{9D8B030D-6E8A-4147-A177-3AD203B41FA5}">
                      <a16:colId xmlns:a16="http://schemas.microsoft.com/office/drawing/2014/main" val="3567511690"/>
                    </a:ext>
                  </a:extLst>
                </a:gridCol>
                <a:gridCol w="1547387">
                  <a:extLst>
                    <a:ext uri="{9D8B030D-6E8A-4147-A177-3AD203B41FA5}">
                      <a16:colId xmlns:a16="http://schemas.microsoft.com/office/drawing/2014/main" val="116407025"/>
                    </a:ext>
                  </a:extLst>
                </a:gridCol>
                <a:gridCol w="1548287">
                  <a:extLst>
                    <a:ext uri="{9D8B030D-6E8A-4147-A177-3AD203B41FA5}">
                      <a16:colId xmlns:a16="http://schemas.microsoft.com/office/drawing/2014/main" val="1788661265"/>
                    </a:ext>
                  </a:extLst>
                </a:gridCol>
                <a:gridCol w="1548287">
                  <a:extLst>
                    <a:ext uri="{9D8B030D-6E8A-4147-A177-3AD203B41FA5}">
                      <a16:colId xmlns:a16="http://schemas.microsoft.com/office/drawing/2014/main" val="1117365547"/>
                    </a:ext>
                  </a:extLst>
                </a:gridCol>
                <a:gridCol w="1548287">
                  <a:extLst>
                    <a:ext uri="{9D8B030D-6E8A-4147-A177-3AD203B41FA5}">
                      <a16:colId xmlns:a16="http://schemas.microsoft.com/office/drawing/2014/main" val="2818837788"/>
                    </a:ext>
                  </a:extLst>
                </a:gridCol>
              </a:tblGrid>
              <a:tr h="1925619">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61.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u="sng" kern="100" dirty="0" smtClean="0">
                          <a:effectLst/>
                          <a:latin typeface="Calibri" panose="020F0502020204030204" pitchFamily="34" charset="0"/>
                          <a:ea typeface="宋体" panose="02010600030101010101" pitchFamily="2" charset="-122"/>
                          <a:cs typeface="Times New Roman" panose="02020603050405020304" pitchFamily="18" charset="0"/>
                        </a:rPr>
                        <a:t>f</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62.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n</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63.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u</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64.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w</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65.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w</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9233094"/>
                  </a:ext>
                </a:extLst>
              </a:tr>
              <a:tr h="1925619">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66.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r</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67.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o</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68.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o</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69.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a</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70.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l</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50992" marR="509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1750782"/>
                  </a:ext>
                </a:extLst>
              </a:tr>
            </a:tbl>
          </a:graphicData>
        </a:graphic>
      </p:graphicFrame>
      <p:sp>
        <p:nvSpPr>
          <p:cNvPr id="3" name="Rectangle 2"/>
          <p:cNvSpPr/>
          <p:nvPr/>
        </p:nvSpPr>
        <p:spPr>
          <a:xfrm>
            <a:off x="2517669" y="2649528"/>
            <a:ext cx="10032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forget</a:t>
            </a:r>
            <a:endParaRPr lang="zh-CN" altLang="en-US" dirty="0"/>
          </a:p>
        </p:txBody>
      </p:sp>
      <p:sp>
        <p:nvSpPr>
          <p:cNvPr id="4" name="Rectangle 3"/>
          <p:cNvSpPr/>
          <p:nvPr/>
        </p:nvSpPr>
        <p:spPr>
          <a:xfrm>
            <a:off x="4076321" y="2649526"/>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need</a:t>
            </a:r>
            <a:endParaRPr lang="zh-CN" altLang="en-US" dirty="0"/>
          </a:p>
        </p:txBody>
      </p:sp>
      <p:sp>
        <p:nvSpPr>
          <p:cNvPr id="5" name="Rectangle 4"/>
          <p:cNvSpPr/>
          <p:nvPr/>
        </p:nvSpPr>
        <p:spPr>
          <a:xfrm>
            <a:off x="5802935" y="2649527"/>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a:t>
            </a:r>
            <a:endParaRPr lang="zh-CN" altLang="en-US" dirty="0"/>
          </a:p>
        </p:txBody>
      </p:sp>
      <p:sp>
        <p:nvSpPr>
          <p:cNvPr id="6" name="Rectangle 5"/>
          <p:cNvSpPr/>
          <p:nvPr/>
        </p:nvSpPr>
        <p:spPr>
          <a:xfrm>
            <a:off x="7321382" y="2649525"/>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7" name="Rectangle 6"/>
          <p:cNvSpPr/>
          <p:nvPr/>
        </p:nvSpPr>
        <p:spPr>
          <a:xfrm>
            <a:off x="8250974" y="2378800"/>
            <a:ext cx="168450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worthy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573934" y="4596662"/>
            <a:ext cx="8907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ready</a:t>
            </a:r>
            <a:endParaRPr lang="zh-CN" altLang="en-US" dirty="0"/>
          </a:p>
        </p:txBody>
      </p:sp>
      <p:sp>
        <p:nvSpPr>
          <p:cNvPr id="9" name="Rectangle 8"/>
          <p:cNvSpPr/>
          <p:nvPr/>
        </p:nvSpPr>
        <p:spPr>
          <a:xfrm>
            <a:off x="4076321" y="4596661"/>
            <a:ext cx="13989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organized</a:t>
            </a:r>
            <a:endParaRPr lang="zh-CN" altLang="en-US" dirty="0"/>
          </a:p>
        </p:txBody>
      </p:sp>
      <p:sp>
        <p:nvSpPr>
          <p:cNvPr id="10" name="Rectangle 9"/>
          <p:cNvSpPr/>
          <p:nvPr/>
        </p:nvSpPr>
        <p:spPr>
          <a:xfrm>
            <a:off x="5609783" y="4596660"/>
            <a:ext cx="726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own</a:t>
            </a:r>
            <a:endParaRPr lang="zh-CN" altLang="en-US" dirty="0"/>
          </a:p>
        </p:txBody>
      </p:sp>
      <p:sp>
        <p:nvSpPr>
          <p:cNvPr id="11" name="Rectangle 10"/>
          <p:cNvSpPr/>
          <p:nvPr/>
        </p:nvSpPr>
        <p:spPr>
          <a:xfrm>
            <a:off x="6412448" y="4297675"/>
            <a:ext cx="230973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atmosphere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2" name="Rectangle 11"/>
          <p:cNvSpPr/>
          <p:nvPr/>
        </p:nvSpPr>
        <p:spPr>
          <a:xfrm>
            <a:off x="8683172" y="4566617"/>
            <a:ext cx="1136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leaving</a:t>
            </a:r>
            <a:endParaRPr lang="zh-CN" altLang="en-US" dirty="0"/>
          </a:p>
        </p:txBody>
      </p:sp>
    </p:spTree>
    <p:extLst>
      <p:ext uri="{BB962C8B-B14F-4D97-AF65-F5344CB8AC3E}">
        <p14:creationId xmlns:p14="http://schemas.microsoft.com/office/powerpoint/2010/main" val="32987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51" y="686278"/>
            <a:ext cx="7440706"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九、</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根据句意及汉语提示完成句子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60264" y="1776456"/>
            <a:ext cx="839813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当我们处于困境时，我们不应该放弃。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________________ when we are in trouble.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我正在期待着高中的新生活。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________________ the new life of senior high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66241" y="2735589"/>
            <a:ext cx="10825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 up</a:t>
            </a:r>
            <a:endParaRPr lang="zh-CN" altLang="en-US" dirty="0"/>
          </a:p>
        </p:txBody>
      </p:sp>
      <p:sp>
        <p:nvSpPr>
          <p:cNvPr id="6" name="Rectangle 5"/>
          <p:cNvSpPr/>
          <p:nvPr/>
        </p:nvSpPr>
        <p:spPr>
          <a:xfrm>
            <a:off x="2463564" y="4156387"/>
            <a:ext cx="294394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 looking forward to</a:t>
            </a:r>
            <a:endParaRPr lang="zh-CN" altLang="en-US" dirty="0"/>
          </a:p>
        </p:txBody>
      </p:sp>
    </p:spTree>
    <p:extLst>
      <p:ext uri="{BB962C8B-B14F-4D97-AF65-F5344CB8AC3E}">
        <p14:creationId xmlns:p14="http://schemas.microsoft.com/office/powerpoint/2010/main" val="3991892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3" y="672032"/>
            <a:ext cx="1077916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无论我走到哪里，没有什么能把我和我的祖国分离。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(separate)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Wherever I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nothing can make me ________________ my motherland.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在过去的几年中，你们总是充满活力并对新的知识充满了渴望。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always been full of energy and ________________ new knowledge in the past few years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现在中国自信且习惯于从容处理国内外困难局面。</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now confident and gets used to ________________ all kinds of difficult situations at home or abroad calmly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26901" y="1389097"/>
            <a:ext cx="271760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separated 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089535" y="3090592"/>
            <a:ext cx="140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thirsty for</a:t>
            </a:r>
            <a:endParaRPr lang="zh-CN" altLang="en-US" dirty="0"/>
          </a:p>
        </p:txBody>
      </p:sp>
      <p:sp>
        <p:nvSpPr>
          <p:cNvPr id="5" name="Rectangle 4"/>
          <p:cNvSpPr/>
          <p:nvPr/>
        </p:nvSpPr>
        <p:spPr>
          <a:xfrm>
            <a:off x="6110211" y="5086353"/>
            <a:ext cx="233429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dealing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7012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516" y="711365"/>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95312" y="1417290"/>
            <a:ext cx="9219304"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假定你是学校英语报小记者李华，上周学校开展了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“English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活动，请你根据下面的海报和学生参加活动的数据写一篇报道，介绍活动情况以及同学们的感受。词数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6146" name="Picture 2" descr="tt06.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1495312" y="3839930"/>
            <a:ext cx="2512526" cy="232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tt07.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6932688" y="3794287"/>
            <a:ext cx="2415708" cy="241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8113643"/>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4207" y="1188358"/>
            <a:ext cx="8236772"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注意事项：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必须包含提示内容，可适当发挥，开头已给出，不计入总词数；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意思清楚，表达通顺，行文连贯，书写规范；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请勿在文中使用真实的姓名和校名。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89038077"/>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06730" y="388637"/>
            <a:ext cx="372428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Our School English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40310" y="954742"/>
            <a:ext cx="998309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school English Day was a great success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89354" y="1676108"/>
            <a:ext cx="9237233"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took place in the school hall from 2</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00 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 to 4</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30 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 on June 18th.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Three activities were included. Half of us students took part in the singing competition. 30% of us went to the cooking show. And the rest of us enjoyed ourselves in the storytelling.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spoke highly of the English Day. We learnt a lot through practice.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4824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47886" y="1890657"/>
            <a:ext cx="9983097"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86173" y="1890657"/>
            <a:ext cx="9237233" cy="1460272"/>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also made us come to realize the importance of teamwork. We hope there will be more colorful activities in our school.</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4515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2112" y="560759"/>
            <a:ext cx="3448380"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期末综合测评卷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10284" y="1087883"/>
            <a:ext cx="4996881"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85086" y="1615007"/>
            <a:ext cx="3262432"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第一部分　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0363" y="1918880"/>
            <a:ext cx="29899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20363" y="2669255"/>
            <a:ext cx="777419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听对话，根据对话内容回答问题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645459" y="3277001"/>
            <a:ext cx="10972799" cy="3046988"/>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Where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the cinema</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Near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store.  B. After the teacher.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the corner.  D. Ask the policeman.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Who's Mary calling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Mrs. Black.  B. Miss Black.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 Jack.  D. Master Jack.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951881" y="356571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937453" y="49677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8494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012" y="1156127"/>
            <a:ext cx="90256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Where are they talking?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taxi.  B. At home.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street.  D. In the class.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Who isn't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Her father.  B. Headmaster.   C. Kate.  D. Jack.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Where are they talking?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hospital.  B. At school.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road.  D. On a bus.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30827" y="142315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930827" y="27786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930827" y="428555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01979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477" y="1521846"/>
            <a:ext cx="916193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does the man want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Play basketball.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Go fishing.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 shopping.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does the woman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Mr. Read is free.  B. Mr. Read is out.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Mr. Read is busy.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1797" y="179967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196225" y="31838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7773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0" y="858611"/>
            <a:ext cx="10843708"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a teacher told him about the competition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Orion had only 24 hours to write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memorize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record his speech. In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talked about the importance of kindness. “Kindness is like spreading hugs around the world.” Orion said. He encouraged listeners to join him in doing small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kind acts for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Orion's speech won the competition. He used his $500 prize to support his first Race to Kindness project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to drive for a local children's hospital. He collected 619 toys.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Orion wanted to make an even bigger impact(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影响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Working with others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packed meal bags for people in need with a kind message in each bag. Orion also organized several events in his community. In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collected more than 100,000 meals!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99803518"/>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9" y="612845"/>
            <a:ext cx="7709647" cy="589821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Why does the man say sorry?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is speaking too fast.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is speaking too slowly.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doesn't know what to say.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Why didn't the man go surfing?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will go surfing next week.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was too cold for him to go surfing.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caught a cold and stayed in bed.</a:t>
            </a:r>
            <a:endParaRPr lang="zh-CN" altLang="en-US" dirty="0"/>
          </a:p>
        </p:txBody>
      </p:sp>
      <p:sp>
        <p:nvSpPr>
          <p:cNvPr id="3" name="Rectangle 2"/>
          <p:cNvSpPr/>
          <p:nvPr/>
        </p:nvSpPr>
        <p:spPr>
          <a:xfrm>
            <a:off x="3137036" y="79921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4" name="Rectangle 3"/>
          <p:cNvSpPr/>
          <p:nvPr/>
        </p:nvSpPr>
        <p:spPr>
          <a:xfrm>
            <a:off x="3137036" y="377908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018892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161" y="729309"/>
            <a:ext cx="9452387"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听对话或短文，根据所听内容选择正确答案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74158" y="1560306"/>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33600" y="2413265"/>
            <a:ext cx="848419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Where may they talk?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the street.  B. In the restaurant.  C. In the bank.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Where is he going?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Bank.  B. Restaurant.   C. Hospital.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46581" y="267104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6" name="Rectangle 5"/>
          <p:cNvSpPr/>
          <p:nvPr/>
        </p:nvSpPr>
        <p:spPr>
          <a:xfrm>
            <a:off x="2382649" y="41036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75809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0822" y="786669"/>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04968" y="1521846"/>
            <a:ext cx="782798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How much does the man pay in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17 fen.  B. 21 fen.   C. 47 fen.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What would he like?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Pen.  B. Pencil.   C. Both A and 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Where are they?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Restaurant.  B. Hospital.   C. Shop.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080292" y="174588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083498" y="33061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083498" y="467615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82363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423" y="551040"/>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44706" y="939323"/>
            <a:ext cx="1020900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Why can't the woman find the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has never been to Sydney before.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Sydney has changed a lot.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is too old to remember the way.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How did the woman come to Sydney?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train.  B. By air.   C. By car.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Why doesn't her son come to meet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is in trouble.  B. He is too busy.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doesn't know his mother came.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95737" y="115120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414437" y="413408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423254" y="56293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883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094" y="797426"/>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79058" y="1628423"/>
            <a:ext cx="765585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What does the woman have as a pet?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cat.  B. A dog.  C. A monkey.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What does the woman's pet like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likes to jump and to run.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likes to eat rice.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likes to wash dishes.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071138" y="18642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897052" y="33110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5363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1" y="1235002"/>
            <a:ext cx="895753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How often does the pet break dishes when he's washing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Once.  B. Twice.  C. Never.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What happens sometimes?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woman is angry with him.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washes the same dishes again and again.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doesn't want to wash dishes.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05721" y="145542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2514272" y="292922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87828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2639" y="625305"/>
            <a:ext cx="5734262"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段材料，回答第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5163" y="1456302"/>
            <a:ext cx="9864762" cy="446109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________ of the animals will attack a man if he leaves them alone.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Many  B. All  C. Very few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A tiger will ________ a man if it isn't hungry.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run up to  B. keep away from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Tigers' food is usually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men  B. all the small animals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deer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Some animals get very ________ if they smell a man.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afraid  B. happy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dangerous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20069" y="16060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828420" y="2686263"/>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6" name="Rectangle 5"/>
          <p:cNvSpPr/>
          <p:nvPr/>
        </p:nvSpPr>
        <p:spPr>
          <a:xfrm>
            <a:off x="1831626" y="376171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7" name="Rectangle 6"/>
          <p:cNvSpPr/>
          <p:nvPr/>
        </p:nvSpPr>
        <p:spPr>
          <a:xfrm>
            <a:off x="1857274" y="483716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75572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552" y="614547"/>
            <a:ext cx="422102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语言知识运用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6952" y="1303036"/>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99651" y="1898320"/>
            <a:ext cx="10248453"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从各题的选项中，找出和画线部分意思相同或相近，并能替换画线部分的选项。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610521" y="3081704"/>
            <a:ext cx="861328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I think the picture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isn't beautiful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interesting  B. is expensive  C. is ugly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The air pollution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is bad 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people's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serious to  B. is harmful to  C. is useless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855984" y="3317417"/>
            <a:ext cx="34817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855984" y="48333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89164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2997" y="1428598"/>
            <a:ext cx="804313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My uncle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paid for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used money to buy  B. refused to buy  C. wanted to buy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Can you tell us the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method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do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level  B. tool  C. 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24075" y="161679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924075" y="317665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9342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6179" y="2371657"/>
            <a:ext cx="7924800"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They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are anxious for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good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are waiting for  B. are thirsty for  C. are looking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5897" y="25742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08124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0569" y="1607906"/>
            <a:ext cx="847344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Orion believes that everyone wins this race. He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you're kind to someone else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can make their day brighter and inspire them to pass on kindness. And then it just grows and grows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can make the world a better place.”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27599301"/>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497" y="686279"/>
            <a:ext cx="10657242"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四个选项中，选出可以填入空白处的最佳选项。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5464" y="1780028"/>
            <a:ext cx="931612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is ________ story of friendship. Let's read ________ story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B. 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 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I'm talking to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Jack. Please listen to ________ carefully.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  B. mine  C. you  D. yours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39294" y="2057858"/>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5" name="Rectangle 4"/>
          <p:cNvSpPr/>
          <p:nvPr/>
        </p:nvSpPr>
        <p:spPr>
          <a:xfrm>
            <a:off x="1619444" y="418787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2342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4299" y="991191"/>
            <a:ext cx="927309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at the sign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You can park your car on ________ side of the street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both  B. other  C. either  D.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—Where is Mr. Black? I have something important to tell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can't find him. He ________ Hong Kong.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go to  B. would go to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gone to  D. has been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8554" y="124027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898554" y="33918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8099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916" y="840583"/>
            <a:ext cx="1073613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—I don't know how to use the App Fun Dubbing.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—Ask Kitty for help. She has lots of ________ in doing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expression  B. experiment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examination  D. experience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Some people are too shy to say a word in public.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another  B. the other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others  D. the others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6483" y="110042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199307" y="396196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6152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2315" y="891796"/>
            <a:ext cx="1054353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 continue to pull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 keep winning the game.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As long as  B. Even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 soon 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Mr. Wang together with his wife and children ________ in the countryside.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enjoys living  B. enjoy living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enjoys to live  D. enjoy to live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64733" y="11710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287615" y="33854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7903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096" y="1044590"/>
            <a:ext cx="112812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The Beijing Olympics made people all over the world ________ there very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want to go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fly  D. to want to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never been abroad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worried about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worry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 As soon as I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call  B. will 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call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call  D. 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23211" y="13363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023211" y="273546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42002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759" y="1050899"/>
            <a:ext cx="1210753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When I got to the check­out counter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that I ________ my purse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leave  B. left  C. has left  D. had left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It is said that potato chips ________ by mistake about a hundred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invent  B. invented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invented  D. were invented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9147" y="128123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680217" y="2828059"/>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31426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08462" y="956989"/>
            <a:ext cx="91219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In his e­mail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David promised ________ his daughter during her stay in Japan.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visiting  B. visit  C. visited  D. to visit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—I'm afraid a car is too expensive for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more and more Chinese can ________ to buy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expect  B. afford  C. choose  D. offer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10815" y="117106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1833257" y="339450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24367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0550" y="1475315"/>
            <a:ext cx="831039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—Where is Catherine? I haven't seen her for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Wuhan. She'll be back next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gone to  B. has been to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gone to  D. have been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45235" y="17439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1445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923" y="710977"/>
            <a:ext cx="556755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1123" y="2180927"/>
            <a:ext cx="785869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so interested in Chinese movies that I wanted to know more about Chinese culture like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Kungfu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Xiqu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often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go to China one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1954738"/>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2199" y="746188"/>
            <a:ext cx="1073042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learning theater at university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provided with a chance to study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There was 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programme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study Asian theater arts either in China or in India.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go to China and learn Beijing Opera in a Chinese theater school. The school offered me a place to practice. It was good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could practice whenever I wanted. Also I had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lessons—the teacher would give 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one-­to­-one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class for three hours. That was the best part of my study in China. I do appreciate(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this chance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beautiful art!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41318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9" y="578828"/>
            <a:ext cx="1005840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Why did Orion start his campaign?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spread kindness.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win the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take part in a race.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 volunteer with his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2 probably refer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competition.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speech.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campaign.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07246" y="8099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225946" y="4456812"/>
            <a:ext cx="34817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9986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074" y="1452748"/>
            <a:ext cx="95185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a lot from my study in China. It has greatly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and helped me develop into a more skillful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Chinese art gives me plenty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can use them when I perform(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other shows in Europe. I have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 art center to teach Beijing Opera. Now there are more fans of Beijing Opera in my country.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01888304"/>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869" y="1441731"/>
            <a:ext cx="760531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A. chose  B. managed  C. forgot  D. dreamed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A. here  B. inside  C. abroad  D. online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A. failed  B. decided  C. regretted  D. continued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A. until  B. though  C. unless  D. because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A. easy  B. private  C. boring  D. social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15894" y="16558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515894" y="241597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38336" y="321076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38336" y="384856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527115" y="462295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38859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7785" y="1480557"/>
            <a:ext cx="938637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A. learn  B. expect  C. test  D. celebrate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A. influenced  B. troubled  C. guarded  D. controlled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A. writer  B. doctor  C. actor  D. pilot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A. orders  B. clothes  C. tools  D. poems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A. kept off  B. broken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pointed out  D. set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79982" y="178800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179982" y="244902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179982" y="31966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187196" y="394418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154334" y="471667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973326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4140" y="821146"/>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53972" y="1236644"/>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云南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57329" y="2219220"/>
            <a:ext cx="875106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Yesterday I went to buy a little tree for my father. When I was talking with the cashier(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收银员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asked what I would be doing with this little tree. I explained that it was for my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 no longer lived at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56949062"/>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1345" y="951213"/>
            <a:ext cx="926518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cashier just stopped and looked at me with the kindest look. He shared with me that his grandfather couldn't live in their home any longer either because he had Alzheimer's disease(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阿尔茨海默症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I shared with him that my Dad was on the same journey. We talked about the difficulties because of the illness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for those who are 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for their families.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719461"/>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098" y="465403"/>
            <a:ext cx="1065331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paying for the tree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this is for your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me see what I can do for you.” He took some coupons(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优惠券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a drawer and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reduced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cost by over 60%.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thanked him for his kindness. We wished each other Merry Christmas and the best hopes for our loved family members.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the way home I kept thinking of the kindness he offered me. It was truly a moment of “kindness given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kindness received”. I made Dad's tree more beautiful as soon as I got home. So thankful. So blessed.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84738503"/>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3768" y="846286"/>
            <a:ext cx="903750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What's wrong with the writer's father?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had a bad cold.  B. He had a backache.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had Alzheimer's disease.  D. He had a heart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When did the story probably happen?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Before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Christmas.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Christmas.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On the writer's father's birthday.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On the cashier's grandfather's birthday.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51601" y="111598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37173" y="32469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054099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1176" y="1431248"/>
            <a:ext cx="995924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The writer felt ________ when the cashier offered him his kindness.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relaxed  B. angry  C. nervous  D. thankful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reduced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3 means “________” in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增加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减少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支付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给予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01495" y="168885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623937" y="32220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88072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7156" y="1624309"/>
            <a:ext cx="7594294"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What is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My Great Dad  B. A Christmas Gift for Dad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Sharing Is Important  D. Face Difficulties Bravely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1352" y="190919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2721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8862" y="424538"/>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桂林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81349" y="1103848"/>
            <a:ext cx="1089568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Water is important to all living things but some areas in the world are short of water a lot. So we should try to protect and save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group of students from Zhejiang University have successfully developed an “air hand­washing machine”. The machine uses an infrared ray induction system(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红外线感应系统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can feel the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presence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our hands. If it feels there are hands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water with the air will come from the tap. And it has been proved that it is nearly as effective as traditional hand­washing. It uses only ten percent of the water that regular hand­washing does. The students have even set up a company to introduce the product to the public.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333379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9" y="578828"/>
            <a:ext cx="1005840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Which of the following has something to do with Orion's campaign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What did Orion do for his campaign?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Joined in a competition.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Recorded his speech.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Built a hospital.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Collected over 100,000 meals.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07246" y="809970"/>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407246" y="3026045"/>
            <a:ext cx="37382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pic>
        <p:nvPicPr>
          <p:cNvPr id="1026" name="Picture 2" descr="tt02.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199324" y="1478559"/>
            <a:ext cx="1662672" cy="1322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tt03.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4458428" y="1450843"/>
            <a:ext cx="1528425" cy="1350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tt04.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7018749" y="1402294"/>
            <a:ext cx="1770249" cy="133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tt05.TIF"/>
          <p:cNvPicPr>
            <a:picLocks noChangeAspect="1" noChangeArrowheads="1"/>
          </p:cNvPicPr>
          <p:nvPr/>
        </p:nvPicPr>
        <p:blipFill>
          <a:blip r:embed="rId8" r:link="rId9" cstate="print">
            <a:extLst>
              <a:ext uri="{28A0092B-C50C-407E-A947-70E740481C1C}">
                <a14:useLocalDpi xmlns:a14="http://schemas.microsoft.com/office/drawing/2010/main" val="0"/>
              </a:ext>
            </a:extLst>
          </a:blip>
          <a:srcRect/>
          <a:stretch>
            <a:fillRect/>
          </a:stretch>
        </p:blipFill>
        <p:spPr bwMode="auto">
          <a:xfrm>
            <a:off x="9546796" y="1416151"/>
            <a:ext cx="1494766" cy="1385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2607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64115" y="1108965"/>
            <a:ext cx="10095124"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Qizhang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member of the team that developed the machine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told a reporter that a model of their machine had already been placed in a classroom building at the university and it worked very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 called Chen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Puyang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first thought of the idea while he was washing his hands. Washing one's hands uses a lot of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Chen thought. Would it be possible to replace the water with 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986978977"/>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076" y="1017315"/>
            <a:ext cx="9617724"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Others may not give the question a second thought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Chen and Li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were studying fluid mechanics(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流体力学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the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was considered to be an excellent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and several classmates started on the project. After a year of research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team came up with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gravity-­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driven(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重力驱动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hand­washing machine successfully.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09384627"/>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091" y="817942"/>
            <a:ext cx="1030077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presence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means ________ in paragraph 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形状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存在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距离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影响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The underlined sentence in the 4th paragraph means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other people may no spend a second thinking about the question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other people may think it is impossible to use air instead of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other people may not think or worry about the question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other people may think there is no answer to the question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68648" y="10388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568648" y="252614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52035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7957" y="1121708"/>
            <a:ext cx="1055415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We can infer from the passage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air hand­washing machine will be expensive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you can wash your hands clean without any electricity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you can buy the “air hand­washing machine” in the shop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students developed the machine by the knowledge of fluid mechanics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7427" y="133631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3576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0329" y="1110690"/>
            <a:ext cx="93863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Which of the following is TRUE about the “air hand­washing machine”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company was set up to produce the machine.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doesn't need any water when you wash your hand.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was invented by two students from Zhejiang University.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idea of the machine came to Chen's mind in a sudden.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10815" y="134733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68309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4227" y="885646"/>
            <a:ext cx="1009144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Compared with the air hand­washing machine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much water can be wasted by regular hand­washing?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Only ten percent of the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About twenty percent of the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About ninety percent of the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hundred percent of the water.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13470" y="11269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0462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9204" y="501656"/>
            <a:ext cx="357020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第二部分　非选择题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6158" y="997415"/>
            <a:ext cx="29899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2880" y="1828412"/>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单词拼写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2880" y="2372582"/>
            <a:ext cx="729683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根据句意和汉语提示写出单词的正确形式。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793215" y="3203579"/>
            <a:ext cx="1026772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Does the radio say the expressway is closed in both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of the heavy fog?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The leaders should use their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权力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more carefully.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When she heard the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face turned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苍白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8866654" y="3462573"/>
            <a:ext cx="1421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directions</a:t>
            </a:r>
            <a:endParaRPr lang="zh-CN" altLang="en-US" dirty="0"/>
          </a:p>
        </p:txBody>
      </p:sp>
      <p:sp>
        <p:nvSpPr>
          <p:cNvPr id="8" name="Rectangle 7"/>
          <p:cNvSpPr/>
          <p:nvPr/>
        </p:nvSpPr>
        <p:spPr>
          <a:xfrm>
            <a:off x="5559201" y="4927816"/>
            <a:ext cx="9854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power</a:t>
            </a:r>
            <a:endParaRPr lang="zh-CN" altLang="en-US" dirty="0"/>
          </a:p>
        </p:txBody>
      </p:sp>
      <p:sp>
        <p:nvSpPr>
          <p:cNvPr id="9" name="Rectangle 8"/>
          <p:cNvSpPr/>
          <p:nvPr/>
        </p:nvSpPr>
        <p:spPr>
          <a:xfrm>
            <a:off x="7202706" y="5405716"/>
            <a:ext cx="133402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8721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5127" y="1492106"/>
            <a:ext cx="887225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To break silence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told a joke and soon the conversation went on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顺利地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There is a big park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在旁边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supermarket. I prefer to take a walk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8911" y="2449021"/>
            <a:ext cx="32392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smoothly/successfully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5923002" y="3263224"/>
            <a:ext cx="10070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beside</a:t>
            </a:r>
            <a:endParaRPr lang="zh-CN" altLang="en-US" dirty="0"/>
          </a:p>
        </p:txBody>
      </p:sp>
    </p:spTree>
    <p:extLst>
      <p:ext uri="{BB962C8B-B14F-4D97-AF65-F5344CB8AC3E}">
        <p14:creationId xmlns:p14="http://schemas.microsoft.com/office/powerpoint/2010/main" val="141630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8076" y="832162"/>
            <a:ext cx="499046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任务型完形填空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1880557" y="2054392"/>
            <a:ext cx="8181463" cy="809712"/>
          </a:xfrm>
          <a:prstGeom prst="rect">
            <a:avLst/>
          </a:prstGeom>
        </p:spPr>
      </p:pic>
      <p:sp>
        <p:nvSpPr>
          <p:cNvPr id="4" name="Rectangle 3"/>
          <p:cNvSpPr/>
          <p:nvPr/>
        </p:nvSpPr>
        <p:spPr>
          <a:xfrm>
            <a:off x="1714959" y="3255338"/>
            <a:ext cx="820022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ways to save the environment if you would like. In this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find some ways.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81054028"/>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9990" y="1386646"/>
            <a:ext cx="949653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Plant more trees. Choose a right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near your house or workplace.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there's any rule stopping you growing trees in that area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ahead and grow trees. Plant a tree every month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your friends and classmates to join you. Have more and more trees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there will come a day when you have green land thanks to your hard 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51042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4" y="1235003"/>
            <a:ext cx="779570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What's the main idea of the last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Practice makes perfect.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One is never too old to learn.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Believing in yourself is the first step to success.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Roses given to others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sweet smell left in your hand.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843160" y="146618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26993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827" y="833669"/>
            <a:ext cx="10895681"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 more and drive less. Choose to walk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drive your car. Walk or ride a bicycle to work if it's not very far. Not only cycling but walking is good exercise. And each time you avoid using your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doing something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cut down air pollution. You are saving fuel(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燃料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saving money and keeping fit as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Save water. Water is very important for living things. It's 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use and pollute it. The simplest way to save water is turning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water taps after use. When you visit a beach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sure that you don't throw waste around. Do not pollute rivers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dropping garbage or other waste. Water is so precious(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珍贵的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waste or pollute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00561342"/>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6770" y="2556035"/>
            <a:ext cx="10653311" cy="1569660"/>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71.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72.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73.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74.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75.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p>
          <a:p>
            <a:pPr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76.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77.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78.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79.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80.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3" name="Rectangle 2"/>
          <p:cNvSpPr/>
          <p:nvPr/>
        </p:nvSpPr>
        <p:spPr>
          <a:xfrm>
            <a:off x="1678556" y="2713426"/>
            <a:ext cx="10790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ground</a:t>
            </a:r>
            <a:endParaRPr lang="zh-CN" altLang="en-US" dirty="0"/>
          </a:p>
        </p:txBody>
      </p:sp>
      <p:sp>
        <p:nvSpPr>
          <p:cNvPr id="4" name="Rectangle 3"/>
          <p:cNvSpPr/>
          <p:nvPr/>
        </p:nvSpPr>
        <p:spPr>
          <a:xfrm>
            <a:off x="3684363" y="2848383"/>
            <a:ext cx="10775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Unless</a:t>
            </a:r>
            <a:endParaRPr lang="zh-CN" altLang="en-US" dirty="0"/>
          </a:p>
        </p:txBody>
      </p:sp>
      <p:sp>
        <p:nvSpPr>
          <p:cNvPr id="5" name="Rectangle 4"/>
          <p:cNvSpPr/>
          <p:nvPr/>
        </p:nvSpPr>
        <p:spPr>
          <a:xfrm>
            <a:off x="4840641" y="2509868"/>
            <a:ext cx="218021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encourage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7707499" y="2726676"/>
            <a:ext cx="11386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planted</a:t>
            </a:r>
            <a:endParaRPr lang="zh-CN" altLang="en-US" dirty="0"/>
          </a:p>
        </p:txBody>
      </p:sp>
      <p:sp>
        <p:nvSpPr>
          <p:cNvPr id="7" name="Rectangle 6"/>
          <p:cNvSpPr/>
          <p:nvPr/>
        </p:nvSpPr>
        <p:spPr>
          <a:xfrm>
            <a:off x="9637164" y="2841832"/>
            <a:ext cx="15989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rather than</a:t>
            </a:r>
            <a:endParaRPr lang="zh-CN" altLang="en-US" dirty="0"/>
          </a:p>
        </p:txBody>
      </p:sp>
      <p:sp>
        <p:nvSpPr>
          <p:cNvPr id="8" name="Rectangle 7"/>
          <p:cNvSpPr/>
          <p:nvPr/>
        </p:nvSpPr>
        <p:spPr>
          <a:xfrm>
            <a:off x="1700228" y="3539691"/>
            <a:ext cx="10573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helpful</a:t>
            </a:r>
            <a:endParaRPr lang="zh-CN" altLang="en-US" dirty="0"/>
          </a:p>
        </p:txBody>
      </p:sp>
      <p:sp>
        <p:nvSpPr>
          <p:cNvPr id="9" name="Rectangle 8"/>
          <p:cNvSpPr/>
          <p:nvPr/>
        </p:nvSpPr>
        <p:spPr>
          <a:xfrm>
            <a:off x="3136726" y="3287023"/>
            <a:ext cx="134363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0" name="Rectangle 9"/>
          <p:cNvSpPr/>
          <p:nvPr/>
        </p:nvSpPr>
        <p:spPr>
          <a:xfrm>
            <a:off x="5927610" y="3539691"/>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11" name="Rectangle 10"/>
          <p:cNvSpPr/>
          <p:nvPr/>
        </p:nvSpPr>
        <p:spPr>
          <a:xfrm>
            <a:off x="8034543" y="3539690"/>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12" name="Rectangle 11"/>
          <p:cNvSpPr/>
          <p:nvPr/>
        </p:nvSpPr>
        <p:spPr>
          <a:xfrm>
            <a:off x="9297929" y="3277971"/>
            <a:ext cx="140679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1238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6864" y="821145"/>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第三节　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0433" y="2109051"/>
            <a:ext cx="8134120"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当前，许多学生在课外沉溺于智能手机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(smart phones)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。针对这一现象，学校将组织开展一次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拒绝手机诱惑，健康学习生活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的演讲活动。请你根据下面的提示用英语写一篇演讲稿。</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89124276"/>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73217" y="1862785"/>
            <a:ext cx="8495352" cy="2396625"/>
          </a:xfrm>
          <a:prstGeom prst="rect">
            <a:avLst/>
          </a:prstGeom>
        </p:spPr>
      </p:pic>
    </p:spTree>
    <p:extLst>
      <p:ext uri="{BB962C8B-B14F-4D97-AF65-F5344CB8AC3E}">
        <p14:creationId xmlns:p14="http://schemas.microsoft.com/office/powerpoint/2010/main" val="2761329363"/>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5412" y="1287494"/>
            <a:ext cx="9970265" cy="3785652"/>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字迹工整，书写规范，包含全部要点，适当发挥；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文中不得出现真实的学校、班级名称；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词左右，开头和结尾已给出，不计入总词数。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eyesight(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视力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disadvantage(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不利条件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away from(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远离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an active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积极参加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24878989"/>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012" y="631725"/>
            <a:ext cx="1062026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Girls and boys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development of the Internet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students have smart phones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73436" y="2094833"/>
            <a:ext cx="9907836"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students often spend so much time in playing games with them that they feel very tired. Someone doesn't finish their homework on time. Someone even sleeps in class. Besides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smart phones do harm to our health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some students' eyesight is becoming poorer and poorer.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avoid these disadvantages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we should make some changes.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keep away from smart phones and work hard</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144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012" y="631725"/>
            <a:ext cx="10620260"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63268" y="631724"/>
            <a:ext cx="9907836" cy="2937599"/>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Second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stay with our family or friends. If we are free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talk with them about our daily life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feelings and so on.</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an active part in all kinds of activities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 as playing basketball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singing songs.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63268" y="3531684"/>
            <a:ext cx="3441904"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all. Thank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055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2984" y="1019449"/>
            <a:ext cx="4996881"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97235" y="364722"/>
            <a:ext cx="3448380"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期末综合测评卷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090208" y="1674176"/>
            <a:ext cx="3262432"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第一部分　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3062" y="1955883"/>
            <a:ext cx="29899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271747" y="2568131"/>
            <a:ext cx="10899354"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听小对话，请从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三个选项中选择</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符合</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对话内容的图片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1975125" y="3399128"/>
            <a:ext cx="4892621"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How is Mary going to Xiamen?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W5.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713324" y="4661990"/>
            <a:ext cx="6795648" cy="79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213032" y="365514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28999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343" y="843179"/>
            <a:ext cx="4979376"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What's the weather like today?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0" name="Picture 2" descr="W6.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604744" y="1767461"/>
            <a:ext cx="6640799" cy="83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667343" y="2828836"/>
            <a:ext cx="4742837"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What's the matter with Tom?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1" name="Picture 3" descr="W7.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2604744" y="3772531"/>
            <a:ext cx="7442141" cy="96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910171" y="10283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911774" y="306211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016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3" y="876230"/>
            <a:ext cx="5457200"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kind of food would Julie like?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074" name="Picture 2" descr="W8.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395422" y="1855597"/>
            <a:ext cx="6828625" cy="843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527583" y="2699133"/>
            <a:ext cx="5413533"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Which sign are they talking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075" name="Picture 3" descr="W9.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2395422" y="3769401"/>
            <a:ext cx="6294138" cy="83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707613" y="1134365"/>
            <a:ext cx="484743"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774295" y="295726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0531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63905" y="901516"/>
            <a:ext cx="722555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My father would rather go to the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I'd rather go to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I'd rather go to the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Waiting for my friend made me worried.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Waiting for my friend made me angry.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Waiting for me made my friend angry.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73467" y="1143458"/>
            <a:ext cx="34817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773467" y="3381049"/>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066361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0259" y="528486"/>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87884"/>
            <a:ext cx="60324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阅读短文，根据题目要求完成各小题。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53598" y="1794464"/>
            <a:ext cx="10910873"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­-love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the most important if you want to find out your full potentials(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潜质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earth. Accepting who you are makes you feel that you are good enough.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good enough does not mean you are perfect. Nobody is perfect. Being good enough means you accept who you are and believe in yourself. The truth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opinions of other people make it hard for you to find the good part of yourself.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you need to believe in yourself instead of caring about what people think of you.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 sure you are doing it for yourself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for someone else. Just make efforts to improve yourself and then you are sure to become the best you can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a better version(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版本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yourself.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52177809"/>
      </p:ext>
    </p:extLst>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9568" y="810128"/>
            <a:ext cx="545053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第二节　听长对话，回答问题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2959" y="1724528"/>
            <a:ext cx="634340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听下面一段长对话，回答第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50412" y="2333685"/>
            <a:ext cx="82993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Where are the two speakers?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a store.  B. In the street.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 the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Where will the woman change buses?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the zoo.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the traffic lights.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the last stop of No. 9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141525" y="252531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141525" y="402936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5605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3103" y="892489"/>
            <a:ext cx="675701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听下面一段长对话，回答第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7497" y="2053433"/>
            <a:ext cx="881716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Why does the girl feel nervous before going to Switzerland?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she doesn't know the language.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she has never been to other countries.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she doesn't know the culture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29001" y="230580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Tree>
    <p:extLst>
      <p:ext uri="{BB962C8B-B14F-4D97-AF65-F5344CB8AC3E}">
        <p14:creationId xmlns:p14="http://schemas.microsoft.com/office/powerpoint/2010/main" val="326308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98005" y="1183101"/>
            <a:ext cx="878411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is famous in Switzerland?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watch.   B. The river.  C. The culture.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should the girl do if she goes to a party in Switzerland?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can't be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should buy a present.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should take some flowers.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99471" y="147953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499471" y="290071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92496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847" y="586648"/>
            <a:ext cx="406713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第三节　听力填表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3440" y="1288586"/>
            <a:ext cx="9566313"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听录音两遍后，根据所听内容完成下面的表格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每空不多于三个词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18300617"/>
              </p:ext>
            </p:extLst>
          </p:nvPr>
        </p:nvGraphicFramePr>
        <p:xfrm>
          <a:off x="1739781" y="2090877"/>
          <a:ext cx="9177934" cy="4302381"/>
        </p:xfrm>
        <a:graphic>
          <a:graphicData uri="http://schemas.openxmlformats.org/drawingml/2006/table">
            <a:tbl>
              <a:tblPr/>
              <a:tblGrid>
                <a:gridCol w="1983920">
                  <a:extLst>
                    <a:ext uri="{9D8B030D-6E8A-4147-A177-3AD203B41FA5}">
                      <a16:colId xmlns:a16="http://schemas.microsoft.com/office/drawing/2014/main" val="2676441609"/>
                    </a:ext>
                  </a:extLst>
                </a:gridCol>
                <a:gridCol w="7194014">
                  <a:extLst>
                    <a:ext uri="{9D8B030D-6E8A-4147-A177-3AD203B41FA5}">
                      <a16:colId xmlns:a16="http://schemas.microsoft.com/office/drawing/2014/main" val="4055625053"/>
                    </a:ext>
                  </a:extLst>
                </a:gridCol>
              </a:tblGrid>
              <a:tr h="512072">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Speaker</a:t>
                      </a:r>
                      <a:endParaRPr lang="zh-CN" sz="2400" kern="10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Head 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11</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Li </a:t>
                      </a:r>
                      <a:r>
                        <a:rPr lang="en-US" sz="2400" kern="100" dirty="0" err="1">
                          <a:effectLst/>
                          <a:latin typeface="Calibri" panose="020F0502020204030204" pitchFamily="34" charset="0"/>
                          <a:ea typeface="宋体" panose="02010600030101010101" pitchFamily="2" charset="-122"/>
                          <a:cs typeface="Times New Roman" panose="02020603050405020304" pitchFamily="18" charset="0"/>
                        </a:rPr>
                        <a:t>Qiang</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1152934"/>
                  </a:ext>
                </a:extLst>
              </a:tr>
              <a:tr h="827640">
                <a:tc>
                  <a:txBody>
                    <a:bodyPr/>
                    <a:lstStyle/>
                    <a:p>
                      <a:pPr algn="ctr">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Listeners</a:t>
                      </a:r>
                      <a:endParaRPr lang="zh-CN" sz="2400" kern="10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The students of 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12</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 </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572426"/>
                  </a:ext>
                </a:extLst>
              </a:tr>
              <a:tr h="1178805">
                <a:tc>
                  <a:txBody>
                    <a:bodyPr/>
                    <a:lstStyle/>
                    <a:p>
                      <a:pPr algn="l">
                        <a:lnSpc>
                          <a:spcPct val="200000"/>
                        </a:lnSpc>
                        <a:spcAft>
                          <a:spcPts val="0"/>
                        </a:spcAft>
                      </a:pPr>
                      <a:r>
                        <a:rPr lang="en-US" sz="2400" kern="100">
                          <a:effectLst/>
                          <a:latin typeface="Calibri" panose="020F0502020204030204" pitchFamily="34" charset="0"/>
                          <a:ea typeface="宋体" panose="02010600030101010101" pitchFamily="2" charset="-122"/>
                          <a:cs typeface="Times New Roman" panose="02020603050405020304" pitchFamily="18" charset="0"/>
                        </a:rPr>
                        <a:t>What to do</a:t>
                      </a:r>
                      <a:endParaRPr lang="zh-CN" sz="2400" kern="10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To do 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13</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 for the people around: to help keep the traffic</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or 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14</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 the city parks</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to help the farmers with their farm work</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and to help protect the environment. </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3613620"/>
                  </a:ext>
                </a:extLst>
              </a:tr>
              <a:tr h="1280181">
                <a:tc>
                  <a:txBody>
                    <a:bodyPr/>
                    <a:lstStyle/>
                    <a:p>
                      <a:pPr algn="ctr">
                        <a:lnSpc>
                          <a:spcPct val="1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When to</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p>
                      <a:pPr algn="ctr">
                        <a:lnSpc>
                          <a:spcPct val="1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leave school</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On </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a:t>
                      </a:r>
                      <a:r>
                        <a:rPr lang="en-US" sz="2400" u="sng" kern="100" dirty="0">
                          <a:effectLst/>
                          <a:latin typeface="Calibri" panose="020F0502020204030204" pitchFamily="34" charset="0"/>
                          <a:ea typeface="宋体" panose="02010600030101010101" pitchFamily="2" charset="-122"/>
                          <a:cs typeface="Times New Roman" panose="02020603050405020304" pitchFamily="18" charset="0"/>
                        </a:rPr>
                        <a:t>15</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__ 19th. </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7196" marR="2719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910913"/>
                  </a:ext>
                </a:extLst>
              </a:tr>
            </a:tbl>
          </a:graphicData>
        </a:graphic>
      </p:graphicFrame>
    </p:spTree>
    <p:extLst>
      <p:ext uri="{BB962C8B-B14F-4D97-AF65-F5344CB8AC3E}">
        <p14:creationId xmlns:p14="http://schemas.microsoft.com/office/powerpoint/2010/main" val="2043734524"/>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7324" y="2396023"/>
            <a:ext cx="7384973" cy="1569660"/>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11. teacher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12. Grade 9</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13. something good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14. clean up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15. June/June the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1221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938" y="688943"/>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6481" y="1519940"/>
            <a:ext cx="86519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this your bike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Cindy?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________. My mother bought it for me last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hers  B. his  C. yours  D. mine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—Have you seen the funny movie Let the Bullet Fly?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made me ________ many 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laugh  B. to laugh  C. cry  D. to cry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17591" y="17769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317591" y="401341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3194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1903" y="1072399"/>
            <a:ext cx="848666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—May I borrow these two 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________ them for two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borrow  B. lend  C. buy  D. keep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As time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know who are our real friends.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goes by  B. runs away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drops by  D. takes 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15895" y="132530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527115" y="35617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4643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4902" y="1028866"/>
            <a:ext cx="912196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Why are they standing ________ a 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B. at  C. in  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The workers________ a new bridge now. The traffic in Guangzhou will be better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build   B. were building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built   D. are building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4902" y="12702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894902" y="282935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97495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7329" y="881471"/>
            <a:ext cx="8068019"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Which of the following isn't a kind of transportation?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Q22.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034402" y="1811529"/>
            <a:ext cx="5699547" cy="121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957328" y="3293632"/>
            <a:ext cx="940106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Our country ________ the seventh population census(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人口普查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finished   B. has finished  C. will finish  D. finishes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41321" y="106950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141321" y="358375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5514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5585" y="1005229"/>
            <a:ext cx="10344837"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documentary A Plastic Ocean is so impressive that I ________ it several times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watched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watch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watched  D. will watch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________ “the Father of Rice”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 helped many countries grow more rice.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when was Yuan Longping called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is Yuan Longping called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Yuan Longping was called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why Yuan Longping is called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61779" y="114903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236131" y="275749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5230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2" y="801166"/>
            <a:ext cx="1046719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should we do when someone is stuck(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深陷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ocean of not feeling good enough? Here are some suggestions to help.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a good listener. Listening to someone will not only make them feel they are worthy but also make you know better what they are going through. Then you will get the idea of how to cheer them.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always encourage others. When people talk about their dreams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tell them it's possible that all dreams can come true.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loving others in this way will make them feel good enough.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70702496"/>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7160" y="1293270"/>
            <a:ext cx="9257842"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knew he agreed with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stood  B. nodded  C. kicked  D. pulled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My mother has a poor ________ of direction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she is always afraid to go out alone.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scene  B. silence  C. service  D. sense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86441" y="15346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086441" y="295526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38429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3604" y="829494"/>
            <a:ext cx="969851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 how busy you are and naturally I wouldn't take ________ too much of your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off  B. up  C. on  D.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—Mary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remember you ________ several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for 3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married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been married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married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been married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8817" y="10278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682023" y="323015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8519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7836" y="1634793"/>
            <a:ext cx="777056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—Could you tell me ________ last night?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 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when was the party over  B. when the party was 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is the party over  D. when the party is over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16099" y="19091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775245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5730" y="655892"/>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昆明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6598" y="1629018"/>
            <a:ext cx="925416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what “paying it forward” means? It's not paying for something before you buy it. “Paying it forward” is to do something nice for another person for no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Then that person does something nice for someone else.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may think this doesn't seem like much. But this nice act can spread quite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94902476"/>
      </p:ext>
    </p:extLst>
  </p:cSld>
  <p:clrMapOvr>
    <a:masterClrMapping/>
  </p:clrMapOvr>
  <p:timing>
    <p:tnLst>
      <p:par>
        <p:cTn id="1" dur="indefinite" restart="never" nodeType="tmRoot"/>
      </p:par>
    </p:tnLst>
  </p:timing>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6260" y="922870"/>
            <a:ext cx="961772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 in December 2015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woman was buying a meal at McDonald's in Florida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 She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meal for the person standing in line behind her. That person did the same 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next person did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Soon,250 people had done another person the act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spend money to pay for it forward. There are examples of paying it forward every day like volunteering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giving food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or doing something nice for someone around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4331613"/>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1908" y="1563451"/>
            <a:ext cx="925784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Try it out for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All you have to do is look for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things that you could do make someone happy.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ask them to spread the word and do three kind things for someone else. And when someone does something nice for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do the same.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8148238"/>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5460" y="1365147"/>
            <a:ext cx="851971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A. space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reason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A. fast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slowly  C. hardly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A. made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bought  C. sold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A. too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either  C. also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A. madness  B. politeness  C. kindness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69393" y="160072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969393" y="233901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980615" y="307729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954965" y="381558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954965" y="448319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89271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4611" y="1282253"/>
            <a:ext cx="788073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would like to  B. are supposed to  C. don't need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the rich  B. the homeless  C. the missing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myself  B. yourself  C. itself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small  B. awful  C. strange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agree  B. forget  C. decide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46511" y="152360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046511" y="23058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043305" y="297798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3043305" y="37601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3054527" y="44771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97754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090" y="710977"/>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87023" y="986399"/>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88973" y="1541974"/>
            <a:ext cx="977196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deserts(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沙漠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earth. And the following are some facts you may find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What are deserts like?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Deserts can be hot and dry places. Rain may not fall there for months or years. Some deserts are sandy and stony(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多石的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Deserts can also be very windy places. The wind can change the shape of the deserts. It moves sand around from place to place.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27351064"/>
      </p:ext>
    </p:extLst>
  </p:cSld>
  <p:clrMapOvr>
    <a:masterClrMapping/>
  </p:clrMapOvr>
  <p:timing>
    <p:tnLst>
      <p:par>
        <p:cTn id="1" dur="indefinite" restart="never" nodeType="tmRoot"/>
      </p:par>
    </p:tnLst>
  </p:timing>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9147" y="828961"/>
            <a:ext cx="1078551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Temperatures in the desert can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vary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enormously(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非常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During the daytime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temperature may reach 40</a:t>
            </a: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even in the shade(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阴凉处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deserts can become very cold. In winter there may even be a frost(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霜冻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early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Living in the desert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camel is sometimes called “the ship of the desert”. It stores food in its hump(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驼峰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can go for days without water. It has large feet which help it not to fall into the soft sand. Its long eyelashes(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睫毛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keep out the sand during sandstorms.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896369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2" y="1830245"/>
            <a:ext cx="935915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What does “being good enough”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Translate the underlined sentence into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59511" y="2701530"/>
            <a:ext cx="7139492" cy="461665"/>
          </a:xfrm>
          <a:prstGeom prst="rect">
            <a:avLst/>
          </a:prstGeom>
        </p:spPr>
        <p:txBody>
          <a:bodyPr wrap="square">
            <a:spAutoFit/>
          </a:bodyPr>
          <a:lstStyle/>
          <a:p>
            <a:pPr algn="ct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means you accept who you are and believe in yourself.</a:t>
            </a:r>
            <a:endParaRPr lang="zh-CN" altLang="en-US" dirty="0"/>
          </a:p>
        </p:txBody>
      </p:sp>
      <p:sp>
        <p:nvSpPr>
          <p:cNvPr id="4" name="Rectangle 3"/>
          <p:cNvSpPr/>
          <p:nvPr/>
        </p:nvSpPr>
        <p:spPr>
          <a:xfrm>
            <a:off x="2255520" y="4239874"/>
            <a:ext cx="7580555" cy="461665"/>
          </a:xfrm>
          <a:prstGeom prst="rect">
            <a:avLst/>
          </a:prstGeom>
        </p:spPr>
        <p:txBody>
          <a:bodyPr wrap="square">
            <a:spAutoFit/>
          </a:bodyPr>
          <a:lstStyle/>
          <a:p>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你应该相信自己，而不是在意别人对你的看法。</a:t>
            </a:r>
            <a:endParaRPr lang="zh-CN" altLang="en-US" dirty="0"/>
          </a:p>
        </p:txBody>
      </p:sp>
    </p:spTree>
    <p:extLst>
      <p:ext uri="{BB962C8B-B14F-4D97-AF65-F5344CB8AC3E}">
        <p14:creationId xmlns:p14="http://schemas.microsoft.com/office/powerpoint/2010/main" val="1686474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9658" y="899770"/>
            <a:ext cx="11149070"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oasis is an area of the desert where water may be found. The water may be in pools or under the ground. People and animals visit an oasis for water and food. Plants grow at an oasis. Some farmers are able to grow crops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12140"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The Arabian Desert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Arabian Desert lies between the Red Sea and the Arabian Gulf. In some parts of the desert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too hot for people to live. Oil was discovered under parts of the desert and in the Arabian Gulf. This oil has made some countries in the area very rich. Much of the money has been spent building fine cities with lovely parks and lakes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people live a comfortable life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47714542"/>
      </p:ext>
    </p:extLst>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2189" y="1078174"/>
            <a:ext cx="897874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Which of the following can best describe deserts?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Hot and dry.  B. Sandy and rainy.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Wet and stony.  D. Windy and snowy.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The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vary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passage means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low  B. be high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 similar  D. be different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1788" y="133631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2379496" y="346940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98785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5248" y="758151"/>
            <a:ext cx="1069737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The camel has long eyelashes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stay cool in deserts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go for days without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help it not to fall into the soft sand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keep out the sand during sandstorms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and animals visit an oasis for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frost and crops  B. sand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stones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water and food  D. money and oil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3702" y="101682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875151" y="466341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261158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8341" y="1392955"/>
            <a:ext cx="741802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What is the best title of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is the weather like in deserts?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do you know about deserts?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do people live in deserts?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Where is the Arabian Desert?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12706" y="17108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89819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08693" y="490639"/>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吉林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77957" y="1750203"/>
            <a:ext cx="986009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 is famous for tea. Drinking tea is very popular in China and even around the world. It's said that a Chinese ruler called Shen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the first to discover tea as a drink. A few thousand years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 Yu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saint of tea”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mentioned Shen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his book Cha Jing. The book describes how tea plants were grown and used to make tea.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28580158"/>
      </p:ext>
    </p:extLst>
  </p:cSld>
  <p:clrMapOvr>
    <a:masterClrMapping/>
  </p:clrMapOvr>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3890" y="1022556"/>
            <a:ext cx="1009145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different processing ways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mainly four kinds of Chinese tea. They are green tea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black tea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Oolong tea and scented(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有香味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 Without fermentation(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green tea keeps the original color of the tea. If the green tea is fermented before baking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will be black tea. Oolong tea is partially(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部分的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fermented. And if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fragrant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flowers are mixed in the tea during the processing the scented tea will be made.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80199361"/>
      </p:ext>
    </p:extLst>
  </p:cSld>
  <p:clrMapOvr>
    <a:masterClrMapping/>
  </p:clrMapOvr>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919" y="1507832"/>
            <a:ext cx="886857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 is produced in many different areas in China.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Xi'an and Hangzhou are widely known for their tea. Tea plants are grown on the sides of mountains. When the leaves are ready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picked by hand and then are sent for processing.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 is packed and sent for many different countries and places around China.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88631318"/>
      </p:ext>
    </p:extLst>
  </p:cSld>
  <p:clrMapOvr>
    <a:masterClrMapping/>
  </p:clrMapOvr>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0665" y="1447506"/>
            <a:ext cx="945247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believed that tea was brought to Korea and Japan during the 6th and 7th centuries. In England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 didn't appear until around 1660. The tea trade from China to Western countries took place in the 19th century.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 is good for people's health and plays an important role in Chinese social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19104431"/>
      </p:ext>
    </p:extLst>
  </p:cSld>
  <p:clrMapOvr>
    <a:masterClrMapping/>
  </p:clrMapOvr>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1514" y="841045"/>
            <a:ext cx="970586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Who discovered tea as a drink first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Lu Yu.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Yi.  D. Yu Gong.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How many kinds of Chinese tea are there according to different processing ways in general?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B. Three.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Four.  D. Five.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83374" y="1082930"/>
            <a:ext cx="36260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797802" y="32417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4791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3938" y="2269063"/>
            <a:ext cx="7462092"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fragrant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悦耳的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难闻的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难看的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芳香的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0979" y="249308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1474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856357"/>
            <a:ext cx="1029506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What should you do to make yourself a better version?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List two suggestions mentioned to help others feel good enough.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(1)______________________(2)______________________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Give a proper title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01542" y="1756643"/>
            <a:ext cx="53689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(Just) Make efforts to improve yourself.</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2004894" y="2968492"/>
            <a:ext cx="308308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a good listener.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064491" y="3293590"/>
            <a:ext cx="33763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Always encourage others.</a:t>
            </a:r>
            <a:endParaRPr lang="zh-CN" altLang="en-US" dirty="0"/>
          </a:p>
        </p:txBody>
      </p:sp>
      <p:sp>
        <p:nvSpPr>
          <p:cNvPr id="7" name="Rectangle 6"/>
          <p:cNvSpPr/>
          <p:nvPr/>
        </p:nvSpPr>
        <p:spPr>
          <a:xfrm>
            <a:off x="1376980" y="4655541"/>
            <a:ext cx="1060704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How/Ways/Suggestions/Advice/Tips to make yourself and others feel good enough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24452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0160" y="824252"/>
            <a:ext cx="9948231"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Which is the right order to produce tea?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 is packed.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②When the leaves are ready they are picked by hand and then are sent for processing.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③Then it is sent for many different countries and places around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④Tea plants are grown on the sides of mountains.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④③②①  B. ④②①③  C. ④③①②  D. ②④①③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42938" y="1082929"/>
            <a:ext cx="4892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 </a:t>
            </a:r>
            <a:endParaRPr lang="zh-CN" altLang="en-US" dirty="0"/>
          </a:p>
        </p:txBody>
      </p:sp>
    </p:spTree>
    <p:extLst>
      <p:ext uri="{BB962C8B-B14F-4D97-AF65-F5344CB8AC3E}">
        <p14:creationId xmlns:p14="http://schemas.microsoft.com/office/powerpoint/2010/main" val="2133241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2868" y="1288029"/>
            <a:ext cx="969484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When did the tea trade from China to Western countries take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During the 6th and 7th centuries.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Around 1660.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In the 19th century.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In the 1990s.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43128" y="15456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6233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31295" y="501656"/>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31063" y="1332265"/>
            <a:ext cx="10084107"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阅读下面短文，从短文后的选项中选出可以填入空白处的最佳选项。选项中有两项为多余选项。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836144" y="2901925"/>
            <a:ext cx="902648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Pollution is one of the biggest problems in the world today. In many places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rubbish is thrown into lakes and rivers.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some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air is filled with pollution.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If it is not cleaned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people will be hurt.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11023332"/>
      </p:ext>
    </p:extLst>
  </p:cSld>
  <p:clrMapOvr>
    <a:masterClrMapping/>
  </p:clrMapOvr>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2704" y="498988"/>
            <a:ext cx="991518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Land and water pollution kills many animals every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do not act to improve the 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living things will be killed by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separate rubbish into different groups. In this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can be recycled and reused. We had better plant more trees.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put the waste into lakes or rivers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can do these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make the world a better place to live in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30427435"/>
      </p:ext>
    </p:extLst>
  </p:cSld>
  <p:clrMapOvr>
    <a:masterClrMapping/>
  </p:clrMapOvr>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2363" y="988439"/>
            <a:ext cx="986009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This makes some old people and children 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As well as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animals are also harmed by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 can make our lakes and rivers cleaner and cleaner.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It's time for all of us to take action right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places have already been polluted.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Trees reduce dust and help keep the air clean.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A few of us should take action to protect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69643131"/>
      </p:ext>
    </p:extLst>
  </p:cSld>
  <p:clrMapOvr>
    <a:masterClrMapping/>
  </p:clrMapOvr>
  <p:timing>
    <p:tnLst>
      <p:par>
        <p:cTn id="1" dur="indefinite" restart="never" nodeType="tmRoot"/>
      </p:par>
    </p:tnLst>
  </p:timing>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1996" y="3165117"/>
            <a:ext cx="9583854" cy="461665"/>
          </a:xfrm>
          <a:prstGeom prst="rect">
            <a:avLst/>
          </a:prstGeom>
        </p:spPr>
        <p:txBody>
          <a:bodyPr wrap="square">
            <a:spAutoFit/>
          </a:bodyPr>
          <a:lstStyle/>
          <a:p>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51. ________     52. ________   53. ________    54. ________   55.________  </a:t>
            </a:r>
            <a:endParaRPr lang="zh-CN" altLang="en-US" dirty="0"/>
          </a:p>
        </p:txBody>
      </p:sp>
      <p:sp>
        <p:nvSpPr>
          <p:cNvPr id="3" name="Rectangle 2"/>
          <p:cNvSpPr/>
          <p:nvPr/>
        </p:nvSpPr>
        <p:spPr>
          <a:xfrm>
            <a:off x="2369877" y="3076982"/>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4" name="Rectangle 3"/>
          <p:cNvSpPr/>
          <p:nvPr/>
        </p:nvSpPr>
        <p:spPr>
          <a:xfrm>
            <a:off x="4339288" y="316511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6328470" y="313534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8138223" y="315410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10116183" y="3146359"/>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Tree>
    <p:extLst>
      <p:ext uri="{BB962C8B-B14F-4D97-AF65-F5344CB8AC3E}">
        <p14:creationId xmlns:p14="http://schemas.microsoft.com/office/powerpoint/2010/main" val="408755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3951" y="611825"/>
            <a:ext cx="357020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第二部分　非选择题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9685" y="1305887"/>
            <a:ext cx="606768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71739" y="2246496"/>
            <a:ext cx="842055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你知道布朗一家人什么时候出发吗？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when the Browns will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父母应该信任自己的孩子。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Parents should ________ ________ their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984306" y="3198168"/>
            <a:ext cx="5597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set</a:t>
            </a:r>
            <a:endParaRPr lang="zh-CN" altLang="en-US" dirty="0"/>
          </a:p>
        </p:txBody>
      </p:sp>
      <p:sp>
        <p:nvSpPr>
          <p:cNvPr id="6" name="Rectangle 5"/>
          <p:cNvSpPr/>
          <p:nvPr/>
        </p:nvSpPr>
        <p:spPr>
          <a:xfrm>
            <a:off x="8157089" y="3198168"/>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8" name="Rectangle 7"/>
          <p:cNvSpPr/>
          <p:nvPr/>
        </p:nvSpPr>
        <p:spPr>
          <a:xfrm>
            <a:off x="4186358" y="4696462"/>
            <a:ext cx="11532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believe </a:t>
            </a:r>
            <a:endParaRPr lang="zh-CN" altLang="en-US" dirty="0"/>
          </a:p>
        </p:txBody>
      </p:sp>
      <p:sp>
        <p:nvSpPr>
          <p:cNvPr id="9" name="Rectangle 8"/>
          <p:cNvSpPr/>
          <p:nvPr/>
        </p:nvSpPr>
        <p:spPr>
          <a:xfrm>
            <a:off x="5756844" y="472177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Tree>
    <p:extLst>
      <p:ext uri="{BB962C8B-B14F-4D97-AF65-F5344CB8AC3E}">
        <p14:creationId xmlns:p14="http://schemas.microsoft.com/office/powerpoint/2010/main" val="157195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3215" y="779650"/>
            <a:ext cx="1090669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我的弟弟总是弄得一团糟。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brother is always ________ 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我们不应该拆掉这个古老的建筑物。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shouldn't ________ ________ the old building.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今天早晨我们吃光了所有的蔬菜，最好去超市买一些。</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all the vegetables this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we ________ ________ buy some in the supermarket.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39056" y="1732924"/>
            <a:ext cx="10935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making</a:t>
            </a:r>
            <a:endParaRPr lang="zh-CN" altLang="en-US" dirty="0"/>
          </a:p>
        </p:txBody>
      </p:sp>
      <p:sp>
        <p:nvSpPr>
          <p:cNvPr id="5" name="Rectangle 4"/>
          <p:cNvSpPr/>
          <p:nvPr/>
        </p:nvSpPr>
        <p:spPr>
          <a:xfrm>
            <a:off x="5808743" y="1732924"/>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6775741" y="1696912"/>
            <a:ext cx="8242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mess</a:t>
            </a:r>
            <a:endParaRPr lang="zh-CN" altLang="en-US" dirty="0"/>
          </a:p>
        </p:txBody>
      </p:sp>
      <p:sp>
        <p:nvSpPr>
          <p:cNvPr id="7" name="Rectangle 6"/>
          <p:cNvSpPr/>
          <p:nvPr/>
        </p:nvSpPr>
        <p:spPr>
          <a:xfrm>
            <a:off x="3471157" y="3180306"/>
            <a:ext cx="6495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pull</a:t>
            </a:r>
            <a:endParaRPr lang="zh-CN" altLang="en-US" dirty="0"/>
          </a:p>
        </p:txBody>
      </p:sp>
      <p:sp>
        <p:nvSpPr>
          <p:cNvPr id="8" name="Rectangle 7"/>
          <p:cNvSpPr/>
          <p:nvPr/>
        </p:nvSpPr>
        <p:spPr>
          <a:xfrm>
            <a:off x="4560945" y="3187754"/>
            <a:ext cx="888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en-US" dirty="0"/>
          </a:p>
        </p:txBody>
      </p:sp>
      <p:sp>
        <p:nvSpPr>
          <p:cNvPr id="9" name="Rectangle 8"/>
          <p:cNvSpPr/>
          <p:nvPr/>
        </p:nvSpPr>
        <p:spPr>
          <a:xfrm>
            <a:off x="2345502" y="4652395"/>
            <a:ext cx="5824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ate</a:t>
            </a:r>
            <a:endParaRPr lang="zh-CN" altLang="en-US" dirty="0"/>
          </a:p>
        </p:txBody>
      </p:sp>
      <p:sp>
        <p:nvSpPr>
          <p:cNvPr id="10" name="Rectangle 9"/>
          <p:cNvSpPr/>
          <p:nvPr/>
        </p:nvSpPr>
        <p:spPr>
          <a:xfrm>
            <a:off x="3795925" y="4611467"/>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11" name="Rectangle 10"/>
          <p:cNvSpPr/>
          <p:nvPr/>
        </p:nvSpPr>
        <p:spPr>
          <a:xfrm>
            <a:off x="10494261" y="4611467"/>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2" name="Rectangle 11"/>
          <p:cNvSpPr/>
          <p:nvPr/>
        </p:nvSpPr>
        <p:spPr>
          <a:xfrm>
            <a:off x="362865" y="5141366"/>
            <a:ext cx="15731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1167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Lst>
  </p:timing>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342" y="589791"/>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语法填空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0164" y="1232387"/>
            <a:ext cx="1085161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阅读下面短文，在空白处填入一个适当的词，或填入括号中所给单词的正确形式。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60164" y="2625777"/>
            <a:ext cx="1046602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was tired of having her three children talk back to her.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climbed into her kids' tree house. It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good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 mother to go on strike(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罢工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was tired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__(drive) them everywhere without thanks and doing more than her share of the work around the house. Until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__(thing) changed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decided to stay up in the tree.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6821100"/>
      </p:ext>
    </p:extLst>
  </p:cSld>
  <p:clrMapOvr>
    <a:masterClrMapping/>
  </p:clrMapOvr>
  <p:timing>
    <p:tnLst>
      <p:par>
        <p:cTn id="1" dur="indefinite" restart="never" nodeType="tmRoot"/>
      </p:par>
    </p:tnLst>
  </p:timing>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013" y="652690"/>
            <a:ext cx="1073042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Susan's strike got her kids' attention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course. But that was not all that happened. Word of the fed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 spread. Before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camera crew from television's Today Show came into their yard. Now people all across America were going to find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who drove the kids' mother up a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cameras worked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three kids stood with their father near the tree house. Kate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Today Show host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 question for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__(they). “What do you think about your mom on strike in that tree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asked.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273762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68335"/>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4649" y="1359482"/>
            <a:ext cx="1039906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请根据文章内容，用方框内所给词的正确形式填空。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个为多余项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1940922" y="2251498"/>
            <a:ext cx="7656103" cy="711827"/>
          </a:xfrm>
          <a:prstGeom prst="rect">
            <a:avLst/>
          </a:prstGeom>
        </p:spPr>
      </p:pic>
      <p:sp>
        <p:nvSpPr>
          <p:cNvPr id="5" name="Rectangle 4"/>
          <p:cNvSpPr/>
          <p:nvPr/>
        </p:nvSpPr>
        <p:spPr>
          <a:xfrm>
            <a:off x="914400" y="3024344"/>
            <a:ext cx="10015369"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sweetest memory of my childhood is about a round table. When I was still 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whole family would get together on different traditional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have dinner. We kids would be sitting around or playing hide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­-and­-seek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under the table while the grown­ups were having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0148798"/>
      </p:ext>
    </p:extLst>
  </p:cSld>
  <p:clrMapOvr>
    <a:masterClrMapping/>
  </p:clrMapOvr>
  <p:timing>
    <p:tnLst>
      <p:par>
        <p:cTn id="1" dur="indefinite" restart="never" nodeType="tmRoot"/>
      </p:par>
    </p:tnLst>
  </p:timing>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1013" y="636432"/>
            <a:ext cx="11060934"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kind of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Misty.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really shocked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Joseph. “I did not think it would go this far. My mom is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__(crazy) than we thought.”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added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mom is so strange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can hardly believe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Susan had made her point. If the kids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__(want) her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should know what to do. When the TV crew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kids went into their house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__(quick) and got busy. Not long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climbed down from the tree and went back to being a mom.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19281455"/>
      </p:ext>
    </p:extLst>
  </p:cSld>
  <p:clrMapOvr>
    <a:masterClrMapping/>
  </p:clrMapOvr>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7507" y="2527692"/>
            <a:ext cx="10756135"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05380" y="2713426"/>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967550" y="2713426"/>
            <a:ext cx="1348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driving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5942443" y="2713426"/>
            <a:ext cx="946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things</a:t>
            </a:r>
            <a:endParaRPr lang="zh-CN" altLang="en-US" dirty="0"/>
          </a:p>
        </p:txBody>
      </p:sp>
      <p:sp>
        <p:nvSpPr>
          <p:cNvPr id="6" name="Rectangle 5"/>
          <p:cNvSpPr/>
          <p:nvPr/>
        </p:nvSpPr>
        <p:spPr>
          <a:xfrm>
            <a:off x="8166935" y="2713426"/>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7" name="Rectangle 6"/>
          <p:cNvSpPr/>
          <p:nvPr/>
        </p:nvSpPr>
        <p:spPr>
          <a:xfrm>
            <a:off x="9890831" y="2726676"/>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8" name="Rectangle 7"/>
          <p:cNvSpPr/>
          <p:nvPr/>
        </p:nvSpPr>
        <p:spPr>
          <a:xfrm>
            <a:off x="2047296" y="3517657"/>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a:t>
            </a:r>
            <a:endParaRPr lang="zh-CN" altLang="en-US" dirty="0"/>
          </a:p>
        </p:txBody>
      </p:sp>
      <p:sp>
        <p:nvSpPr>
          <p:cNvPr id="9" name="Rectangle 8"/>
          <p:cNvSpPr/>
          <p:nvPr/>
        </p:nvSpPr>
        <p:spPr>
          <a:xfrm>
            <a:off x="4045262" y="3517657"/>
            <a:ext cx="10167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crazier</a:t>
            </a:r>
            <a:endParaRPr lang="zh-CN" altLang="en-US" dirty="0"/>
          </a:p>
        </p:txBody>
      </p:sp>
      <p:sp>
        <p:nvSpPr>
          <p:cNvPr id="10" name="Rectangle 9"/>
          <p:cNvSpPr/>
          <p:nvPr/>
        </p:nvSpPr>
        <p:spPr>
          <a:xfrm>
            <a:off x="5942443" y="3517656"/>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11" name="Rectangle 10"/>
          <p:cNvSpPr/>
          <p:nvPr/>
        </p:nvSpPr>
        <p:spPr>
          <a:xfrm>
            <a:off x="7731649" y="3517655"/>
            <a:ext cx="11223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wanted</a:t>
            </a:r>
            <a:endParaRPr lang="zh-CN" altLang="en-US" dirty="0"/>
          </a:p>
        </p:txBody>
      </p:sp>
      <p:sp>
        <p:nvSpPr>
          <p:cNvPr id="12" name="Rectangle 11"/>
          <p:cNvSpPr/>
          <p:nvPr/>
        </p:nvSpPr>
        <p:spPr>
          <a:xfrm>
            <a:off x="9707799" y="3517654"/>
            <a:ext cx="10583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quickly</a:t>
            </a:r>
            <a:endParaRPr lang="zh-CN" altLang="en-US" dirty="0"/>
          </a:p>
        </p:txBody>
      </p:sp>
    </p:spTree>
    <p:extLst>
      <p:ext uri="{BB962C8B-B14F-4D97-AF65-F5344CB8AC3E}">
        <p14:creationId xmlns:p14="http://schemas.microsoft.com/office/powerpoint/2010/main" val="327951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8611" y="865213"/>
            <a:ext cx="5020926"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23431" y="2076000"/>
            <a:ext cx="8200222"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在你的学校生活、家庭生活、社会活动及兴趣爱好等方面，一定有让你引以为豪的事情。请以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Thing I'm Proud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为题，根据以下要求与提示，用英语写一篇短文，记述一件令你感到自豪的事情。</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84393554"/>
      </p:ext>
    </p:extLst>
  </p:cSld>
  <p:clrMapOvr>
    <a:masterClrMapping/>
  </p:clrMapOvr>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40376" y="764460"/>
            <a:ext cx="7869716" cy="526297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短文中不得出现任何真实人名、校名及其他相关信息，否则不予评分；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不少于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is the thing you're proud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Why are you proud of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10671158"/>
      </p:ext>
    </p:extLst>
  </p:cSld>
  <p:clrMapOvr>
    <a:masterClrMapping/>
  </p:clrMapOvr>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8809" y="530438"/>
            <a:ext cx="10763480" cy="6001643"/>
          </a:xfrm>
          <a:prstGeom prst="rect">
            <a:avLst/>
          </a:prstGeom>
        </p:spPr>
        <p:txBody>
          <a:bodyPr wrap="squar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One Thing I'm Proud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2251" y="1238672"/>
            <a:ext cx="9885802"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still remember how I became good at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 English class used to be like a bad dream for me. I didn't understand my teacher most of the time. One day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teacher talked with me and gave me some useful advice. I began to review new words from time to time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even on the way to school. I read aloud to practice pronunciation. I watched English videos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kept a diary in English. Whenever I met new words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looked them up in a dictionary. I kept using English every day. </a:t>
            </a:r>
            <a:endParaRPr lang="zh-CN" altLang="en-US" dirty="0"/>
          </a:p>
        </p:txBody>
      </p:sp>
    </p:spTree>
    <p:extLst>
      <p:ext uri="{BB962C8B-B14F-4D97-AF65-F5344CB8AC3E}">
        <p14:creationId xmlns:p14="http://schemas.microsoft.com/office/powerpoint/2010/main" val="409970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7793" y="1026197"/>
            <a:ext cx="10763480" cy="3046988"/>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74285" y="1026197"/>
            <a:ext cx="10117156" cy="2308324"/>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Practice makes perfect. About two months later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got an “A” in the final exam.</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am really proud of this experience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it helps me realize that everyone can achieve their goals through hard work. </a:t>
            </a:r>
            <a:endParaRPr lang="zh-CN" altLang="en-US" dirty="0">
              <a:solidFill>
                <a:prstClr val="black"/>
              </a:solidFill>
            </a:endParaRPr>
          </a:p>
        </p:txBody>
      </p:sp>
    </p:spTree>
    <p:extLst>
      <p:ext uri="{BB962C8B-B14F-4D97-AF65-F5344CB8AC3E}">
        <p14:creationId xmlns:p14="http://schemas.microsoft.com/office/powerpoint/2010/main" val="243353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428346"/>
            <a:ext cx="11284771" cy="6123086"/>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a bit older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aunt brought back her boyfriend and my grandma cheerfully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another seat to the round table. It seemed a little more crowded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all felt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each other. When I was twelve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grandpa passed away. That made us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sad.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 whole family got together once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agreed that his chair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bowl and his chopsticks should remain the same. Even though his seat was empty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felt like that he had never left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all have a table like this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homes. It is a sign of reunion of our family showing our feelings.__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reason why we come together may be different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feelings behind it are the same. Usually different cultures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us around the table.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express the love not only for our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for a community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nation and even the whole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634102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842" y="1643751"/>
            <a:ext cx="805389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history of our nation has been the stories of looking for or running to the round table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belong to. The round table has been a symbol of the Chinese feelings. It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and will always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34309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1622" y="2378843"/>
            <a:ext cx="10528151" cy="146027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82771" y="2572029"/>
            <a:ext cx="1188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festivals</a:t>
            </a:r>
            <a:endParaRPr lang="zh-CN" altLang="en-US" dirty="0"/>
          </a:p>
        </p:txBody>
      </p:sp>
      <p:sp>
        <p:nvSpPr>
          <p:cNvPr id="4" name="Rectangle 3"/>
          <p:cNvSpPr/>
          <p:nvPr/>
        </p:nvSpPr>
        <p:spPr>
          <a:xfrm>
            <a:off x="3546027" y="2572029"/>
            <a:ext cx="14638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discussion</a:t>
            </a:r>
            <a:endParaRPr lang="zh-CN" altLang="en-US" dirty="0"/>
          </a:p>
        </p:txBody>
      </p:sp>
      <p:sp>
        <p:nvSpPr>
          <p:cNvPr id="5" name="Rectangle 4"/>
          <p:cNvSpPr/>
          <p:nvPr/>
        </p:nvSpPr>
        <p:spPr>
          <a:xfrm>
            <a:off x="5684615" y="2593545"/>
            <a:ext cx="9717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added</a:t>
            </a:r>
            <a:endParaRPr lang="zh-CN" altLang="en-US" dirty="0"/>
          </a:p>
        </p:txBody>
      </p:sp>
      <p:sp>
        <p:nvSpPr>
          <p:cNvPr id="6" name="Rectangle 5"/>
          <p:cNvSpPr/>
          <p:nvPr/>
        </p:nvSpPr>
        <p:spPr>
          <a:xfrm>
            <a:off x="7131279" y="2378843"/>
            <a:ext cx="154401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closer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9832603" y="2572029"/>
            <a:ext cx="649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a:t>
            </a:r>
            <a:endParaRPr lang="zh-CN" altLang="en-US" dirty="0"/>
          </a:p>
        </p:txBody>
      </p:sp>
      <p:sp>
        <p:nvSpPr>
          <p:cNvPr id="9" name="Rectangle 8"/>
          <p:cNvSpPr/>
          <p:nvPr/>
        </p:nvSpPr>
        <p:spPr>
          <a:xfrm>
            <a:off x="1790556" y="3377450"/>
            <a:ext cx="9729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totally</a:t>
            </a:r>
            <a:endParaRPr lang="zh-CN" altLang="en-US" dirty="0"/>
          </a:p>
        </p:txBody>
      </p:sp>
      <p:sp>
        <p:nvSpPr>
          <p:cNvPr id="10" name="Rectangle 9"/>
          <p:cNvSpPr/>
          <p:nvPr/>
        </p:nvSpPr>
        <p:spPr>
          <a:xfrm>
            <a:off x="3862444" y="3377449"/>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a:t>
            </a:r>
            <a:endParaRPr lang="zh-CN" altLang="en-US" dirty="0"/>
          </a:p>
        </p:txBody>
      </p:sp>
      <p:sp>
        <p:nvSpPr>
          <p:cNvPr id="11" name="Rectangle 10"/>
          <p:cNvSpPr/>
          <p:nvPr/>
        </p:nvSpPr>
        <p:spPr>
          <a:xfrm>
            <a:off x="5514337" y="3334437"/>
            <a:ext cx="13276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a:t>
            </a:r>
            <a:endParaRPr lang="zh-CN" altLang="en-US" dirty="0"/>
          </a:p>
        </p:txBody>
      </p:sp>
      <p:sp>
        <p:nvSpPr>
          <p:cNvPr id="12" name="Rectangle 11"/>
          <p:cNvSpPr/>
          <p:nvPr/>
        </p:nvSpPr>
        <p:spPr>
          <a:xfrm>
            <a:off x="7522162" y="3308464"/>
            <a:ext cx="1794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accepted</a:t>
            </a:r>
            <a:endParaRPr lang="zh-CN" altLang="en-US" dirty="0"/>
          </a:p>
        </p:txBody>
      </p:sp>
      <p:sp>
        <p:nvSpPr>
          <p:cNvPr id="13" name="Rectangle 12"/>
          <p:cNvSpPr/>
          <p:nvPr/>
        </p:nvSpPr>
        <p:spPr>
          <a:xfrm>
            <a:off x="9071023" y="3076762"/>
            <a:ext cx="154401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2702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P spid="11" grpId="0"/>
      <p:bldP spid="12" grpId="0"/>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986" y="679093"/>
            <a:ext cx="437331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九、</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按要求完成句子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5760" y="1640222"/>
            <a:ext cx="1128477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The old man is so worried that he doesn't know what he should do next.(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man is so worried that he doesn't know ________ ________ ________ next.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Reading the long novel in so short time is not easy.(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not easy ________ ________ the long novel in so short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214712" y="3302215"/>
            <a:ext cx="8822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 </a:t>
            </a:r>
            <a:endParaRPr lang="zh-CN" altLang="en-US" dirty="0"/>
          </a:p>
        </p:txBody>
      </p:sp>
      <p:sp>
        <p:nvSpPr>
          <p:cNvPr id="5" name="Rectangle 4"/>
          <p:cNvSpPr/>
          <p:nvPr/>
        </p:nvSpPr>
        <p:spPr>
          <a:xfrm>
            <a:off x="8659157" y="3302215"/>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6" name="Rectangle 5"/>
          <p:cNvSpPr/>
          <p:nvPr/>
        </p:nvSpPr>
        <p:spPr>
          <a:xfrm>
            <a:off x="9757546" y="3302215"/>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a:t>
            </a:r>
            <a:endParaRPr lang="zh-CN" altLang="en-US" dirty="0"/>
          </a:p>
        </p:txBody>
      </p:sp>
      <p:sp>
        <p:nvSpPr>
          <p:cNvPr id="7" name="Rectangle 6"/>
          <p:cNvSpPr/>
          <p:nvPr/>
        </p:nvSpPr>
        <p:spPr>
          <a:xfrm>
            <a:off x="2659065" y="4747269"/>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8" name="Rectangle 7"/>
          <p:cNvSpPr/>
          <p:nvPr/>
        </p:nvSpPr>
        <p:spPr>
          <a:xfrm>
            <a:off x="4138978" y="4747268"/>
            <a:ext cx="7512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a:t>
            </a:r>
            <a:endParaRPr lang="zh-CN" altLang="en-US" dirty="0"/>
          </a:p>
        </p:txBody>
      </p:sp>
    </p:spTree>
    <p:extLst>
      <p:ext uri="{BB962C8B-B14F-4D97-AF65-F5344CB8AC3E}">
        <p14:creationId xmlns:p14="http://schemas.microsoft.com/office/powerpoint/2010/main" val="188099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368" y="1278032"/>
            <a:ext cx="1095128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They had fun at Lucy's birthday party last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________ ________ ________ ________ at Lucy's birthday party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The story made me laugh.(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________ ________ by the story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Pollution makes me feel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kind of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angry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pollution make you feel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7394" y="2240737"/>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3593328" y="2240737"/>
            <a:ext cx="4010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5" name="Rectangle 4"/>
          <p:cNvSpPr/>
          <p:nvPr/>
        </p:nvSpPr>
        <p:spPr>
          <a:xfrm>
            <a:off x="4274369" y="2240736"/>
            <a:ext cx="3694088"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good/great/wonder</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 time</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1657922" y="3665107"/>
            <a:ext cx="737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a:t>
            </a:r>
            <a:endParaRPr lang="zh-CN" altLang="en-US" dirty="0"/>
          </a:p>
        </p:txBody>
      </p:sp>
      <p:sp>
        <p:nvSpPr>
          <p:cNvPr id="7" name="Rectangle 6"/>
          <p:cNvSpPr/>
          <p:nvPr/>
        </p:nvSpPr>
        <p:spPr>
          <a:xfrm>
            <a:off x="2723343" y="3665106"/>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8" name="Rectangle 7"/>
          <p:cNvSpPr/>
          <p:nvPr/>
        </p:nvSpPr>
        <p:spPr>
          <a:xfrm>
            <a:off x="4177711" y="3665105"/>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5398879" y="3665105"/>
            <a:ext cx="8707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laugh</a:t>
            </a:r>
            <a:endParaRPr lang="zh-CN" altLang="en-US" dirty="0"/>
          </a:p>
        </p:txBody>
      </p:sp>
      <p:sp>
        <p:nvSpPr>
          <p:cNvPr id="10" name="Rectangle 9"/>
          <p:cNvSpPr/>
          <p:nvPr/>
        </p:nvSpPr>
        <p:spPr>
          <a:xfrm>
            <a:off x="1468068" y="5089477"/>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11" name="Rectangle 10"/>
          <p:cNvSpPr/>
          <p:nvPr/>
        </p:nvSpPr>
        <p:spPr>
          <a:xfrm>
            <a:off x="2723343" y="5089477"/>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a:t>
            </a:r>
            <a:endParaRPr lang="zh-CN" altLang="en-US" dirty="0"/>
          </a:p>
        </p:txBody>
      </p:sp>
    </p:spTree>
    <p:extLst>
      <p:ext uri="{BB962C8B-B14F-4D97-AF65-F5344CB8AC3E}">
        <p14:creationId xmlns:p14="http://schemas.microsoft.com/office/powerpoint/2010/main" val="199046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1175" y="1335393"/>
            <a:ext cx="816146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cloudy.  B. At last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rainy.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was cloudy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Jim didn't want to let his classmates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Jim didn't want to let his parents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Jim made his parents feel proud of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7556" y="163830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47556" y="2997386"/>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7394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157591" y="743639"/>
            <a:ext cx="606768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根据汉语提示完成下列句子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9199" y="2113516"/>
            <a:ext cx="977511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我不在时，请你照看一下我的孩子。</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 ________ ________ ________ my child while I'm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我们同意他们的决定。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are________ ________ with their decision.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958674" y="3015288"/>
            <a:ext cx="8527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keep </a:t>
            </a:r>
            <a:endParaRPr lang="zh-CN" altLang="en-US" dirty="0"/>
          </a:p>
        </p:txBody>
      </p:sp>
      <p:sp>
        <p:nvSpPr>
          <p:cNvPr id="5" name="Rectangle 4"/>
          <p:cNvSpPr/>
          <p:nvPr/>
        </p:nvSpPr>
        <p:spPr>
          <a:xfrm>
            <a:off x="4418210" y="3015287"/>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6" name="Rectangle 5"/>
          <p:cNvSpPr/>
          <p:nvPr/>
        </p:nvSpPr>
        <p:spPr>
          <a:xfrm>
            <a:off x="5518994" y="3015286"/>
            <a:ext cx="6951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eye </a:t>
            </a:r>
            <a:endParaRPr lang="zh-CN" altLang="en-US" dirty="0"/>
          </a:p>
        </p:txBody>
      </p:sp>
      <p:sp>
        <p:nvSpPr>
          <p:cNvPr id="7" name="Rectangle 6"/>
          <p:cNvSpPr/>
          <p:nvPr/>
        </p:nvSpPr>
        <p:spPr>
          <a:xfrm>
            <a:off x="6971092" y="3077140"/>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8" name="Rectangle 7"/>
          <p:cNvSpPr/>
          <p:nvPr/>
        </p:nvSpPr>
        <p:spPr>
          <a:xfrm>
            <a:off x="3142058" y="4532116"/>
            <a:ext cx="4860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t>
            </a:r>
            <a:endParaRPr lang="zh-CN" altLang="en-US" dirty="0"/>
          </a:p>
        </p:txBody>
      </p:sp>
      <p:sp>
        <p:nvSpPr>
          <p:cNvPr id="9" name="Rectangle 8"/>
          <p:cNvSpPr/>
          <p:nvPr/>
        </p:nvSpPr>
        <p:spPr>
          <a:xfrm>
            <a:off x="3891078" y="4532116"/>
            <a:ext cx="15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agreement</a:t>
            </a:r>
            <a:endParaRPr lang="zh-CN" altLang="en-US" dirty="0"/>
          </a:p>
        </p:txBody>
      </p:sp>
    </p:spTree>
    <p:extLst>
      <p:ext uri="{BB962C8B-B14F-4D97-AF65-F5344CB8AC3E}">
        <p14:creationId xmlns:p14="http://schemas.microsoft.com/office/powerpoint/2010/main" val="1505930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2" y="793981"/>
            <a:ext cx="107146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他过去常常整夜看小说，但现在他宁愿把时间花在功课上也不看小说了。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________ read novels all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he ________ ________ spend his time on his lessons than on the novels.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句子中不要省略这个单词。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Don't________ ________ the word in the sentence.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我决定接受在学校的职位。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decided to ________ ________ ________ at the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1502" y="1767401"/>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used</a:t>
            </a:r>
            <a:endParaRPr lang="zh-CN" altLang="en-US" dirty="0"/>
          </a:p>
        </p:txBody>
      </p:sp>
      <p:sp>
        <p:nvSpPr>
          <p:cNvPr id="4" name="Rectangle 3"/>
          <p:cNvSpPr/>
          <p:nvPr/>
        </p:nvSpPr>
        <p:spPr>
          <a:xfrm>
            <a:off x="3549275" y="1767400"/>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5" name="Rectangle 4"/>
          <p:cNvSpPr/>
          <p:nvPr/>
        </p:nvSpPr>
        <p:spPr>
          <a:xfrm>
            <a:off x="9057438" y="1767399"/>
            <a:ext cx="1026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would </a:t>
            </a:r>
            <a:endParaRPr lang="zh-CN" altLang="en-US" dirty="0"/>
          </a:p>
        </p:txBody>
      </p:sp>
      <p:sp>
        <p:nvSpPr>
          <p:cNvPr id="6" name="Rectangle 5"/>
          <p:cNvSpPr/>
          <p:nvPr/>
        </p:nvSpPr>
        <p:spPr>
          <a:xfrm>
            <a:off x="10398583" y="1767398"/>
            <a:ext cx="9561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rather</a:t>
            </a:r>
            <a:endParaRPr lang="zh-CN" altLang="en-US" dirty="0"/>
          </a:p>
        </p:txBody>
      </p:sp>
      <p:sp>
        <p:nvSpPr>
          <p:cNvPr id="7" name="Rectangle 6"/>
          <p:cNvSpPr/>
          <p:nvPr/>
        </p:nvSpPr>
        <p:spPr>
          <a:xfrm>
            <a:off x="2415548" y="3912180"/>
            <a:ext cx="841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leave</a:t>
            </a:r>
            <a:endParaRPr lang="zh-CN" altLang="en-US" dirty="0"/>
          </a:p>
        </p:txBody>
      </p:sp>
      <p:sp>
        <p:nvSpPr>
          <p:cNvPr id="8" name="Rectangle 7"/>
          <p:cNvSpPr/>
          <p:nvPr/>
        </p:nvSpPr>
        <p:spPr>
          <a:xfrm>
            <a:off x="3689890" y="3912180"/>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9" name="Rectangle 8"/>
          <p:cNvSpPr/>
          <p:nvPr/>
        </p:nvSpPr>
        <p:spPr>
          <a:xfrm>
            <a:off x="3257317" y="5347264"/>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10" name="Rectangle 9"/>
          <p:cNvSpPr/>
          <p:nvPr/>
        </p:nvSpPr>
        <p:spPr>
          <a:xfrm>
            <a:off x="4565911" y="5347264"/>
            <a:ext cx="671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t>
            </a:r>
            <a:endParaRPr lang="zh-CN" altLang="en-US" dirty="0"/>
          </a:p>
        </p:txBody>
      </p:sp>
      <p:sp>
        <p:nvSpPr>
          <p:cNvPr id="11" name="Rectangle 10"/>
          <p:cNvSpPr/>
          <p:nvPr/>
        </p:nvSpPr>
        <p:spPr>
          <a:xfrm>
            <a:off x="5619839" y="5347263"/>
            <a:ext cx="11961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position</a:t>
            </a:r>
            <a:endParaRPr lang="zh-CN" altLang="en-US" dirty="0"/>
          </a:p>
        </p:txBody>
      </p:sp>
    </p:spTree>
    <p:extLst>
      <p:ext uri="{BB962C8B-B14F-4D97-AF65-F5344CB8AC3E}">
        <p14:creationId xmlns:p14="http://schemas.microsoft.com/office/powerpoint/2010/main" val="253236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7228" y="679092"/>
            <a:ext cx="391325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76629" y="1510089"/>
            <a:ext cx="7537525"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根据下面图片的内容，以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 Stops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为题，用英语写一篇短文，向某英语报社投稿。要求如下：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Q1.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4565415" y="3178269"/>
            <a:ext cx="2759952" cy="2759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13103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6022" y="765757"/>
            <a:ext cx="7774193"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描述图中发生的事件；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简单分析妈妈的行为对孩子可能产生的不良影响；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指出若老人不被扶起可能出现的后果；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指出人们应该彼此信任、互相帮助</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24808" y="3812745"/>
            <a:ext cx="8075407"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。标题和开头已给出，不计入总词数。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lift...up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扶起；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knock...down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撞倒；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信任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666932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05121" y="259544"/>
            <a:ext cx="313387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Mother Stops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21976" y="950692"/>
            <a:ext cx="1009067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Here is a picture from a news report. In the picture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see three people. An old woman is lying on the ground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00865" y="2421999"/>
            <a:ext cx="9904208"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boy is trying to lift her up</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his mother stops him at once. “Don't do that! Others may think it's you who have knocked her down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she says.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my opinion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mother's behavior is not right. A mother should encourage her child to give others a hand. How can a child become warm­hearted if he is educated in such a way? And the old woman might feel worse or even be hit by the traffic unless we move her away in time</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1654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3947" y="1761054"/>
            <a:ext cx="10090673" cy="3046988"/>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602888" y="1761054"/>
            <a:ext cx="9552790" cy="1569660"/>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hope it won't happen again. Let's trust each other and help anyone in trouble.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8064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36357" y="496213"/>
            <a:ext cx="3437158"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单元检测卷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(Unit 12)</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911711"/>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9092" y="1600678"/>
            <a:ext cx="924081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句子理解，找出与你所听到的句子意思相近的句子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84959" y="2705143"/>
            <a:ext cx="949541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I'd rather go to Red Star because I like to listen to quiet music.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Blue Ocean plays quiet music.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I'd rather go to Blue Ocean because I like to listen to loud music.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855636" y="301528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4135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0268" y="1249374"/>
            <a:ext cx="79355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Medicine can help the old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Rest can help the old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Medicine can't help the old 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can rest.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He kept thinking about what happened.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stopped thinking about what happened.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talked about what happened to his friends.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65529" y="14877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65529" y="3711389"/>
            <a:ext cx="339079" cy="464812"/>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33228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8" y="1360481"/>
            <a:ext cx="737616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My parents are too hard on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Don't be too strict with yourself.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Please be too hard on yourself.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He has only one car.  B. He has two cars.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doesn't have any cars.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03774" y="159527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703774" y="382211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0152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860" y="743639"/>
            <a:ext cx="5604419"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听问句，找出正确的答语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2687" y="1446542"/>
            <a:ext cx="830131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Fine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B. I am busy.  C. I overslept.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Come here.  B. You are welcome.  C.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She's 12 years old.  B. It's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30.</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Today is Sunday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I have a headache.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Mrs.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Black.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This book is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At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B. In the bank.  C. By bus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07284" y="1699709"/>
            <a:ext cx="451821"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807284" y="24026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1857505" y="315621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1792856" y="390981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9" name="Rectangle 8"/>
          <p:cNvSpPr/>
          <p:nvPr/>
        </p:nvSpPr>
        <p:spPr>
          <a:xfrm>
            <a:off x="1792856" y="610262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6115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799" y="582274"/>
            <a:ext cx="344998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单句理解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7799" y="1413271"/>
            <a:ext cx="9861176"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三个选项中选出一个与你所听到的句子意义相近的答案。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32790" y="2109985"/>
            <a:ext cx="821884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The library is open at 8 o'clock.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library doesn't open until 9 o'clock in the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library is open at 7 o'clock in the evening.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He said that he left my bag in his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said that he left his bag in his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told me that he left his bag in my 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35584" y="2359071"/>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235584" y="4607419"/>
            <a:ext cx="34817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5624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54005"/>
            <a:ext cx="720403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听对话，回答对话后面所提的问题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66221" y="1396409"/>
            <a:ext cx="988627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Learning English.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Playing tennis.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Studying history.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To the Children's Park.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the Old People's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the Movie Theater.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To the park.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library.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cinema.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Small.  B. Medium.  C. Large.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Terrible.  B. Interesting.  C. Quiet.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76187" y="162755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1676187" y="236995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643325" y="451467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7" name="Rectangle 6"/>
          <p:cNvSpPr/>
          <p:nvPr/>
        </p:nvSpPr>
        <p:spPr>
          <a:xfrm>
            <a:off x="1643325" y="525707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1709049" y="606320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403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43247"/>
            <a:ext cx="6892066"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听短文，回答短文后面所提的问题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95312" y="1474244"/>
            <a:ext cx="920854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What day is it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Wednesday.  B. Thursday.  C. Friday.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How is Jay on Friday?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Tired.  B. Busy.  C. Relaxed.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What does he do at nine forty?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has a rest.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does sports.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does some readings.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90977" y="167058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787771" y="317656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782160" y="468561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59808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6" y="1507515"/>
            <a:ext cx="1018749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How many lessons does he have on Friday afternoon?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Four.  B. Three.  C. Two.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When does Jay do his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 Friday evening.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Saturday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Sunday afternoon.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89763" y="171361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486557" y="326271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41810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4728" y="496212"/>
            <a:ext cx="203132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911710"/>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40311" y="1885478"/>
            <a:ext cx="1038112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When I got to the cinema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movie ________ for ten minutes.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began  B. had begun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been on  D. has begun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We have never visited the science museum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have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stood for  B. belonged to  C. heard about  D. kept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74611" y="215467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1274611" y="427393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6643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5" y="736579"/>
            <a:ext cx="1000461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—Does Lucy only have an apple for breakfast?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She eats like a bird________.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be strong  B. to wake up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fall asleep  D. to lose weight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Her nervousness quickly ________ once she was on stage.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disagreed  B. disappointed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discovered  D. disappeared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41485" y="9928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541485" y="394044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41479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7081" y="1260090"/>
            <a:ext cx="88714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While you aren't ________ 18</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afraid you can't get the driver's license.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B. on  C. below  D. above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I am sorry to say the books you ask for have been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sold out  B. looked out  C. come out  D. given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71792" y="148770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971792" y="373605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5650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9558" y="1625850"/>
            <a:ext cx="906869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—Why were you late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 My alarm clock didn't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off  B. put off  C. take off  D. go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The world chops and changes. Life is full of ________ things.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expected  B. unexpected  C. disappointed  D. surprised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8610" y="185346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091052" y="406953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3153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404" y="852827"/>
            <a:ext cx="957430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Story-Sign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________ a useful app ________ it can make it easier for deaf children and their parents to read bedtime stories.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B. such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 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—Have you decided ________ to the beach?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yet. It depends on the weather.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whom to go  B. where to go  C. when to go  D. why to 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97940" y="1154215"/>
            <a:ext cx="420308"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B</a:t>
            </a:r>
            <a:endParaRPr lang="zh-CN" altLang="en-US" dirty="0"/>
          </a:p>
        </p:txBody>
      </p:sp>
      <p:sp>
        <p:nvSpPr>
          <p:cNvPr id="4" name="Rectangle 3"/>
          <p:cNvSpPr/>
          <p:nvPr/>
        </p:nvSpPr>
        <p:spPr>
          <a:xfrm>
            <a:off x="1834008" y="403726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61842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012" y="1486000"/>
            <a:ext cx="884278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Sarah got married ________ a policeman twenty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B. to  C. with  D.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Green. I have ________ my homework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mind. But don't forget next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B. kept  C. left  D. remained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79831" y="17136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079831" y="314799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6198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9864" y="1095153"/>
            <a:ext cx="93161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________ the time I got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students had been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B. By  C. For  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)—Suzy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room is really in a mess.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Mum. I'll ________ right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tidy up  B. put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 up  D. stay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34834" y="13370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434834" y="281089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8176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2997" y="514240"/>
            <a:ext cx="789252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It is windy today.  B. It is sunny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is rainy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It was hard for him to go to bed.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could hardly get to sleep.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could get to sleep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Tom runs as fast as Jack.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Jack doesn't run as fast as Tom.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Tom doesn't run as fast as Jack.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05740" y="8314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805740" y="2305283"/>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805740" y="4410583"/>
            <a:ext cx="34817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015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0" y="1848146"/>
            <a:ext cx="7827981"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By the time I ________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lights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turned off  B.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turned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turned off  D.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turned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14532" y="212240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214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296" y="689851"/>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0158" y="1392795"/>
            <a:ext cx="1018749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 a man saw an old lady standing by her car on the side of the road. He could see that she need help.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stopped his car in front of her and got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though the man had a smile on his face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lady was worried.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had stopped to help for the last hour. Was he going to hurt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didn't look safe. He looked poor and hungry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old lady thought.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969818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367" y="632700"/>
            <a:ext cx="11220226"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could see that she was worried. So 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here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madam. It seems that you have a flat tire(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车胎漏气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don't you wait in the car where it's warm while I change the tire for you? By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name is Bryant Anderson.” Though feeling doubtful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lady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her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About 20 minutes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lady asked Bryant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should pay. Bryant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thought about being paid. He told her that if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wanted to pay him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time she saw someone who needed 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could give that person her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man waited until the lady started her car and drove off. It was a cold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felt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he went on his way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836609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49966" y="1529031"/>
            <a:ext cx="772040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And  B. But  C. Or  D.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Everyone  B. Someone  C. Anyone  D. No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him  B. her  C. me  D.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to hurt  B. to help  C. to trouble  D. to visit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Why  B. What  C. Which  D. When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32403" y="17566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832403" y="255270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858051" y="319102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858051" y="393369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850837" y="472976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9253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8" y="1371280"/>
            <a:ext cx="766661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A. got out  B. got away  C. got into  D. got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 how much  B. how far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long  D. how soon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 ever  B. never  C. seldom  D. always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 clearly  B. carefully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really  D. completely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 good  B. sad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alone  D. angry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4701" y="1616794"/>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4" name="Rectangle 3"/>
          <p:cNvSpPr/>
          <p:nvPr/>
        </p:nvSpPr>
        <p:spPr>
          <a:xfrm>
            <a:off x="2724701" y="241286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724701" y="303327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759166" y="378489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719090" y="45365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72040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873" y="668335"/>
            <a:ext cx="3605474"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57791" y="1083833"/>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绵阳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44127" y="1990102"/>
            <a:ext cx="888761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 to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Wood has published more than 60 diaries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still updates the diaries frequently on social media websites. In his first diary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mentioned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“News is going around about a bad cold virus in Wuhan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feel worlds away from me and few people wear masks in public.”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239468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184" y="664931"/>
            <a:ext cx="1169356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recorded in his diaries that thousands of medical workers from different provinces and cities went to Hubei to help with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epidemic(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抗疫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Restaurants and shops were closed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supermarkets checked people's body temperatures. And community workers across the country took strict action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asking people to stay at home and helping the old buy daily necessities.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in some countries said these measures could cause panic among the public.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experience in China shows these efforts are useful and effective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finally removed people's fear.” Wood said.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063239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6974" y="1002032"/>
            <a:ext cx="10832950"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Wood's diaries soon attracted the world's attention. Over 10,000 people left him messages on Facebook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was interviewed by Canadian CTV which later showed his diaries on its website.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also received greetings from my family and friends in Canada. They said they were inspired by the efforts the Chinese have made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 “People from some countries thought the Chinese overreacted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that the Chinese government had overdone in epidemic prevention and control.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more countries and regions have been infected(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the virus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and more people came to realize how proper and important China's control and prevention measures 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416352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6" y="1959463"/>
            <a:ext cx="9671125" cy="2308324"/>
          </a:xfrm>
          <a:prstGeom prst="rect">
            <a:avLst/>
          </a:prstGeom>
        </p:spPr>
        <p:txBody>
          <a:bodyPr wrap="square">
            <a:spAutoFit/>
          </a:bodyPr>
          <a:lstStyle/>
          <a:p>
            <a:pPr indent="609600" algn="just">
              <a:lnSpc>
                <a:spcPct val="150000"/>
              </a:lnSpc>
              <a:spcAft>
                <a:spcPts val="0"/>
              </a:spcAft>
            </a:pPr>
            <a:r>
              <a:rPr lang="en-US" altLang="zh-CN" sz="2400" kern="100">
                <a:latin typeface="Calibri" panose="020F0502020204030204" pitchFamily="34" charset="0"/>
                <a:ea typeface="宋体" panose="02010600030101010101" pitchFamily="2" charset="-122"/>
                <a:cs typeface="Times New Roman" panose="02020603050405020304" pitchFamily="18" charset="0"/>
              </a:rPr>
              <a:t>Wood is working with the New World Press</a:t>
            </a:r>
            <a:r>
              <a:rPr lang="zh-CN" altLang="en-US" sz="2400" kern="10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latin typeface="Calibri" panose="020F0502020204030204" pitchFamily="34" charset="0"/>
                <a:ea typeface="宋体" panose="02010600030101010101" pitchFamily="2" charset="-122"/>
                <a:cs typeface="Times New Roman" panose="02020603050405020304" pitchFamily="18" charset="0"/>
              </a:rPr>
              <a:t>which plans to make his diaries a book named The Invisible War. In this book</a:t>
            </a:r>
            <a:r>
              <a:rPr lang="zh-CN" altLang="en-US" sz="2400" kern="10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latin typeface="Calibri" panose="020F0502020204030204" pitchFamily="34" charset="0"/>
                <a:ea typeface="宋体" panose="02010600030101010101" pitchFamily="2" charset="-122"/>
                <a:cs typeface="Times New Roman" panose="02020603050405020304" pitchFamily="18" charset="0"/>
              </a:rPr>
              <a:t>he hopes to share China's anti­epidemic experience with more people across the world so they can build confidence to fight against the virus.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526054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9510" y="1306734"/>
            <a:ext cx="769888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What can we infer from the first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 thought the virus spread fast.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People failed to realize the danger of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People wore masks in restaurants and supermarkets.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People paid enough attention to Wood's news report.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06955" y="15845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88034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526" y="614547"/>
            <a:ext cx="344998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对话理解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5526" y="1224160"/>
            <a:ext cx="8936020"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根据所听到的对话及问题从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93750" y="2175934"/>
            <a:ext cx="822601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Because English is important.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English is difficult.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would drop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In a shoe factory.  B. In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a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It's broken.  B. It's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It's not a new 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230438" y="243393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230438" y="466120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230438" y="5392728"/>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1618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94964" y="1310306"/>
            <a:ext cx="804313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What's the main idea of Paragraph 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Business people's work against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Different people's efforts against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Community workers' key role against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Medical workers' great support against the virus.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2410" y="153073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2218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2739" y="1145369"/>
            <a:ext cx="906869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Which one did Wood agree about China's anti</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­-epidemic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measures?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measures removed people's fear.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Chinese cared too much about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measures would make people worry a 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government took too strict measures to control the virus.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41947" y="134785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7333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530" y="1356950"/>
            <a:ext cx="828338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What caused some foreigners to change their thought?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People's infection in more countries and regions.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worldwide news report on China's measures.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Wood's experience in China shared in his diaries.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Chinese people's working together against the virus.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73243" y="1595279"/>
            <a:ext cx="431528"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A</a:t>
            </a:r>
            <a:endParaRPr lang="zh-CN" altLang="en-US" dirty="0"/>
          </a:p>
        </p:txBody>
      </p:sp>
    </p:spTree>
    <p:extLst>
      <p:ext uri="{BB962C8B-B14F-4D97-AF65-F5344CB8AC3E}">
        <p14:creationId xmlns:p14="http://schemas.microsoft.com/office/powerpoint/2010/main" val="1950316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4103" y="1184828"/>
            <a:ext cx="884278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What is The Invisible War mainly going to talk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Wood has experienced at home during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people in the world have done to fight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China has done to control and prevent the virus.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What Wood's friends have done to help him fight the virus.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67495" y="14339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013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9071" y="324091"/>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14175" y="1124176"/>
            <a:ext cx="3060005"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Eyes always on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678192" y="1955173"/>
            <a:ext cx="90256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Video cameras are everywhere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schools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theatres and stores. But in recent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they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entered our homes. Many parents set up cameras at home to watch their children's online classes and homework. Are cameras really helpful? What do students think about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7742516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14046011"/>
              </p:ext>
            </p:extLst>
          </p:nvPr>
        </p:nvGraphicFramePr>
        <p:xfrm>
          <a:off x="1021977" y="820018"/>
          <a:ext cx="10187492" cy="5494720"/>
        </p:xfrm>
        <a:graphic>
          <a:graphicData uri="http://schemas.openxmlformats.org/drawingml/2006/table">
            <a:tbl>
              <a:tblPr/>
              <a:tblGrid>
                <a:gridCol w="4744122">
                  <a:extLst>
                    <a:ext uri="{9D8B030D-6E8A-4147-A177-3AD203B41FA5}">
                      <a16:colId xmlns:a16="http://schemas.microsoft.com/office/drawing/2014/main" val="3300002508"/>
                    </a:ext>
                  </a:extLst>
                </a:gridCol>
                <a:gridCol w="5443370">
                  <a:extLst>
                    <a:ext uri="{9D8B030D-6E8A-4147-A177-3AD203B41FA5}">
                      <a16:colId xmlns:a16="http://schemas.microsoft.com/office/drawing/2014/main" val="605324775"/>
                    </a:ext>
                  </a:extLst>
                </a:gridCol>
              </a:tblGrid>
              <a:tr h="5494720">
                <a:tc>
                  <a:txBody>
                    <a:bodyPr/>
                    <a:lstStyle/>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Li Ming</a:t>
                      </a:r>
                      <a:endParaRPr lang="zh-CN" sz="2400" kern="10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Earlier last year</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I liked to lie in bed and videos instead of studying. This watch affected my studies and made my grades worse. So my parents set up a camera to keep an eye on me.</a:t>
                      </a:r>
                      <a:endParaRPr lang="zh-CN" sz="2400" kern="10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It worked. With the camera watching</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I had to do my homework first and make plans for studying at home. When I was alone at home</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the camera made me feel safe because I knew that my parents were watching on the other side. My grades improved after a year.</a:t>
                      </a:r>
                      <a:endParaRPr lang="zh-CN" sz="2400" kern="100">
                        <a:effectLst/>
                        <a:latin typeface="Calibri" panose="020F0502020204030204" pitchFamily="34" charset="0"/>
                        <a:ea typeface="DengXian" panose="020F0502020204030204"/>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Zhang Hua</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When I was in Grade 8</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my parents set up a camera in my room. I really didn't like it because I felt like there were always eyes watching me. I felt so uncomfortable that I couldn't sleep well at night. </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Knowing there was a camera around when my friends came to my home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they would speak quietly and carefully. We couldn't have pillow fights. I was sad. So I asked my parents to take the camera away. They agreed it as long as I promised to behave well. I feel happy and free now.</a:t>
                      </a:r>
                      <a:endParaRPr lang="zh-CN" sz="2400" kern="100" dirty="0">
                        <a:effectLst/>
                        <a:latin typeface="Calibri" panose="020F0502020204030204" pitchFamily="34" charset="0"/>
                        <a:ea typeface="DengXian" panose="020F0502020204030204"/>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4427996"/>
                  </a:ext>
                </a:extLst>
              </a:tr>
            </a:tbl>
          </a:graphicData>
        </a:graphic>
      </p:graphicFrame>
    </p:spTree>
    <p:extLst>
      <p:ext uri="{BB962C8B-B14F-4D97-AF65-F5344CB8AC3E}">
        <p14:creationId xmlns:p14="http://schemas.microsoft.com/office/powerpoint/2010/main" val="29900290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07793"/>
            <a:ext cx="7085704"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回答下面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个问题，每题答案不超过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82126" y="1837430"/>
            <a:ext cx="1032734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they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1 refer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What was the reason for Li Ming's parents' setting up a camera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06829" y="2671043"/>
            <a:ext cx="20962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Video cameras.</a:t>
            </a:r>
            <a:endParaRPr lang="zh-CN" altLang="en-US" dirty="0"/>
          </a:p>
        </p:txBody>
      </p:sp>
      <p:sp>
        <p:nvSpPr>
          <p:cNvPr id="5" name="Rectangle 4"/>
          <p:cNvSpPr/>
          <p:nvPr/>
        </p:nvSpPr>
        <p:spPr>
          <a:xfrm>
            <a:off x="4423805" y="4230902"/>
            <a:ext cx="27849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keep eyes on him.</a:t>
            </a:r>
            <a:endParaRPr lang="zh-CN" altLang="en-US" dirty="0"/>
          </a:p>
        </p:txBody>
      </p:sp>
    </p:spTree>
    <p:extLst>
      <p:ext uri="{BB962C8B-B14F-4D97-AF65-F5344CB8AC3E}">
        <p14:creationId xmlns:p14="http://schemas.microsoft.com/office/powerpoint/2010/main" val="2467863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6" y="1091623"/>
            <a:ext cx="97894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What happened to Li Ming one year later?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Why does Zhang Hua feel happy and free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What do you think of parents' setting up cameras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90147" y="1993311"/>
            <a:ext cx="28044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His grades improved.</a:t>
            </a:r>
            <a:endParaRPr lang="zh-CN" altLang="en-US" dirty="0"/>
          </a:p>
        </p:txBody>
      </p:sp>
      <p:sp>
        <p:nvSpPr>
          <p:cNvPr id="4" name="Rectangle 3"/>
          <p:cNvSpPr/>
          <p:nvPr/>
        </p:nvSpPr>
        <p:spPr>
          <a:xfrm>
            <a:off x="3878885" y="3467109"/>
            <a:ext cx="37242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camera was taken away.</a:t>
            </a:r>
            <a:endParaRPr lang="zh-CN" altLang="en-US" dirty="0"/>
          </a:p>
        </p:txBody>
      </p:sp>
      <p:sp>
        <p:nvSpPr>
          <p:cNvPr id="5" name="Rectangle 4"/>
          <p:cNvSpPr/>
          <p:nvPr/>
        </p:nvSpPr>
        <p:spPr>
          <a:xfrm>
            <a:off x="4073713" y="4940907"/>
            <a:ext cx="30978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Sometimes it is helpful.</a:t>
            </a:r>
            <a:endParaRPr lang="zh-CN" altLang="en-US" dirty="0"/>
          </a:p>
        </p:txBody>
      </p:sp>
    </p:spTree>
    <p:extLst>
      <p:ext uri="{BB962C8B-B14F-4D97-AF65-F5344CB8AC3E}">
        <p14:creationId xmlns:p14="http://schemas.microsoft.com/office/powerpoint/2010/main" val="90773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4215" y="431666"/>
            <a:ext cx="966290"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42278" y="991106"/>
            <a:ext cx="981097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请阅读下面短文，根据短文内容，从方框内所给的选项中选出能填入空白处的最佳选项，使短文意思通顺。选项中有一项为多余项。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75764" y="2560766"/>
            <a:ext cx="1012294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We've heard about several “poor students” in the past year. Cui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Qingtao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 from Yunnan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working with his parents on a building site when he got an admission letter(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录取通知书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Peking University.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is a student from Hebei. She was doing her part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­-time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job in a different city when her family got her admission letter from Peking University.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2959532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1098766"/>
            <a:ext cx="1019824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all strong and optimistic(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乐观的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Enhui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in an interview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long as we are alive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no problems that cannot be solved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many people don't have my experiences.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Such an idea makes many adults feel embarrassed. He refused to accept donation money and decided to make money by himself. This is also the common thing that “poor students” have.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36529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31" y="1995181"/>
            <a:ext cx="831207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Perhaps he is a teacher.  B. I'm sure he is a waiter.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may be a driver.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Just two years.  B. More than two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years.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2012.</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7106" y="22192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370288" y="372529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32350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700775"/>
            <a:ext cx="1007991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Whatever kind of values you hold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personalities(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品格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necessary for growth.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Not everything goes well all the time. Only being strong and optimistic can one go through difficulties.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living in poor families doesn't promise such good personalities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living in happiness doesn't promise optimistic attitudes(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态度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 like such “poor students” because they are strong and optimistic. For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few can choose their lifestyles.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That's why they are highly praised. Every one of us should learn from them.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6680221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9084" y="1762587"/>
            <a:ext cx="7294033" cy="1765924"/>
          </a:xfrm>
          <a:prstGeom prst="rect">
            <a:avLst/>
          </a:prstGeom>
        </p:spPr>
      </p:pic>
      <p:sp>
        <p:nvSpPr>
          <p:cNvPr id="4" name="Rectangle 3"/>
          <p:cNvSpPr/>
          <p:nvPr/>
        </p:nvSpPr>
        <p:spPr>
          <a:xfrm>
            <a:off x="1184302" y="4376151"/>
            <a:ext cx="10616837" cy="830997"/>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56.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57.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58.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59.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60.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5" name="Rectangle 4"/>
          <p:cNvSpPr/>
          <p:nvPr/>
        </p:nvSpPr>
        <p:spPr>
          <a:xfrm>
            <a:off x="2059084" y="456081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4056495" y="4560816"/>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t>
            </a:r>
            <a:endParaRPr lang="zh-CN" altLang="en-US" dirty="0"/>
          </a:p>
        </p:txBody>
      </p:sp>
      <p:sp>
        <p:nvSpPr>
          <p:cNvPr id="7" name="Rectangle 6"/>
          <p:cNvSpPr/>
          <p:nvPr/>
        </p:nvSpPr>
        <p:spPr>
          <a:xfrm>
            <a:off x="6037876" y="456081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8" name="Rectangle 7"/>
          <p:cNvSpPr/>
          <p:nvPr/>
        </p:nvSpPr>
        <p:spPr>
          <a:xfrm>
            <a:off x="7958653" y="456081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9" name="Rectangle 8"/>
          <p:cNvSpPr/>
          <p:nvPr/>
        </p:nvSpPr>
        <p:spPr>
          <a:xfrm>
            <a:off x="10013615" y="4560814"/>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Tree>
    <p:extLst>
      <p:ext uri="{BB962C8B-B14F-4D97-AF65-F5344CB8AC3E}">
        <p14:creationId xmlns:p14="http://schemas.microsoft.com/office/powerpoint/2010/main" val="99971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 y="621733"/>
            <a:ext cx="10495878" cy="1200329"/>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潍坊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阅读下面短文，用括号内所给单词的适当形式填空，必要时可加助动词。</a:t>
            </a:r>
            <a:endParaRPr lang="zh-CN" altLang="en-US" dirty="0"/>
          </a:p>
        </p:txBody>
      </p:sp>
      <p:sp>
        <p:nvSpPr>
          <p:cNvPr id="3" name="Rectangle 2"/>
          <p:cNvSpPr/>
          <p:nvPr/>
        </p:nvSpPr>
        <p:spPr>
          <a:xfrm>
            <a:off x="1810869" y="2196006"/>
            <a:ext cx="921571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knew that my father's aunt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Betsey Trotwood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lived somewhere near Dover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decided to look for 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to walk there and the journey took six long days. When I got to Dover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asked a few people and they told me where 61. ________(go)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14893" y="5306667"/>
            <a:ext cx="8191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go</a:t>
            </a:r>
            <a:endParaRPr lang="zh-CN" altLang="en-US" dirty="0"/>
          </a:p>
        </p:txBody>
      </p:sp>
    </p:spTree>
    <p:extLst>
      <p:ext uri="{BB962C8B-B14F-4D97-AF65-F5344CB8AC3E}">
        <p14:creationId xmlns:p14="http://schemas.microsoft.com/office/powerpoint/2010/main" val="3772667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1778" y="1640178"/>
            <a:ext cx="901132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Miss Betsey saw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shouted “Go away! Don't walk on my grass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madam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bravely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Aunt Betsey...”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cried,62.________(look) at me in great surprise.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77281" y="4069537"/>
            <a:ext cx="1164101" cy="461665"/>
          </a:xfrm>
          <a:prstGeom prst="rect">
            <a:avLst/>
          </a:prstGeom>
        </p:spPr>
        <p:txBody>
          <a:bodyPr wrap="none">
            <a:spAutoFit/>
          </a:bodyPr>
          <a:lstStyle/>
          <a:p>
            <a:r>
              <a:rPr lang="zh-CN" altLang="zh-CN" sz="2400" kern="100" dirty="0">
                <a:solidFill>
                  <a:srgbClr val="FF0000"/>
                </a:solidFill>
                <a:ea typeface="Calibri" panose="020F0502020204030204" pitchFamily="34" charset="0"/>
                <a:cs typeface="Times New Roman" panose="02020603050405020304" pitchFamily="18" charset="0"/>
              </a:rPr>
              <a:t> </a:t>
            </a:r>
            <a:r>
              <a:rPr lang="en-US" altLang="zh-CN" sz="2400" kern="100" dirty="0">
                <a:solidFill>
                  <a:srgbClr val="FF0000"/>
                </a:solidFill>
                <a:ea typeface="Calibri" panose="020F0502020204030204" pitchFamily="34" charset="0"/>
                <a:cs typeface="Times New Roman" panose="02020603050405020304" pitchFamily="18" charset="0"/>
              </a:rPr>
              <a:t>looking</a:t>
            </a:r>
            <a:endParaRPr lang="zh-CN" altLang="en-US" dirty="0"/>
          </a:p>
        </p:txBody>
      </p:sp>
    </p:spTree>
    <p:extLst>
      <p:ext uri="{BB962C8B-B14F-4D97-AF65-F5344CB8AC3E}">
        <p14:creationId xmlns:p14="http://schemas.microsoft.com/office/powerpoint/2010/main" val="166854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4" y="507138"/>
            <a:ext cx="1034885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Aunt Betsey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your nephew David Copperfield. You came on the night I was born and saw my dear mother. My life 63. ________(be) very miserable since she died. My stepfather sent me to work in London and I hated it and ran away. Then someone stole my money and I had to walk...” I felt weak and suddenly fell to the 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aunt picked me up and took me into her sitting room. While I 64. ________(eat)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aunt asked me a lot of questions. I was tired after the long day. Soon I fell asleep in a warm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________(comfort) 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19691" y="1444671"/>
            <a:ext cx="13147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been</a:t>
            </a:r>
            <a:endParaRPr lang="zh-CN" altLang="en-US" dirty="0"/>
          </a:p>
        </p:txBody>
      </p:sp>
      <p:sp>
        <p:nvSpPr>
          <p:cNvPr id="4" name="Rectangle 3"/>
          <p:cNvSpPr/>
          <p:nvPr/>
        </p:nvSpPr>
        <p:spPr>
          <a:xfrm>
            <a:off x="168156" y="4777756"/>
            <a:ext cx="213077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eating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457489" y="5833791"/>
            <a:ext cx="17073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comfortable</a:t>
            </a:r>
            <a:endParaRPr lang="zh-CN" altLang="en-US" dirty="0"/>
          </a:p>
        </p:txBody>
      </p:sp>
    </p:spTree>
    <p:extLst>
      <p:ext uri="{BB962C8B-B14F-4D97-AF65-F5344CB8AC3E}">
        <p14:creationId xmlns:p14="http://schemas.microsoft.com/office/powerpoint/2010/main" val="365357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2" y="560926"/>
            <a:ext cx="1046719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Several days 66.________(late) my stepfather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Murd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-stone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arrived. “David is a very bad boy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violent and lazy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the 67.________(bad) boy in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said 68.________(angry)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found him a good job in London but he ran away. Now he must 69.________(punish)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Aunt Betsey listened to him carefully and 70. ________(reply)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believe a word you say. I know you've been cruel to this boy and his poor mother. I'll look after David from now on. Now get out of 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08548" y="766940"/>
            <a:ext cx="7603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later</a:t>
            </a:r>
            <a:endParaRPr lang="zh-CN" altLang="en-US" dirty="0"/>
          </a:p>
        </p:txBody>
      </p:sp>
      <p:sp>
        <p:nvSpPr>
          <p:cNvPr id="4" name="Rectangle 3"/>
          <p:cNvSpPr/>
          <p:nvPr/>
        </p:nvSpPr>
        <p:spPr>
          <a:xfrm>
            <a:off x="8450591" y="1498460"/>
            <a:ext cx="884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worst</a:t>
            </a:r>
            <a:endParaRPr lang="zh-CN" altLang="en-US" dirty="0"/>
          </a:p>
        </p:txBody>
      </p:sp>
      <p:sp>
        <p:nvSpPr>
          <p:cNvPr id="5" name="Rectangle 4"/>
          <p:cNvSpPr/>
          <p:nvPr/>
        </p:nvSpPr>
        <p:spPr>
          <a:xfrm>
            <a:off x="4001504" y="2229980"/>
            <a:ext cx="10262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angrily</a:t>
            </a:r>
            <a:endParaRPr lang="zh-CN" altLang="en-US" dirty="0"/>
          </a:p>
        </p:txBody>
      </p:sp>
      <p:sp>
        <p:nvSpPr>
          <p:cNvPr id="6" name="Rectangle 5"/>
          <p:cNvSpPr/>
          <p:nvPr/>
        </p:nvSpPr>
        <p:spPr>
          <a:xfrm>
            <a:off x="1200107" y="3693020"/>
            <a:ext cx="17235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 punished</a:t>
            </a:r>
            <a:endParaRPr lang="zh-CN" altLang="en-US" dirty="0"/>
          </a:p>
        </p:txBody>
      </p:sp>
      <p:sp>
        <p:nvSpPr>
          <p:cNvPr id="7" name="Rectangle 6"/>
          <p:cNvSpPr/>
          <p:nvPr/>
        </p:nvSpPr>
        <p:spPr>
          <a:xfrm>
            <a:off x="7118959" y="4154685"/>
            <a:ext cx="167622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replied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275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8" y="783097"/>
            <a:ext cx="6924339"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九、</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根据首字母提示，完成句中单词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53035" y="1495760"/>
            <a:ext cx="1051022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When an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thing happens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often feel worried.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If trust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never comes back easily.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manager will be so busy next month that he has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 few unimportant meetings.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Dave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this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 went to bed late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Every time I try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my sister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looks through my tricks.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151036" y="1767401"/>
            <a:ext cx="16514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unexpected</a:t>
            </a:r>
            <a:endParaRPr lang="zh-CN" altLang="en-US" dirty="0"/>
          </a:p>
        </p:txBody>
      </p:sp>
      <p:sp>
        <p:nvSpPr>
          <p:cNvPr id="5" name="Rectangle 4"/>
          <p:cNvSpPr/>
          <p:nvPr/>
        </p:nvSpPr>
        <p:spPr>
          <a:xfrm>
            <a:off x="2855569" y="2480064"/>
            <a:ext cx="1532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disappears</a:t>
            </a:r>
            <a:endParaRPr lang="zh-CN" altLang="en-US" dirty="0"/>
          </a:p>
        </p:txBody>
      </p:sp>
      <p:sp>
        <p:nvSpPr>
          <p:cNvPr id="6" name="Rectangle 5"/>
          <p:cNvSpPr/>
          <p:nvPr/>
        </p:nvSpPr>
        <p:spPr>
          <a:xfrm>
            <a:off x="9792931" y="3165895"/>
            <a:ext cx="975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a:t>
            </a:r>
            <a:endParaRPr lang="zh-CN" altLang="en-US" dirty="0"/>
          </a:p>
        </p:txBody>
      </p:sp>
      <p:sp>
        <p:nvSpPr>
          <p:cNvPr id="7" name="Rectangle 6"/>
          <p:cNvSpPr/>
          <p:nvPr/>
        </p:nvSpPr>
        <p:spPr>
          <a:xfrm>
            <a:off x="2092577" y="4422754"/>
            <a:ext cx="196105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overslept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3723937" y="5189078"/>
            <a:ext cx="128265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1076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6278"/>
            <a:ext cx="8010861"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根据汉语提示完成句子，每空一词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37129" y="1708339"/>
            <a:ext cx="1018749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医生说我该减肥了。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doctor said that I should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77.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到昨天下午超市关门前，所有的西红柿都卖完了。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the supermarket closed yesterday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tomatoes________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39659" y="2660286"/>
            <a:ext cx="6912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lose</a:t>
            </a:r>
            <a:endParaRPr lang="zh-CN" altLang="en-US" dirty="0"/>
          </a:p>
        </p:txBody>
      </p:sp>
      <p:sp>
        <p:nvSpPr>
          <p:cNvPr id="5" name="Rectangle 4"/>
          <p:cNvSpPr/>
          <p:nvPr/>
        </p:nvSpPr>
        <p:spPr>
          <a:xfrm>
            <a:off x="6906323" y="2660286"/>
            <a:ext cx="10318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weight</a:t>
            </a:r>
            <a:endParaRPr lang="zh-CN" altLang="en-US" dirty="0"/>
          </a:p>
        </p:txBody>
      </p:sp>
      <p:sp>
        <p:nvSpPr>
          <p:cNvPr id="6" name="Rectangle 5"/>
          <p:cNvSpPr/>
          <p:nvPr/>
        </p:nvSpPr>
        <p:spPr>
          <a:xfrm>
            <a:off x="2635358" y="4876361"/>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a:t>
            </a:r>
            <a:endParaRPr lang="zh-CN" altLang="en-US" dirty="0"/>
          </a:p>
        </p:txBody>
      </p:sp>
      <p:sp>
        <p:nvSpPr>
          <p:cNvPr id="7" name="Rectangle 6"/>
          <p:cNvSpPr/>
          <p:nvPr/>
        </p:nvSpPr>
        <p:spPr>
          <a:xfrm>
            <a:off x="3942216" y="4876361"/>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a:t>
            </a:r>
            <a:endParaRPr lang="zh-CN" altLang="en-US" dirty="0"/>
          </a:p>
        </p:txBody>
      </p:sp>
      <p:sp>
        <p:nvSpPr>
          <p:cNvPr id="8" name="Rectangle 7"/>
          <p:cNvSpPr/>
          <p:nvPr/>
        </p:nvSpPr>
        <p:spPr>
          <a:xfrm>
            <a:off x="5176230" y="4814048"/>
            <a:ext cx="6992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sold</a:t>
            </a:r>
            <a:endParaRPr lang="zh-CN" altLang="en-US" dirty="0"/>
          </a:p>
        </p:txBody>
      </p:sp>
      <p:sp>
        <p:nvSpPr>
          <p:cNvPr id="9" name="Rectangle 8"/>
          <p:cNvSpPr/>
          <p:nvPr/>
        </p:nvSpPr>
        <p:spPr>
          <a:xfrm>
            <a:off x="6574459" y="4876360"/>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Tree>
    <p:extLst>
      <p:ext uri="{BB962C8B-B14F-4D97-AF65-F5344CB8AC3E}">
        <p14:creationId xmlns:p14="http://schemas.microsoft.com/office/powerpoint/2010/main" val="325199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3" y="672033"/>
            <a:ext cx="1070385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生活充满了意料以外的事情。</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________ ________ the unexpected.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79.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熬夜是一个坏习惯。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is a bad habit.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鲍勃的爸爸在大街上遇到了我，并且用车捎了我一程。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Bob's dad met me on the street and ________ ________ ________ ________  in his car.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09873" y="1627551"/>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4" name="Rectangle 3"/>
          <p:cNvSpPr/>
          <p:nvPr/>
        </p:nvSpPr>
        <p:spPr>
          <a:xfrm>
            <a:off x="3906778" y="1627550"/>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5" name="Rectangle 4"/>
          <p:cNvSpPr/>
          <p:nvPr/>
        </p:nvSpPr>
        <p:spPr>
          <a:xfrm>
            <a:off x="1593756" y="3044734"/>
            <a:ext cx="11514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Staying </a:t>
            </a:r>
            <a:endParaRPr lang="zh-CN" altLang="en-US" dirty="0"/>
          </a:p>
        </p:txBody>
      </p:sp>
      <p:sp>
        <p:nvSpPr>
          <p:cNvPr id="6" name="Rectangle 5"/>
          <p:cNvSpPr/>
          <p:nvPr/>
        </p:nvSpPr>
        <p:spPr>
          <a:xfrm>
            <a:off x="3234827" y="3044733"/>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7" name="Rectangle 6"/>
          <p:cNvSpPr/>
          <p:nvPr/>
        </p:nvSpPr>
        <p:spPr>
          <a:xfrm>
            <a:off x="6438805" y="4553632"/>
            <a:ext cx="7559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gave</a:t>
            </a:r>
            <a:endParaRPr lang="zh-CN" altLang="en-US" dirty="0"/>
          </a:p>
        </p:txBody>
      </p:sp>
      <p:sp>
        <p:nvSpPr>
          <p:cNvPr id="8" name="Rectangle 7"/>
          <p:cNvSpPr/>
          <p:nvPr/>
        </p:nvSpPr>
        <p:spPr>
          <a:xfrm>
            <a:off x="7794258" y="4553631"/>
            <a:ext cx="5838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endParaRPr lang="zh-CN" altLang="en-US" dirty="0"/>
          </a:p>
        </p:txBody>
      </p:sp>
      <p:sp>
        <p:nvSpPr>
          <p:cNvPr id="9" name="Rectangle 8"/>
          <p:cNvSpPr/>
          <p:nvPr/>
        </p:nvSpPr>
        <p:spPr>
          <a:xfrm>
            <a:off x="9208144" y="4553630"/>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0" name="Rectangle 9"/>
          <p:cNvSpPr/>
          <p:nvPr/>
        </p:nvSpPr>
        <p:spPr>
          <a:xfrm>
            <a:off x="10643218" y="4553630"/>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Tree>
    <p:extLst>
      <p:ext uri="{BB962C8B-B14F-4D97-AF65-F5344CB8AC3E}">
        <p14:creationId xmlns:p14="http://schemas.microsoft.com/office/powerpoint/2010/main" val="332413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159" y="732881"/>
            <a:ext cx="4713150"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38747" y="2296352"/>
            <a:ext cx="905435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假如你是学校校报英语专栏的小记者，请根据以下要点写一篇短文，描述你校学生李华的一次难忘经历。</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并表达你的想法。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46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163" y="689850"/>
            <a:ext cx="3449983"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5153" y="1520847"/>
            <a:ext cx="10660828" cy="830997"/>
          </a:xfrm>
          <a:prstGeom prst="rect">
            <a:avLst/>
          </a:prstGeom>
        </p:spPr>
        <p:txBody>
          <a:bodyPr wrap="square">
            <a:spAutoFit/>
          </a:bodyPr>
          <a:lstStyle/>
          <a:p>
            <a:pPr indent="609600"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从</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三个选项中选出一个与你所听到的短文内容相符的正确答案。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3493" y="2201237"/>
            <a:ext cx="95527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The farmer had ________ lambs.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B. three  C. four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The white lambs thought the black lamb was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friendly  B. ugly  C.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The farmer gave bad food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black lamb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white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lambs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all the lambs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500301" y="2466648"/>
            <a:ext cx="351378"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8104113" y="384620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5995614" y="5338939"/>
            <a:ext cx="362600"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28056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2993" y="987619"/>
            <a:ext cx="798934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李华在假期中去甘肃参加了文化交流活动；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他向当地学生介绍天津的历史和名胜古迹；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他介绍自己的学习方法，还为他们演奏钢琴；</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他与很多学生成为朋友并保持联系；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你认为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参考词汇：文化交流活动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cultural exchange activities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名胜古迹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places of interest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495192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1331" y="1711869"/>
            <a:ext cx="6730701" cy="3046988"/>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要点齐全，行文连贯，可适当发挥。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172270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481532"/>
            <a:ext cx="991854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student of our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to Gansu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p:txBody>
      </p:sp>
      <p:sp>
        <p:nvSpPr>
          <p:cNvPr id="3" name="Rectangle 2"/>
          <p:cNvSpPr/>
          <p:nvPr/>
        </p:nvSpPr>
        <p:spPr>
          <a:xfrm>
            <a:off x="1671020" y="1113181"/>
            <a:ext cx="9043595"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attend cultural exchange activities during his holiday. This has become a wonderful experience for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first introduced the history of Tianjin and some places of interest to the local students. He also talked about his own ways of studying. Li Hua was glad that he got to play the piano for them. In the end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has become good friends with those students and even kept in touch with many of them after he returned home</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7457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2" y="1632600"/>
            <a:ext cx="9918549"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a:p>
            <a:pPr indent="609600"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 </a:t>
            </a:r>
          </a:p>
        </p:txBody>
      </p:sp>
      <p:sp>
        <p:nvSpPr>
          <p:cNvPr id="3" name="Rectangle 2"/>
          <p:cNvSpPr/>
          <p:nvPr/>
        </p:nvSpPr>
        <p:spPr>
          <a:xfrm>
            <a:off x="1778597" y="1632600"/>
            <a:ext cx="9043595" cy="2573397"/>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it is important to share our cultures with people from different places. Understanding cultural differences is a good way for us to broaden our horizons.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4647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7909" y="345605"/>
            <a:ext cx="2954655"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期中综合测评卷</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76795" y="905003"/>
            <a:ext cx="4996881" cy="830997"/>
          </a:xfrm>
          <a:prstGeom prst="rect">
            <a:avLst/>
          </a:prstGeom>
        </p:spPr>
        <p:txBody>
          <a:bodyPr wrap="non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897909" y="1550462"/>
            <a:ext cx="3262432" cy="830997"/>
          </a:xfrm>
          <a:prstGeom prst="rect">
            <a:avLst/>
          </a:prstGeom>
        </p:spPr>
        <p:txBody>
          <a:bodyPr wrap="none">
            <a:spAutoFit/>
          </a:bodyPr>
          <a:lstStyle/>
          <a:p>
            <a:pPr indent="609600"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第一部分　选择题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0" y="1879899"/>
            <a:ext cx="2989921"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98343" y="2704158"/>
            <a:ext cx="5758308"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第一节　听对话，回答下列问题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1312079" y="3679054"/>
            <a:ext cx="9133595" cy="2308324"/>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听下面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段对话。每段对话后面有一个小题，从题后所给的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三个选项中选出最佳选项。听完每段对话后，你都有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秒钟的时间来回答有关小题和阅读下一小题。每段对话仅读一遍。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3205092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0573" y="1439356"/>
            <a:ext cx="747297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Who is talking with Miss Gao?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Lucy.  B. Miss Gao.  C. Lily.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What's Li Ping doing?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He's doing his homework.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He's flying a kite.   C. He's making a kite.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49623" y="170285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049623" y="32330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7965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9662" y="1665266"/>
            <a:ext cx="737616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What's the weather like?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It's rainy.   B. It's windy.   C. It's cloudy.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Where is the pencil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­-box</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the room.   B. In the bag.   C. On the desk.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39980" y="189649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384650" y="340070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20894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8" y="1095153"/>
            <a:ext cx="7849496"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tea does Li Lei want to have?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Tea with nothing in it.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Tea with sugar.   C. Tea with sugar and milk.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What's wrong with the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 has got a fever.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has caught a cold.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 has hurt himself badly.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27255" y="136936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746805" y="35854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10381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4663" y="1059308"/>
            <a:ext cx="758055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What's the weather like today?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Today is warmer.  B. Today is cooler.   C. The same.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Why hasn't the boy finished his homework?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doesn't like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maths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knows the answer.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doesn't know how to work it out.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5290" y="13155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725290" y="276786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1157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28452" y="2099143"/>
            <a:ext cx="7623586"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time did Kate leave for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left at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left at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left at 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931288" y="23483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9934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 Unit 14</Template>
  <TotalTime>1856</TotalTime>
  <Words>28138</Words>
  <Application>Microsoft Office PowerPoint</Application>
  <PresentationFormat>Widescreen</PresentationFormat>
  <Paragraphs>2168</Paragraphs>
  <Slides>345</Slides>
  <Notes>0</Notes>
  <HiddenSlides>2</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345</vt:i4>
      </vt:variant>
    </vt:vector>
  </HeadingPairs>
  <TitlesOfParts>
    <vt:vector size="356" baseType="lpstr">
      <vt:lpstr>DengXian</vt:lpstr>
      <vt:lpstr>DengXian</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75</cp:revision>
  <dcterms:created xsi:type="dcterms:W3CDTF">2021-11-09T01:20:33Z</dcterms:created>
  <dcterms:modified xsi:type="dcterms:W3CDTF">2021-11-16T03:45:28Z</dcterms:modified>
</cp:coreProperties>
</file>