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1" r:id="rId66"/>
    <p:sldId id="322" r:id="rId67"/>
    <p:sldId id="320"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47145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a:xfrm>
            <a:off x="838200" y="6356350"/>
            <a:ext cx="2743200" cy="365125"/>
          </a:xfrm>
          <a:prstGeom prst="rect">
            <a:avLst/>
          </a:prstGeom>
        </p:spPr>
        <p:txBody>
          <a:bodyPr/>
          <a:lstStyle/>
          <a:p>
            <a:fld id="{5FCFC4DE-07A8-456F-A05B-BE3F4ADC60F1}" type="datetimeFigureOut">
              <a:rPr lang="zh-CN" altLang="en-US" smtClean="0"/>
              <a:t>2021/10/28 Thursday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a:xfrm>
            <a:off x="8610600" y="6356350"/>
            <a:ext cx="2743200" cy="365125"/>
          </a:xfrm>
          <a:prstGeom prst="rect">
            <a:avLst/>
          </a:prstGeom>
        </p:spPr>
        <p:txBody>
          <a:bodyPr/>
          <a:lstStyle/>
          <a:p>
            <a:fld id="{99A2067B-2A77-4A0E-8A6C-5F96D972E0BC}" type="slidenum">
              <a:rPr lang="zh-CN" altLang="en-US" smtClean="0"/>
              <a:t>‹#›</a:t>
            </a:fld>
            <a:endParaRPr lang="zh-CN" altLang="en-US"/>
          </a:p>
        </p:txBody>
      </p:sp>
    </p:spTree>
    <p:extLst>
      <p:ext uri="{BB962C8B-B14F-4D97-AF65-F5344CB8AC3E}">
        <p14:creationId xmlns:p14="http://schemas.microsoft.com/office/powerpoint/2010/main" val="3238169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a:xfrm>
            <a:off x="838200" y="6356350"/>
            <a:ext cx="2743200" cy="365125"/>
          </a:xfrm>
          <a:prstGeom prst="rect">
            <a:avLst/>
          </a:prstGeom>
        </p:spPr>
        <p:txBody>
          <a:bodyPr/>
          <a:lstStyle/>
          <a:p>
            <a:fld id="{5FCFC4DE-07A8-456F-A05B-BE3F4ADC60F1}" type="datetimeFigureOut">
              <a:rPr lang="zh-CN" altLang="en-US" smtClean="0"/>
              <a:t>2021/10/28 Thursday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a:xfrm>
            <a:off x="8610600" y="6356350"/>
            <a:ext cx="2743200" cy="365125"/>
          </a:xfrm>
          <a:prstGeom prst="rect">
            <a:avLst/>
          </a:prstGeom>
        </p:spPr>
        <p:txBody>
          <a:bodyPr/>
          <a:lstStyle/>
          <a:p>
            <a:fld id="{99A2067B-2A77-4A0E-8A6C-5F96D972E0BC}" type="slidenum">
              <a:rPr lang="zh-CN" altLang="en-US" smtClean="0"/>
              <a:t>‹#›</a:t>
            </a:fld>
            <a:endParaRPr lang="zh-CN" altLang="en-US"/>
          </a:p>
        </p:txBody>
      </p:sp>
    </p:spTree>
    <p:extLst>
      <p:ext uri="{BB962C8B-B14F-4D97-AF65-F5344CB8AC3E}">
        <p14:creationId xmlns:p14="http://schemas.microsoft.com/office/powerpoint/2010/main" val="2974783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38200" y="6356350"/>
            <a:ext cx="2743200" cy="365125"/>
          </a:xfrm>
          <a:prstGeom prst="rect">
            <a:avLst/>
          </a:prstGeom>
        </p:spPr>
        <p:txBody>
          <a:bodyPr/>
          <a:lstStyle/>
          <a:p>
            <a:fld id="{5FCFC4DE-07A8-456F-A05B-BE3F4ADC60F1}" type="datetimeFigureOut">
              <a:rPr lang="zh-CN" altLang="en-US" smtClean="0"/>
              <a:t>2021/10/28 Thursday</a:t>
            </a:fld>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99A2067B-2A77-4A0E-8A6C-5F96D972E0BC}" type="slidenum">
              <a:rPr lang="zh-CN" altLang="en-US" smtClean="0"/>
              <a:t>‹#›</a:t>
            </a:fld>
            <a:endParaRPr lang="zh-CN" altLang="en-US"/>
          </a:p>
        </p:txBody>
      </p:sp>
    </p:spTree>
    <p:extLst>
      <p:ext uri="{BB962C8B-B14F-4D97-AF65-F5344CB8AC3E}">
        <p14:creationId xmlns:p14="http://schemas.microsoft.com/office/powerpoint/2010/main" val="225015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FCFC4DE-07A8-456F-A05B-BE3F4ADC60F1}" type="datetimeFigureOut">
              <a:rPr lang="zh-CN" altLang="en-US" smtClean="0"/>
              <a:t>2021/10/28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A2067B-2A77-4A0E-8A6C-5F96D972E0BC}" type="slidenum">
              <a:rPr lang="zh-CN" altLang="en-US" smtClean="0"/>
              <a:t>‹#›</a:t>
            </a:fld>
            <a:endParaRPr lang="zh-CN" altLang="en-US"/>
          </a:p>
        </p:txBody>
      </p:sp>
    </p:spTree>
    <p:extLst>
      <p:ext uri="{BB962C8B-B14F-4D97-AF65-F5344CB8AC3E}">
        <p14:creationId xmlns:p14="http://schemas.microsoft.com/office/powerpoint/2010/main" val="8245788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FCFC4DE-07A8-456F-A05B-BE3F4ADC60F1}" type="datetimeFigureOut">
              <a:rPr lang="zh-CN" altLang="en-US" smtClean="0"/>
              <a:t>2021/10/28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A2067B-2A77-4A0E-8A6C-5F96D972E0BC}" type="slidenum">
              <a:rPr lang="zh-CN" altLang="en-US" smtClean="0"/>
              <a:t>‹#›</a:t>
            </a:fld>
            <a:endParaRPr lang="zh-CN" altLang="en-US"/>
          </a:p>
        </p:txBody>
      </p:sp>
    </p:spTree>
    <p:extLst>
      <p:ext uri="{BB962C8B-B14F-4D97-AF65-F5344CB8AC3E}">
        <p14:creationId xmlns:p14="http://schemas.microsoft.com/office/powerpoint/2010/main" val="173922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91702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164041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3708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863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092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a:xfrm>
            <a:off x="838200" y="6356350"/>
            <a:ext cx="2743200" cy="365125"/>
          </a:xfrm>
          <a:prstGeom prst="rect">
            <a:avLst/>
          </a:prstGeom>
        </p:spPr>
        <p:txBody>
          <a:bodyPr/>
          <a:lstStyle/>
          <a:p>
            <a:fld id="{5FCFC4DE-07A8-456F-A05B-BE3F4ADC60F1}" type="datetimeFigureOut">
              <a:rPr lang="zh-CN" altLang="en-US" smtClean="0"/>
              <a:t>2021/10/28 Thursday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a:xfrm>
            <a:off x="8610600" y="6356350"/>
            <a:ext cx="2743200" cy="365125"/>
          </a:xfrm>
          <a:prstGeom prst="rect">
            <a:avLst/>
          </a:prstGeom>
        </p:spPr>
        <p:txBody>
          <a:bodyPr/>
          <a:lstStyle/>
          <a:p>
            <a:fld id="{99A2067B-2A77-4A0E-8A6C-5F96D972E0BC}" type="slidenum">
              <a:rPr lang="zh-CN" altLang="en-US" smtClean="0"/>
              <a:t>‹#›</a:t>
            </a:fld>
            <a:endParaRPr lang="zh-CN" altLang="en-US"/>
          </a:p>
        </p:txBody>
      </p:sp>
    </p:spTree>
    <p:extLst>
      <p:ext uri="{BB962C8B-B14F-4D97-AF65-F5344CB8AC3E}">
        <p14:creationId xmlns:p14="http://schemas.microsoft.com/office/powerpoint/2010/main" val="2117290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a:xfrm>
            <a:off x="838200" y="6356350"/>
            <a:ext cx="2743200" cy="365125"/>
          </a:xfrm>
          <a:prstGeom prst="rect">
            <a:avLst/>
          </a:prstGeom>
        </p:spPr>
        <p:txBody>
          <a:bodyPr/>
          <a:lstStyle/>
          <a:p>
            <a:fld id="{5FCFC4DE-07A8-456F-A05B-BE3F4ADC60F1}" type="datetimeFigureOut">
              <a:rPr lang="zh-CN" altLang="en-US" smtClean="0"/>
              <a:t>2021/10/28 Thursday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a:xfrm>
            <a:off x="8610600" y="6356350"/>
            <a:ext cx="2743200" cy="365125"/>
          </a:xfrm>
          <a:prstGeom prst="rect">
            <a:avLst/>
          </a:prstGeom>
        </p:spPr>
        <p:txBody>
          <a:bodyPr/>
          <a:lstStyle/>
          <a:p>
            <a:fld id="{99A2067B-2A77-4A0E-8A6C-5F96D972E0BC}" type="slidenum">
              <a:rPr lang="zh-CN" altLang="en-US" smtClean="0"/>
              <a:t>‹#›</a:t>
            </a:fld>
            <a:endParaRPr lang="zh-CN" altLang="en-US"/>
          </a:p>
        </p:txBody>
      </p:sp>
    </p:spTree>
    <p:extLst>
      <p:ext uri="{BB962C8B-B14F-4D97-AF65-F5344CB8AC3E}">
        <p14:creationId xmlns:p14="http://schemas.microsoft.com/office/powerpoint/2010/main" val="2480498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a:xfrm>
            <a:off x="838200" y="6356350"/>
            <a:ext cx="2743200" cy="365125"/>
          </a:xfrm>
          <a:prstGeom prst="rect">
            <a:avLst/>
          </a:prstGeom>
        </p:spPr>
        <p:txBody>
          <a:bodyPr/>
          <a:lstStyle/>
          <a:p>
            <a:fld id="{5FCFC4DE-07A8-456F-A05B-BE3F4ADC60F1}" type="datetimeFigureOut">
              <a:rPr lang="zh-CN" altLang="en-US" smtClean="0"/>
              <a:t>2021/10/28 Thursday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a:xfrm>
            <a:off x="8610600" y="6356350"/>
            <a:ext cx="2743200" cy="365125"/>
          </a:xfrm>
          <a:prstGeom prst="rect">
            <a:avLst/>
          </a:prstGeom>
        </p:spPr>
        <p:txBody>
          <a:bodyPr/>
          <a:lstStyle/>
          <a:p>
            <a:fld id="{99A2067B-2A77-4A0E-8A6C-5F96D972E0BC}" type="slidenum">
              <a:rPr lang="zh-CN" altLang="en-US" smtClean="0"/>
              <a:t>‹#›</a:t>
            </a:fld>
            <a:endParaRPr lang="zh-CN" altLang="en-US"/>
          </a:p>
        </p:txBody>
      </p:sp>
    </p:spTree>
    <p:extLst>
      <p:ext uri="{BB962C8B-B14F-4D97-AF65-F5344CB8AC3E}">
        <p14:creationId xmlns:p14="http://schemas.microsoft.com/office/powerpoint/2010/main" val="89553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t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2DACCFE7-396C-4775-BA19-B702CC6BD01D}"/>
              </a:ext>
            </a:extLst>
          </p:cNvPr>
          <p:cNvSpPr txBox="1"/>
          <p:nvPr/>
        </p:nvSpPr>
        <p:spPr>
          <a:xfrm>
            <a:off x="8724452" y="0"/>
            <a:ext cx="3377901"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课时训练</a:t>
            </a:r>
            <a:r>
              <a:rPr lang="zh-CN" altLang="en-US" sz="2000" b="1" i="0" baseline="0" dirty="0" smtClean="0">
                <a:latin typeface="楷体" panose="02010609060101010101" pitchFamily="49" charset="-122"/>
                <a:ea typeface="楷体" panose="02010609060101010101" pitchFamily="49" charset="-122"/>
              </a:rPr>
              <a:t> 新目标 九年级下</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9583665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14513" y="1340127"/>
            <a:ext cx="7311614" cy="1446550"/>
          </a:xfrm>
          <a:prstGeom prst="rect">
            <a:avLst/>
          </a:prstGeom>
        </p:spPr>
        <p:txBody>
          <a:bodyPr wrap="square">
            <a:spAutoFit/>
          </a:bodyPr>
          <a:lstStyle/>
          <a:p>
            <a:pPr lvl="0" algn="just"/>
            <a:r>
              <a:rPr lang="zh-CN" altLang="en-US" sz="8800" b="1" dirty="0">
                <a:solidFill>
                  <a:srgbClr val="70AD47">
                    <a:lumMod val="75000"/>
                  </a:srgbClr>
                </a:solidFill>
                <a:latin typeface="楷体" panose="02010609060101010101" pitchFamily="49" charset="-122"/>
                <a:ea typeface="楷体" panose="02010609060101010101" pitchFamily="49" charset="-122"/>
              </a:rPr>
              <a:t>课 时 训 练</a:t>
            </a:r>
          </a:p>
        </p:txBody>
      </p:sp>
      <p:sp>
        <p:nvSpPr>
          <p:cNvPr id="6" name="Rectangle 5"/>
          <p:cNvSpPr/>
          <p:nvPr/>
        </p:nvSpPr>
        <p:spPr>
          <a:xfrm>
            <a:off x="2112844" y="3563928"/>
            <a:ext cx="9195146" cy="769441"/>
          </a:xfrm>
          <a:prstGeom prst="rect">
            <a:avLst/>
          </a:prstGeom>
        </p:spPr>
        <p:txBody>
          <a:bodyPr wrap="none">
            <a:spAutoFit/>
          </a:bodyPr>
          <a:lstStyle/>
          <a:p>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Unit 12</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Life is full of the unexpected.</a:t>
            </a:r>
            <a:endParaRPr lang="zh-CN" altLang="en-US" sz="4400" b="1" dirty="0">
              <a:latin typeface="Calibri" panose="020F0502020204030204" pitchFamily="34" charset="0"/>
            </a:endParaRPr>
          </a:p>
        </p:txBody>
      </p:sp>
    </p:spTree>
    <p:extLst>
      <p:ext uri="{BB962C8B-B14F-4D97-AF65-F5344CB8AC3E}">
        <p14:creationId xmlns:p14="http://schemas.microsoft.com/office/powerpoint/2010/main" val="1536372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1" y="747379"/>
            <a:ext cx="10553252"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When I got to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realized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that I had left my backpack at home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did you ________ ________ you got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 had sold the ticket when she came.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________ the ticket when she came.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By the time he got to the airport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plane had taken off.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________ ________ by the time he got to the airport?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77118" y="2412860"/>
            <a:ext cx="9367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What</a:t>
            </a:r>
            <a:endParaRPr lang="zh-CN" altLang="en-US" dirty="0"/>
          </a:p>
        </p:txBody>
      </p:sp>
      <p:sp>
        <p:nvSpPr>
          <p:cNvPr id="4" name="Rectangle 3"/>
          <p:cNvSpPr/>
          <p:nvPr/>
        </p:nvSpPr>
        <p:spPr>
          <a:xfrm>
            <a:off x="3444846" y="2412860"/>
            <a:ext cx="9992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realize</a:t>
            </a:r>
            <a:endParaRPr lang="zh-CN" altLang="en-US" dirty="0"/>
          </a:p>
        </p:txBody>
      </p:sp>
      <p:sp>
        <p:nvSpPr>
          <p:cNvPr id="5" name="Rectangle 4"/>
          <p:cNvSpPr/>
          <p:nvPr/>
        </p:nvSpPr>
        <p:spPr>
          <a:xfrm>
            <a:off x="4762129" y="2412860"/>
            <a:ext cx="8819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when</a:t>
            </a:r>
            <a:endParaRPr lang="zh-CN" altLang="en-US" dirty="0"/>
          </a:p>
        </p:txBody>
      </p:sp>
      <p:sp>
        <p:nvSpPr>
          <p:cNvPr id="6" name="Rectangle 5"/>
          <p:cNvSpPr/>
          <p:nvPr/>
        </p:nvSpPr>
        <p:spPr>
          <a:xfrm>
            <a:off x="1288298" y="3886657"/>
            <a:ext cx="9877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hadn't</a:t>
            </a:r>
            <a:endParaRPr lang="zh-CN" altLang="en-US" dirty="0"/>
          </a:p>
        </p:txBody>
      </p:sp>
      <p:sp>
        <p:nvSpPr>
          <p:cNvPr id="7" name="Rectangle 6"/>
          <p:cNvSpPr/>
          <p:nvPr/>
        </p:nvSpPr>
        <p:spPr>
          <a:xfrm>
            <a:off x="2606936" y="3886657"/>
            <a:ext cx="6992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sold</a:t>
            </a:r>
            <a:endParaRPr lang="zh-CN" altLang="en-US" dirty="0"/>
          </a:p>
        </p:txBody>
      </p:sp>
      <p:sp>
        <p:nvSpPr>
          <p:cNvPr id="9" name="Rectangle 8"/>
          <p:cNvSpPr/>
          <p:nvPr/>
        </p:nvSpPr>
        <p:spPr>
          <a:xfrm>
            <a:off x="1288298" y="5317839"/>
            <a:ext cx="686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10" name="Rectangle 9"/>
          <p:cNvSpPr/>
          <p:nvPr/>
        </p:nvSpPr>
        <p:spPr>
          <a:xfrm>
            <a:off x="2703116" y="5317839"/>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11" name="Rectangle 10"/>
          <p:cNvSpPr/>
          <p:nvPr/>
        </p:nvSpPr>
        <p:spPr>
          <a:xfrm>
            <a:off x="3881760" y="5317838"/>
            <a:ext cx="8803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plane</a:t>
            </a:r>
            <a:endParaRPr lang="zh-CN" altLang="en-US" dirty="0"/>
          </a:p>
        </p:txBody>
      </p:sp>
      <p:sp>
        <p:nvSpPr>
          <p:cNvPr id="12" name="Rectangle 11"/>
          <p:cNvSpPr/>
          <p:nvPr/>
        </p:nvSpPr>
        <p:spPr>
          <a:xfrm>
            <a:off x="5213222" y="5317838"/>
            <a:ext cx="8762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taken</a:t>
            </a:r>
            <a:endParaRPr lang="zh-CN" altLang="en-US" dirty="0"/>
          </a:p>
        </p:txBody>
      </p:sp>
      <p:sp>
        <p:nvSpPr>
          <p:cNvPr id="13" name="Rectangle 12"/>
          <p:cNvSpPr/>
          <p:nvPr/>
        </p:nvSpPr>
        <p:spPr>
          <a:xfrm>
            <a:off x="6754803" y="5317838"/>
            <a:ext cx="5327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a:t>
            </a:r>
            <a:endParaRPr lang="zh-CN" altLang="en-US" dirty="0"/>
          </a:p>
        </p:txBody>
      </p:sp>
    </p:spTree>
    <p:extLst>
      <p:ext uri="{BB962C8B-B14F-4D97-AF65-F5344CB8AC3E}">
        <p14:creationId xmlns:p14="http://schemas.microsoft.com/office/powerpoint/2010/main" val="175926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9" grpId="0"/>
      <p:bldP spid="10" grpId="0"/>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771" y="718551"/>
            <a:ext cx="7107219"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根据汉语意思完成英语句子，每空词数不限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92131" y="2081243"/>
            <a:ext cx="9090211"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我的闹钟每天早上</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点钟响。</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alarm clock ________________ at 6 o'clock every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这儿离火车站有点远，我捎你一程吧。</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a little far from here to the train station. Let me 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376542" y="2983015"/>
            <a:ext cx="117981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goes off</a:t>
            </a:r>
            <a:endParaRPr lang="zh-CN" altLang="en-US" dirty="0"/>
          </a:p>
        </p:txBody>
      </p:sp>
      <p:sp>
        <p:nvSpPr>
          <p:cNvPr id="5" name="Rectangle 4"/>
          <p:cNvSpPr/>
          <p:nvPr/>
        </p:nvSpPr>
        <p:spPr>
          <a:xfrm>
            <a:off x="8316242" y="4478328"/>
            <a:ext cx="18419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give you a lift</a:t>
            </a:r>
            <a:endParaRPr lang="zh-CN" altLang="en-US" dirty="0"/>
          </a:p>
        </p:txBody>
      </p:sp>
    </p:spTree>
    <p:extLst>
      <p:ext uri="{BB962C8B-B14F-4D97-AF65-F5344CB8AC3E}">
        <p14:creationId xmlns:p14="http://schemas.microsoft.com/office/powerpoint/2010/main" val="709036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7586" y="1052122"/>
            <a:ext cx="955279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琳达得戴上眼镜看卡片上的字。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Linda has to ________________ her glasses to read the words on the card.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我们到达飞机场时，只迟到了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分钟。</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 we got to the airport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 only 3 minutes late.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朱丽叶冲了出去，再没回来。</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Julia ________________ and didn't return.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46765" y="1701069"/>
            <a:ext cx="161935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put on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03567" y="3445593"/>
            <a:ext cx="161634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 the time</a:t>
            </a:r>
            <a:endParaRPr lang="zh-CN" altLang="en-US" dirty="0"/>
          </a:p>
        </p:txBody>
      </p:sp>
      <p:sp>
        <p:nvSpPr>
          <p:cNvPr id="5" name="Rectangle 4"/>
          <p:cNvSpPr/>
          <p:nvPr/>
        </p:nvSpPr>
        <p:spPr>
          <a:xfrm>
            <a:off x="2716849" y="4925537"/>
            <a:ext cx="161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rushed out</a:t>
            </a:r>
            <a:endParaRPr lang="zh-CN" altLang="en-US" dirty="0"/>
          </a:p>
        </p:txBody>
      </p:sp>
    </p:spTree>
    <p:extLst>
      <p:ext uri="{BB962C8B-B14F-4D97-AF65-F5344CB8AC3E}">
        <p14:creationId xmlns:p14="http://schemas.microsoft.com/office/powerpoint/2010/main" val="1096176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4" y="582274"/>
            <a:ext cx="360066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34702" y="1253030"/>
            <a:ext cx="11241740" cy="5015091"/>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Salt in the soil has always made it impossible to grow crops. But that's now changing.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Famous agriculturalist(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农学家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Yuan Longping said they would grow a special rice. They would turn 100 million mu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saline­alkali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盐碱的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land into farmland in the country over the next 10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2017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Yuan's team successfully grew rice on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saline­alkali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land in Jiangsu Province. It is called sea rice. Now they have made great progress. Both China and many other countries around the world have large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saline­alkali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land. If all of it can be used to grow rice and grain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very important for food security(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it will help the UN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zero-­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hunger goal come true.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46382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8032" y="969760"/>
            <a:ext cx="11381591" cy="5015091"/>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Yuan Longping was named as “Father of Hybrid Rice”. He helped China make a great wonder—feeding nearly 20% of the world's population with less than 9% of the world's farmland. Then Yuan had a much bigger dream—to save the world from hunger. The world is seeing China's sea rice as a way to fight food insecurity.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a dream. Rice was as high as sorghum(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高粱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were as long as brooms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grains were as big as peanuts(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花生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could actually enjoy the cool under the rice crops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Yuan said of his childhood dream. And he was one step closer to his dream.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confident in the future of my country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 want to do more for my motherland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Yuan.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34912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4861" y="1059309"/>
            <a:ext cx="9014908"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was Yuan Longping?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famous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reporter.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famous pianist.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famous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headmaster.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famous agriculturalist.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did Yuan's team grow on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saline­alkali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land in 2017?</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Corn.  B. Vegetables.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Sea rice.  D. Hybrid rice.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41041" y="130482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1566689" y="354241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52076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4249" y="489238"/>
            <a:ext cx="10424160"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will happen if all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saline­alkali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land around the world is turned into farmland?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people in China will stay away from hunger.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people in Africa will stay away from hunger.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people in many countries will stay away from hunger.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people in the world will stay away from hunger.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Yuan Longping helped China feed nearly ________ of the world's population with less farmland.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one fifth  B. one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tenth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four fifths  D. nine tenths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80429" y="72390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680429" y="438150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476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51181" y="1524980"/>
            <a:ext cx="6096000" cy="3785652"/>
          </a:xfrm>
          <a:prstGeom prst="rect">
            <a:avLst/>
          </a:prstGeom>
        </p:spPr>
        <p:txBody>
          <a:bodyPr>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What was Yuan Longping's bigger dream?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rice was as high as sorghum.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He could save the world from hunger.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ears were as long as brooms.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He could enjoy the cool under the rice crops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96217" y="177815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61359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76229" y="680879"/>
            <a:ext cx="3714350" cy="461665"/>
          </a:xfrm>
          <a:prstGeom prst="rect">
            <a:avLst/>
          </a:prstGeom>
        </p:spPr>
        <p:txBody>
          <a:bodyPr wrap="none">
            <a:spAutoFit/>
          </a:bodyPr>
          <a:lstStyle/>
          <a:p>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Period 2</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Section A 3a</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3c</a:t>
            </a:r>
            <a:endParaRPr lang="zh-CN" altLang="en-US" b="1" dirty="0"/>
          </a:p>
        </p:txBody>
      </p:sp>
      <p:sp>
        <p:nvSpPr>
          <p:cNvPr id="3" name="Rectangle 2"/>
          <p:cNvSpPr/>
          <p:nvPr/>
        </p:nvSpPr>
        <p:spPr>
          <a:xfrm>
            <a:off x="398581" y="1142544"/>
            <a:ext cx="5262979"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根据汉语及首字母提示完成单词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72035" y="1941268"/>
            <a:ext cx="8979049"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of the COVID­19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only a few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市场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were open in our city last spring.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Walk two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街区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down the street and go past the city hall.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Although he is 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is very much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活泼的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There is a famous saying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“East or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home is the best.”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104667" y="2176192"/>
            <a:ext cx="11893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markets</a:t>
            </a:r>
            <a:endParaRPr lang="zh-CN" altLang="en-US" dirty="0"/>
          </a:p>
        </p:txBody>
      </p:sp>
      <p:sp>
        <p:nvSpPr>
          <p:cNvPr id="6" name="Rectangle 5"/>
          <p:cNvSpPr/>
          <p:nvPr/>
        </p:nvSpPr>
        <p:spPr>
          <a:xfrm>
            <a:off x="3010580" y="3603261"/>
            <a:ext cx="9656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blocks</a:t>
            </a:r>
            <a:endParaRPr lang="zh-CN" altLang="en-US" dirty="0"/>
          </a:p>
        </p:txBody>
      </p:sp>
      <p:sp>
        <p:nvSpPr>
          <p:cNvPr id="7" name="Rectangle 6"/>
          <p:cNvSpPr/>
          <p:nvPr/>
        </p:nvSpPr>
        <p:spPr>
          <a:xfrm>
            <a:off x="6295141" y="4316963"/>
            <a:ext cx="7635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alive</a:t>
            </a:r>
            <a:endParaRPr lang="zh-CN" altLang="en-US" dirty="0"/>
          </a:p>
        </p:txBody>
      </p:sp>
      <p:sp>
        <p:nvSpPr>
          <p:cNvPr id="8" name="Rectangle 7"/>
          <p:cNvSpPr/>
          <p:nvPr/>
        </p:nvSpPr>
        <p:spPr>
          <a:xfrm>
            <a:off x="6222069" y="5115687"/>
            <a:ext cx="7748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west</a:t>
            </a:r>
            <a:endParaRPr lang="zh-CN" altLang="en-US" dirty="0"/>
          </a:p>
        </p:txBody>
      </p:sp>
    </p:spTree>
    <p:extLst>
      <p:ext uri="{BB962C8B-B14F-4D97-AF65-F5344CB8AC3E}">
        <p14:creationId xmlns:p14="http://schemas.microsoft.com/office/powerpoint/2010/main" val="3170476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0870" y="1159698"/>
            <a:ext cx="874238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We'll finish the work in two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you will have to wait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next Monday.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The moon was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the trees in the east.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If you travel by 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must arrive at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very early.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Some young firemen rushed into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building to save the people in it.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75034" y="2122403"/>
            <a:ext cx="4988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till</a:t>
            </a:r>
            <a:endParaRPr lang="zh-CN" altLang="en-US" dirty="0"/>
          </a:p>
        </p:txBody>
      </p:sp>
      <p:sp>
        <p:nvSpPr>
          <p:cNvPr id="4" name="Rectangle 3"/>
          <p:cNvSpPr/>
          <p:nvPr/>
        </p:nvSpPr>
        <p:spPr>
          <a:xfrm>
            <a:off x="4268067" y="2843165"/>
            <a:ext cx="94493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above</a:t>
            </a:r>
            <a:endParaRPr lang="zh-CN" altLang="en-US" dirty="0"/>
          </a:p>
        </p:txBody>
      </p:sp>
      <p:sp>
        <p:nvSpPr>
          <p:cNvPr id="5" name="Rectangle 4"/>
          <p:cNvSpPr/>
          <p:nvPr/>
        </p:nvSpPr>
        <p:spPr>
          <a:xfrm>
            <a:off x="7747107" y="3606959"/>
            <a:ext cx="10438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airport</a:t>
            </a:r>
            <a:endParaRPr lang="zh-CN" altLang="en-US" dirty="0"/>
          </a:p>
        </p:txBody>
      </p:sp>
      <p:sp>
        <p:nvSpPr>
          <p:cNvPr id="6" name="Rectangle 5"/>
          <p:cNvSpPr/>
          <p:nvPr/>
        </p:nvSpPr>
        <p:spPr>
          <a:xfrm>
            <a:off x="6577203" y="4068624"/>
            <a:ext cx="177003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7244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54630" y="410152"/>
            <a:ext cx="3751220" cy="721608"/>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Period 1</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Section A 1a</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2d</a:t>
            </a:r>
            <a:endParaRPr lang="zh-CN" altLang="zh-CN" sz="105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8575" y="1012579"/>
            <a:ext cx="4339650"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根据首字母提示完成句子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95959" y="1757064"/>
            <a:ext cx="9208545"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Get on my car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I'll give you a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to the station.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the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thing happened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everyone was surprised.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bell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Let's hurry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My sister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yesterday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I sat down at a table and opened my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838781" y="2004069"/>
            <a:ext cx="5229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lift</a:t>
            </a:r>
            <a:endParaRPr lang="zh-CN" altLang="en-US" dirty="0"/>
          </a:p>
        </p:txBody>
      </p:sp>
      <p:sp>
        <p:nvSpPr>
          <p:cNvPr id="6" name="Rectangle 5"/>
          <p:cNvSpPr/>
          <p:nvPr/>
        </p:nvSpPr>
        <p:spPr>
          <a:xfrm>
            <a:off x="3237098" y="2750497"/>
            <a:ext cx="16514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unexpected</a:t>
            </a:r>
            <a:endParaRPr lang="zh-CN" altLang="en-US" dirty="0"/>
          </a:p>
        </p:txBody>
      </p:sp>
      <p:sp>
        <p:nvSpPr>
          <p:cNvPr id="7" name="Rectangle 6"/>
          <p:cNvSpPr/>
          <p:nvPr/>
        </p:nvSpPr>
        <p:spPr>
          <a:xfrm>
            <a:off x="3237098" y="3462313"/>
            <a:ext cx="10454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ringing</a:t>
            </a:r>
            <a:endParaRPr lang="zh-CN" altLang="en-US" dirty="0"/>
          </a:p>
        </p:txBody>
      </p:sp>
      <p:sp>
        <p:nvSpPr>
          <p:cNvPr id="8" name="Rectangle 7"/>
          <p:cNvSpPr/>
          <p:nvPr/>
        </p:nvSpPr>
        <p:spPr>
          <a:xfrm>
            <a:off x="3201239" y="4206798"/>
            <a:ext cx="13454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overslept</a:t>
            </a:r>
            <a:endParaRPr lang="zh-CN" altLang="en-US" dirty="0"/>
          </a:p>
        </p:txBody>
      </p:sp>
      <p:sp>
        <p:nvSpPr>
          <p:cNvPr id="9" name="Rectangle 8"/>
          <p:cNvSpPr/>
          <p:nvPr/>
        </p:nvSpPr>
        <p:spPr>
          <a:xfrm>
            <a:off x="5988575" y="4711719"/>
            <a:ext cx="1957587"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backpack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6596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1054" y="668335"/>
            <a:ext cx="464742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用所给动词的正确形式填空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08038" y="1373628"/>
            <a:ext cx="10520978"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Dennis ________(study) English for four years before he ________(go) to the USA.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It's impolite ________(stare) at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 ________(memorize) 900 English words when I ________(be) ten.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 ________(not hear) from my aunt since she went to Tokyo last year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Henry________(collect) more man 100 foreign stamps before he________(join) the stamp collecting club</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300863" y="1604461"/>
            <a:ext cx="16543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studied</a:t>
            </a:r>
            <a:endParaRPr lang="zh-CN" altLang="en-US" dirty="0"/>
          </a:p>
        </p:txBody>
      </p:sp>
      <p:sp>
        <p:nvSpPr>
          <p:cNvPr id="5" name="Rectangle 4"/>
          <p:cNvSpPr/>
          <p:nvPr/>
        </p:nvSpPr>
        <p:spPr>
          <a:xfrm>
            <a:off x="9119148" y="1604461"/>
            <a:ext cx="8170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went</a:t>
            </a:r>
            <a:endParaRPr lang="zh-CN" altLang="en-US" dirty="0"/>
          </a:p>
        </p:txBody>
      </p:sp>
      <p:sp>
        <p:nvSpPr>
          <p:cNvPr id="6" name="Rectangle 5"/>
          <p:cNvSpPr/>
          <p:nvPr/>
        </p:nvSpPr>
        <p:spPr>
          <a:xfrm>
            <a:off x="3128045" y="3106471"/>
            <a:ext cx="11353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stare</a:t>
            </a:r>
            <a:endParaRPr lang="zh-CN" altLang="en-US" dirty="0"/>
          </a:p>
        </p:txBody>
      </p:sp>
      <p:sp>
        <p:nvSpPr>
          <p:cNvPr id="7" name="Rectangle 6"/>
          <p:cNvSpPr/>
          <p:nvPr/>
        </p:nvSpPr>
        <p:spPr>
          <a:xfrm>
            <a:off x="1583936" y="3833939"/>
            <a:ext cx="21398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memorized</a:t>
            </a:r>
            <a:endParaRPr lang="zh-CN" altLang="en-US" dirty="0"/>
          </a:p>
        </p:txBody>
      </p:sp>
      <p:sp>
        <p:nvSpPr>
          <p:cNvPr id="8" name="Rectangle 7"/>
          <p:cNvSpPr/>
          <p:nvPr/>
        </p:nvSpPr>
        <p:spPr>
          <a:xfrm>
            <a:off x="7827209" y="3833939"/>
            <a:ext cx="6685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a:t>
            </a:r>
            <a:endParaRPr lang="zh-CN" altLang="en-US" dirty="0"/>
          </a:p>
        </p:txBody>
      </p:sp>
      <p:sp>
        <p:nvSpPr>
          <p:cNvPr id="9" name="Rectangle 8"/>
          <p:cNvSpPr/>
          <p:nvPr/>
        </p:nvSpPr>
        <p:spPr>
          <a:xfrm>
            <a:off x="1583936" y="4561407"/>
            <a:ext cx="190834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haven't heard</a:t>
            </a:r>
            <a:endParaRPr lang="zh-CN" altLang="en-US" dirty="0"/>
          </a:p>
        </p:txBody>
      </p:sp>
      <p:sp>
        <p:nvSpPr>
          <p:cNvPr id="10" name="Rectangle 9"/>
          <p:cNvSpPr/>
          <p:nvPr/>
        </p:nvSpPr>
        <p:spPr>
          <a:xfrm>
            <a:off x="2201092" y="5266700"/>
            <a:ext cx="18539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collected</a:t>
            </a:r>
            <a:endParaRPr lang="zh-CN" altLang="en-US" dirty="0"/>
          </a:p>
        </p:txBody>
      </p:sp>
      <p:sp>
        <p:nvSpPr>
          <p:cNvPr id="11" name="Rectangle 10"/>
          <p:cNvSpPr/>
          <p:nvPr/>
        </p:nvSpPr>
        <p:spPr>
          <a:xfrm>
            <a:off x="9699638" y="5266699"/>
            <a:ext cx="9685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joined</a:t>
            </a:r>
            <a:endParaRPr lang="zh-CN" altLang="en-US" dirty="0"/>
          </a:p>
        </p:txBody>
      </p:sp>
    </p:spTree>
    <p:extLst>
      <p:ext uri="{BB962C8B-B14F-4D97-AF65-F5344CB8AC3E}">
        <p14:creationId xmlns:p14="http://schemas.microsoft.com/office/powerpoint/2010/main" val="2553252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4098" y="740192"/>
            <a:ext cx="1001537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I ________(write) ten letters to my pen pal by the end of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By the time I ________(get)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________(leave) for New York.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—Can I help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bought this MP5 here 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________(not work)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Notre­Dame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Cathedral(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巴黎圣母院大教堂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)________(burn) by fire on April 15,2019.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Li Lin's father is a ________(work)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works in a big factory near his home.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95852" y="971335"/>
            <a:ext cx="163570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written</a:t>
            </a:r>
            <a:endParaRPr lang="zh-CN" altLang="en-US" dirty="0"/>
          </a:p>
        </p:txBody>
      </p:sp>
      <p:sp>
        <p:nvSpPr>
          <p:cNvPr id="4" name="Rectangle 3"/>
          <p:cNvSpPr/>
          <p:nvPr/>
        </p:nvSpPr>
        <p:spPr>
          <a:xfrm>
            <a:off x="3506771" y="1670582"/>
            <a:ext cx="6602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got</a:t>
            </a:r>
            <a:endParaRPr lang="zh-CN" altLang="en-US" dirty="0"/>
          </a:p>
        </p:txBody>
      </p:sp>
      <p:sp>
        <p:nvSpPr>
          <p:cNvPr id="5" name="Rectangle 4"/>
          <p:cNvSpPr/>
          <p:nvPr/>
        </p:nvSpPr>
        <p:spPr>
          <a:xfrm>
            <a:off x="7374427" y="1670582"/>
            <a:ext cx="11437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left</a:t>
            </a:r>
            <a:endParaRPr lang="zh-CN" altLang="en-US" dirty="0"/>
          </a:p>
        </p:txBody>
      </p:sp>
      <p:sp>
        <p:nvSpPr>
          <p:cNvPr id="6" name="Rectangle 5"/>
          <p:cNvSpPr/>
          <p:nvPr/>
        </p:nvSpPr>
        <p:spPr>
          <a:xfrm>
            <a:off x="6557806" y="3219683"/>
            <a:ext cx="18088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doesn't work</a:t>
            </a:r>
            <a:endParaRPr lang="zh-CN" altLang="en-US" dirty="0"/>
          </a:p>
        </p:txBody>
      </p:sp>
      <p:sp>
        <p:nvSpPr>
          <p:cNvPr id="7" name="Rectangle 6"/>
          <p:cNvSpPr/>
          <p:nvPr/>
        </p:nvSpPr>
        <p:spPr>
          <a:xfrm>
            <a:off x="7567274" y="3861538"/>
            <a:ext cx="24577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burned/burnt</a:t>
            </a:r>
            <a:endParaRPr lang="zh-CN" altLang="en-US" dirty="0"/>
          </a:p>
        </p:txBody>
      </p:sp>
      <p:sp>
        <p:nvSpPr>
          <p:cNvPr id="8" name="Rectangle 7"/>
          <p:cNvSpPr/>
          <p:nvPr/>
        </p:nvSpPr>
        <p:spPr>
          <a:xfrm>
            <a:off x="3331556" y="5057454"/>
            <a:ext cx="167706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96664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5487" y="657577"/>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55464" y="1503350"/>
            <a:ext cx="9875519"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year's Beijing Music Awards will be covered ________ on Sunshine TV this Saturday.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lively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alive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living  D. live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—Good news! I got the last ticket to the concert.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________ you are!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active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strange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lucky  D. funny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81644" y="174588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981644" y="397271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95801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2" y="826212"/>
            <a:ext cx="10746889"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boy likes planes very much and he often goes to see planes land and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care of  B. take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take after  D. take down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吉林模拟一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)Percy called me to come to the party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she herself didn't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show around  B. show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put up  D. come up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52264" y="103588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552264" y="322686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58098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0" y="790367"/>
            <a:ext cx="10101431"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—________ is coming. What can I get for my mother?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about a scarf?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Women's Day  B. Woman's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Womens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Day  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Womans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It will be ________ zero tomorrow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the ice will start to turn into water.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below  B. among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after  D. above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19971" y="101436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862076" y="398347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409276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90165" y="1719054"/>
            <a:ext cx="8767482"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World Reading Day is ________ April 28. It's ________ special day that was founded in 1995 by the UN.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D.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14822" y="19825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47236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5106" y="632490"/>
            <a:ext cx="10183906"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根据句意，从方框中选择恰当的单词或短语填空，有的需要变换形式</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78249" y="1463487"/>
            <a:ext cx="6497619" cy="6450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400" dirty="0" smtClean="0">
                <a:latin typeface="Calibri" panose="020F0502020204030204" pitchFamily="34" charset="0"/>
              </a:rPr>
              <a:t>Show up, be about to, turn into, arrive at, stare</a:t>
            </a:r>
            <a:endParaRPr lang="zh-CN" altLang="en-US" sz="2400" dirty="0">
              <a:latin typeface="Calibri" panose="020F0502020204030204" pitchFamily="34" charset="0"/>
            </a:endParaRPr>
          </a:p>
        </p:txBody>
      </p:sp>
      <p:sp>
        <p:nvSpPr>
          <p:cNvPr id="4" name="Rectangle 3"/>
          <p:cNvSpPr/>
          <p:nvPr/>
        </p:nvSpPr>
        <p:spPr>
          <a:xfrm>
            <a:off x="1194099" y="2294484"/>
            <a:ext cx="9724913"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 invited him for 8 o'clock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 didn't ________________ until 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Soon the rain stopped and it ________________ a nice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Linda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 you ________________ the bus stop at 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It's rude to ________________ at other people. Don't do like that again.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Mr. Xiao________________ leave when he heard a knock on the door.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122006" y="2477831"/>
            <a:ext cx="12398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show up</a:t>
            </a:r>
            <a:endParaRPr lang="zh-CN" altLang="en-US" dirty="0"/>
          </a:p>
        </p:txBody>
      </p:sp>
      <p:sp>
        <p:nvSpPr>
          <p:cNvPr id="6" name="Rectangle 5"/>
          <p:cNvSpPr/>
          <p:nvPr/>
        </p:nvSpPr>
        <p:spPr>
          <a:xfrm>
            <a:off x="5621619" y="3217153"/>
            <a:ext cx="15942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turned into</a:t>
            </a:r>
            <a:endParaRPr lang="zh-CN" altLang="en-US" dirty="0"/>
          </a:p>
        </p:txBody>
      </p:sp>
      <p:sp>
        <p:nvSpPr>
          <p:cNvPr id="7" name="Rectangle 6"/>
          <p:cNvSpPr/>
          <p:nvPr/>
        </p:nvSpPr>
        <p:spPr>
          <a:xfrm>
            <a:off x="4125167" y="4029165"/>
            <a:ext cx="12239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arrive at</a:t>
            </a:r>
            <a:endParaRPr lang="zh-CN" altLang="en-US" dirty="0"/>
          </a:p>
        </p:txBody>
      </p:sp>
      <p:sp>
        <p:nvSpPr>
          <p:cNvPr id="8" name="Rectangle 7"/>
          <p:cNvSpPr/>
          <p:nvPr/>
        </p:nvSpPr>
        <p:spPr>
          <a:xfrm>
            <a:off x="3585019" y="4690719"/>
            <a:ext cx="8049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stare</a:t>
            </a:r>
            <a:endParaRPr lang="zh-CN" altLang="en-US" dirty="0"/>
          </a:p>
        </p:txBody>
      </p:sp>
      <p:sp>
        <p:nvSpPr>
          <p:cNvPr id="9" name="Rectangle 8"/>
          <p:cNvSpPr/>
          <p:nvPr/>
        </p:nvSpPr>
        <p:spPr>
          <a:xfrm>
            <a:off x="3085683" y="5487583"/>
            <a:ext cx="18036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about to</a:t>
            </a:r>
            <a:endParaRPr lang="zh-CN" altLang="en-US" dirty="0"/>
          </a:p>
        </p:txBody>
      </p:sp>
    </p:spTree>
    <p:extLst>
      <p:ext uri="{BB962C8B-B14F-4D97-AF65-F5344CB8AC3E}">
        <p14:creationId xmlns:p14="http://schemas.microsoft.com/office/powerpoint/2010/main" val="3659494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4046" y="664762"/>
            <a:ext cx="7236311"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根据汉语意思完成英语句子，每空一词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90918" y="1321106"/>
            <a:ext cx="1002612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你们需要站成一排来等公交车。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need to stand ________ ________ to wait for the bus.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汤姆怀疑地听着这个奇怪的故事。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listened ________ ________ to the strange story.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经验本来是个好东西，但如果我们不善于学习，就会变成坏东西。</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Experience is a good thing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can ________ ________ a bad thing if we aren't good at learning.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101680" y="2294526"/>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5" name="Rectangle 4"/>
          <p:cNvSpPr/>
          <p:nvPr/>
        </p:nvSpPr>
        <p:spPr>
          <a:xfrm>
            <a:off x="5280387" y="2294526"/>
            <a:ext cx="64152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line</a:t>
            </a:r>
            <a:endParaRPr lang="zh-CN" altLang="en-US" dirty="0"/>
          </a:p>
        </p:txBody>
      </p:sp>
      <p:sp>
        <p:nvSpPr>
          <p:cNvPr id="6" name="Rectangle 5"/>
          <p:cNvSpPr/>
          <p:nvPr/>
        </p:nvSpPr>
        <p:spPr>
          <a:xfrm>
            <a:off x="3402433" y="3721762"/>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7" name="Rectangle 6"/>
          <p:cNvSpPr/>
          <p:nvPr/>
        </p:nvSpPr>
        <p:spPr>
          <a:xfrm>
            <a:off x="4310231" y="3727129"/>
            <a:ext cx="12399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disbelief</a:t>
            </a:r>
            <a:endParaRPr lang="zh-CN" altLang="en-US" dirty="0"/>
          </a:p>
        </p:txBody>
      </p:sp>
      <p:sp>
        <p:nvSpPr>
          <p:cNvPr id="8" name="Rectangle 7"/>
          <p:cNvSpPr/>
          <p:nvPr/>
        </p:nvSpPr>
        <p:spPr>
          <a:xfrm>
            <a:off x="6543590" y="5231363"/>
            <a:ext cx="7184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turn</a:t>
            </a:r>
            <a:endParaRPr lang="zh-CN" altLang="en-US" dirty="0"/>
          </a:p>
        </p:txBody>
      </p:sp>
      <p:sp>
        <p:nvSpPr>
          <p:cNvPr id="9" name="Rectangle 8"/>
          <p:cNvSpPr/>
          <p:nvPr/>
        </p:nvSpPr>
        <p:spPr>
          <a:xfrm>
            <a:off x="7902508" y="5231362"/>
            <a:ext cx="67569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into</a:t>
            </a:r>
            <a:endParaRPr lang="zh-CN" altLang="en-US" dirty="0"/>
          </a:p>
        </p:txBody>
      </p:sp>
    </p:spTree>
    <p:extLst>
      <p:ext uri="{BB962C8B-B14F-4D97-AF65-F5344CB8AC3E}">
        <p14:creationId xmlns:p14="http://schemas.microsoft.com/office/powerpoint/2010/main" val="179302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1001905"/>
            <a:ext cx="941294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这是一场相当严重的事故，但他们很幸运能活着。</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a really bad accident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they were ________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在我到达琳达家之前，派对已经开始了。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I got to Linda's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party had begun.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135810" y="1950281"/>
            <a:ext cx="8258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lucky</a:t>
            </a:r>
            <a:endParaRPr lang="zh-CN" altLang="en-US" dirty="0"/>
          </a:p>
        </p:txBody>
      </p:sp>
      <p:sp>
        <p:nvSpPr>
          <p:cNvPr id="4" name="Rectangle 3"/>
          <p:cNvSpPr/>
          <p:nvPr/>
        </p:nvSpPr>
        <p:spPr>
          <a:xfrm>
            <a:off x="9810225" y="1950281"/>
            <a:ext cx="44614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a:t>
            </a:r>
            <a:endParaRPr lang="zh-CN" altLang="en-US" dirty="0"/>
          </a:p>
        </p:txBody>
      </p:sp>
      <p:sp>
        <p:nvSpPr>
          <p:cNvPr id="5" name="Rectangle 4"/>
          <p:cNvSpPr/>
          <p:nvPr/>
        </p:nvSpPr>
        <p:spPr>
          <a:xfrm>
            <a:off x="1865441" y="2714073"/>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t>
            </a:r>
            <a:endParaRPr lang="zh-CN" altLang="en-US" dirty="0"/>
          </a:p>
        </p:txBody>
      </p:sp>
      <p:sp>
        <p:nvSpPr>
          <p:cNvPr id="6" name="Rectangle 5"/>
          <p:cNvSpPr/>
          <p:nvPr/>
        </p:nvSpPr>
        <p:spPr>
          <a:xfrm>
            <a:off x="2832846" y="2714072"/>
            <a:ext cx="7635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alive</a:t>
            </a:r>
            <a:endParaRPr lang="zh-CN" altLang="en-US" dirty="0"/>
          </a:p>
        </p:txBody>
      </p:sp>
      <p:sp>
        <p:nvSpPr>
          <p:cNvPr id="7" name="Rectangle 6"/>
          <p:cNvSpPr/>
          <p:nvPr/>
        </p:nvSpPr>
        <p:spPr>
          <a:xfrm>
            <a:off x="1837292" y="4133135"/>
            <a:ext cx="5567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 </a:t>
            </a:r>
            <a:endParaRPr lang="zh-CN" altLang="en-US" dirty="0"/>
          </a:p>
        </p:txBody>
      </p:sp>
      <p:sp>
        <p:nvSpPr>
          <p:cNvPr id="8" name="Rectangle 7"/>
          <p:cNvSpPr/>
          <p:nvPr/>
        </p:nvSpPr>
        <p:spPr>
          <a:xfrm>
            <a:off x="2993338" y="4154617"/>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9" name="Rectangle 8"/>
          <p:cNvSpPr/>
          <p:nvPr/>
        </p:nvSpPr>
        <p:spPr>
          <a:xfrm>
            <a:off x="3942832" y="3935479"/>
            <a:ext cx="1372492"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38668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7003" y="636062"/>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53496" y="1467059"/>
            <a:ext cx="9133241"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 had sold the ticket when she came.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改为否定句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________ the ticket when she came.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By 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been very hungry.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you ________ very hungry by 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He had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broken his arm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saw him.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had he ________ when I saw him?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46718" y="2423617"/>
            <a:ext cx="10567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hadn't </a:t>
            </a:r>
            <a:endParaRPr lang="zh-CN" altLang="en-US" dirty="0"/>
          </a:p>
        </p:txBody>
      </p:sp>
      <p:sp>
        <p:nvSpPr>
          <p:cNvPr id="5" name="Rectangle 4"/>
          <p:cNvSpPr/>
          <p:nvPr/>
        </p:nvSpPr>
        <p:spPr>
          <a:xfrm>
            <a:off x="3596640" y="2423616"/>
            <a:ext cx="6992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sold</a:t>
            </a:r>
            <a:endParaRPr lang="zh-CN" altLang="en-US" dirty="0"/>
          </a:p>
        </p:txBody>
      </p:sp>
      <p:sp>
        <p:nvSpPr>
          <p:cNvPr id="6" name="Rectangle 5"/>
          <p:cNvSpPr/>
          <p:nvPr/>
        </p:nvSpPr>
        <p:spPr>
          <a:xfrm>
            <a:off x="2146718" y="3841840"/>
            <a:ext cx="686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7" name="Rectangle 6"/>
          <p:cNvSpPr/>
          <p:nvPr/>
        </p:nvSpPr>
        <p:spPr>
          <a:xfrm>
            <a:off x="3946255" y="3841838"/>
            <a:ext cx="8162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been</a:t>
            </a:r>
            <a:endParaRPr lang="zh-CN" altLang="en-US" dirty="0"/>
          </a:p>
        </p:txBody>
      </p:sp>
      <p:sp>
        <p:nvSpPr>
          <p:cNvPr id="8" name="Rectangle 7"/>
          <p:cNvSpPr/>
          <p:nvPr/>
        </p:nvSpPr>
        <p:spPr>
          <a:xfrm>
            <a:off x="2029610" y="5349698"/>
            <a:ext cx="8678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
        <p:nvSpPr>
          <p:cNvPr id="9" name="Rectangle 8"/>
          <p:cNvSpPr/>
          <p:nvPr/>
        </p:nvSpPr>
        <p:spPr>
          <a:xfrm>
            <a:off x="4210070" y="5349697"/>
            <a:ext cx="8242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done</a:t>
            </a:r>
            <a:endParaRPr lang="zh-CN" altLang="en-US" dirty="0"/>
          </a:p>
        </p:txBody>
      </p:sp>
    </p:spTree>
    <p:extLst>
      <p:ext uri="{BB962C8B-B14F-4D97-AF65-F5344CB8AC3E}">
        <p14:creationId xmlns:p14="http://schemas.microsoft.com/office/powerpoint/2010/main" val="326149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8781" y="700608"/>
            <a:ext cx="464742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用所给动词的正确形式填空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01209" y="1751369"/>
            <a:ext cx="9728561"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By the time we arrived at the cinema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film ________(start) already.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By the end of the World Cup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Germany ________(win) four gold medals.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students had cleaned their classroom when the teacher ________(come)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After the big fire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nobody dared to go to the ________(burn) area.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324006" y="2004070"/>
            <a:ext cx="16103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started</a:t>
            </a:r>
            <a:endParaRPr lang="zh-CN" altLang="en-US" dirty="0"/>
          </a:p>
        </p:txBody>
      </p:sp>
      <p:sp>
        <p:nvSpPr>
          <p:cNvPr id="5" name="Rectangle 4"/>
          <p:cNvSpPr/>
          <p:nvPr/>
        </p:nvSpPr>
        <p:spPr>
          <a:xfrm>
            <a:off x="6517543" y="2718436"/>
            <a:ext cx="12654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won</a:t>
            </a:r>
            <a:endParaRPr lang="zh-CN" altLang="en-US" dirty="0"/>
          </a:p>
        </p:txBody>
      </p:sp>
      <p:sp>
        <p:nvSpPr>
          <p:cNvPr id="6" name="Rectangle 5"/>
          <p:cNvSpPr/>
          <p:nvPr/>
        </p:nvSpPr>
        <p:spPr>
          <a:xfrm>
            <a:off x="1417445" y="4134083"/>
            <a:ext cx="8585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came</a:t>
            </a:r>
            <a:endParaRPr lang="zh-CN" altLang="en-US" dirty="0"/>
          </a:p>
        </p:txBody>
      </p:sp>
      <p:sp>
        <p:nvSpPr>
          <p:cNvPr id="7" name="Rectangle 6"/>
          <p:cNvSpPr/>
          <p:nvPr/>
        </p:nvSpPr>
        <p:spPr>
          <a:xfrm>
            <a:off x="7344212" y="4955954"/>
            <a:ext cx="8774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burnt</a:t>
            </a:r>
            <a:endParaRPr lang="zh-CN" altLang="en-US" dirty="0"/>
          </a:p>
        </p:txBody>
      </p:sp>
    </p:spTree>
    <p:extLst>
      <p:ext uri="{BB962C8B-B14F-4D97-AF65-F5344CB8AC3E}">
        <p14:creationId xmlns:p14="http://schemas.microsoft.com/office/powerpoint/2010/main" val="24029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0160" y="1070066"/>
            <a:ext cx="1007991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We had our tests. Then we had a long holiday.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用过去完成时连接两句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we ________ ________ our tests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a long holiday.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He showed us the picture. Then he showed us around the house.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用过去完成时连接两句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 he ________ ________ 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________ ________ ________ ________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80580" y="2068615"/>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4" name="Rectangle 3"/>
          <p:cNvSpPr/>
          <p:nvPr/>
        </p:nvSpPr>
        <p:spPr>
          <a:xfrm>
            <a:off x="4081000" y="2068614"/>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5" name="Rectangle 4"/>
          <p:cNvSpPr/>
          <p:nvPr/>
        </p:nvSpPr>
        <p:spPr>
          <a:xfrm>
            <a:off x="2756434" y="4252418"/>
            <a:ext cx="11601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showed</a:t>
            </a:r>
            <a:endParaRPr lang="zh-CN" altLang="en-US" dirty="0"/>
          </a:p>
        </p:txBody>
      </p:sp>
      <p:sp>
        <p:nvSpPr>
          <p:cNvPr id="6" name="Rectangle 5"/>
          <p:cNvSpPr/>
          <p:nvPr/>
        </p:nvSpPr>
        <p:spPr>
          <a:xfrm>
            <a:off x="4408974" y="4252417"/>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a:t>
            </a:r>
            <a:endParaRPr lang="zh-CN" altLang="en-US" dirty="0"/>
          </a:p>
        </p:txBody>
      </p:sp>
      <p:sp>
        <p:nvSpPr>
          <p:cNvPr id="7" name="Rectangle 6"/>
          <p:cNvSpPr/>
          <p:nvPr/>
        </p:nvSpPr>
        <p:spPr>
          <a:xfrm>
            <a:off x="5535448" y="4252416"/>
            <a:ext cx="10822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around</a:t>
            </a:r>
            <a:endParaRPr lang="zh-CN" altLang="en-US" dirty="0"/>
          </a:p>
        </p:txBody>
      </p:sp>
      <p:sp>
        <p:nvSpPr>
          <p:cNvPr id="8" name="Rectangle 7"/>
          <p:cNvSpPr/>
          <p:nvPr/>
        </p:nvSpPr>
        <p:spPr>
          <a:xfrm>
            <a:off x="6945447" y="4252415"/>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9" name="Rectangle 8"/>
          <p:cNvSpPr/>
          <p:nvPr/>
        </p:nvSpPr>
        <p:spPr>
          <a:xfrm>
            <a:off x="8236492" y="4252414"/>
            <a:ext cx="9444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house</a:t>
            </a:r>
            <a:endParaRPr lang="zh-CN" altLang="en-US" dirty="0"/>
          </a:p>
        </p:txBody>
      </p:sp>
      <p:sp>
        <p:nvSpPr>
          <p:cNvPr id="10" name="Rectangle 9"/>
          <p:cNvSpPr/>
          <p:nvPr/>
        </p:nvSpPr>
        <p:spPr>
          <a:xfrm>
            <a:off x="10361540" y="4252413"/>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11" name="Rectangle 10"/>
          <p:cNvSpPr/>
          <p:nvPr/>
        </p:nvSpPr>
        <p:spPr>
          <a:xfrm>
            <a:off x="1427999" y="4962422"/>
            <a:ext cx="11601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showed</a:t>
            </a:r>
            <a:endParaRPr lang="zh-CN" altLang="en-US" dirty="0"/>
          </a:p>
        </p:txBody>
      </p:sp>
      <p:sp>
        <p:nvSpPr>
          <p:cNvPr id="12" name="Rectangle 11"/>
          <p:cNvSpPr/>
          <p:nvPr/>
        </p:nvSpPr>
        <p:spPr>
          <a:xfrm>
            <a:off x="3008554" y="4962422"/>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a:t>
            </a:r>
            <a:endParaRPr lang="zh-CN" altLang="en-US" dirty="0"/>
          </a:p>
        </p:txBody>
      </p:sp>
      <p:sp>
        <p:nvSpPr>
          <p:cNvPr id="13" name="Rectangle 12"/>
          <p:cNvSpPr/>
          <p:nvPr/>
        </p:nvSpPr>
        <p:spPr>
          <a:xfrm>
            <a:off x="4203789" y="4923399"/>
            <a:ext cx="6719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 </a:t>
            </a:r>
            <a:endParaRPr lang="zh-CN" altLang="en-US" dirty="0"/>
          </a:p>
        </p:txBody>
      </p:sp>
      <p:sp>
        <p:nvSpPr>
          <p:cNvPr id="14" name="Rectangle 13"/>
          <p:cNvSpPr/>
          <p:nvPr/>
        </p:nvSpPr>
        <p:spPr>
          <a:xfrm>
            <a:off x="4681581" y="4714078"/>
            <a:ext cx="168424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picture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3379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9734" y="539242"/>
            <a:ext cx="360066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0457" y="1198117"/>
            <a:ext cx="12192000"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阅读下面短文，掌握其大意，然后从各题所给的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42278" y="1839525"/>
            <a:ext cx="10574767" cy="4461093"/>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Think of all the ways that you use your arms and hands. You use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open doors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carry boxes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climb trees and ride bikes.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Jessica Cox was born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arms. But she didn't let that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her from doing things. She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feed herself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paint and play the piano by using her feet.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she was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Jessica watched the other students on the playground. She did not have hands to catch balls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did not have arms to climb with. Jessica imagined herself as a girl of unusually(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不寻常地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great ability. She would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over the playground and take her friends into the sky.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962362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8194" y="1611478"/>
            <a:ext cx="8799754" cy="3046988"/>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years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Jessica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did fly. She learnt to fly a plane! It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Jessica was patient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confident and brave. She controlled the plane with her feet. She made 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come true.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157177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04968" y="1421496"/>
            <a:ext cx="6870551"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that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them</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D.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without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along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including  D. towards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divide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add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lend  D. stop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paid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refused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learnt  D. forgot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school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hospital  D. town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53590" y="170285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647979" y="244587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647979" y="310104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647979" y="384407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569032" y="4587097"/>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Tree>
    <p:extLst>
      <p:ext uri="{BB962C8B-B14F-4D97-AF65-F5344CB8AC3E}">
        <p14:creationId xmlns:p14="http://schemas.microsoft.com/office/powerpoint/2010/main" val="191416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18909" y="1367708"/>
            <a:ext cx="7429948"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so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D. though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fly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knock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fall  D. push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set up  B. grew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gave up  D. warmed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comfortable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lazy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small  D.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mark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advice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dream  D. report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70737" y="162755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556309" y="234906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569134" y="307057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550699" y="379207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550699" y="451358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77370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12333" y="519513"/>
            <a:ext cx="5569730" cy="461665"/>
          </a:xfrm>
          <a:prstGeom prst="rect">
            <a:avLst/>
          </a:prstGeom>
        </p:spPr>
        <p:txBody>
          <a:bodyPr wrap="none">
            <a:spAutoFit/>
          </a:bodyPr>
          <a:lstStyle/>
          <a:p>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Period 3</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Grammar Focus</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4c(</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语法过关</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b="1" dirty="0"/>
          </a:p>
        </p:txBody>
      </p:sp>
      <p:sp>
        <p:nvSpPr>
          <p:cNvPr id="3" name="Rectangle 2"/>
          <p:cNvSpPr/>
          <p:nvPr/>
        </p:nvSpPr>
        <p:spPr>
          <a:xfrm>
            <a:off x="1839558" y="1288227"/>
            <a:ext cx="9369909" cy="4524315"/>
          </a:xfrm>
          <a:prstGeom prst="rect">
            <a:avLst/>
          </a:prstGeom>
        </p:spPr>
        <p:txBody>
          <a:bodyPr wrap="square">
            <a:spAutoFit/>
          </a:bodyPr>
          <a:lstStyle/>
          <a:p>
            <a:pPr algn="ctr">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概念：表示在过去某一时间或某一动作之前发生或完成了的动作，即过去的过去。</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肯定结构：主语＋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＋动词过去分词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通用于各种人称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＋其他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否定结构：主语＋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＋过去分词＋其他</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598662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2132" y="955304"/>
            <a:ext cx="9455971" cy="4524315"/>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一般疑问句：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＋主语＋动词的过去分词＋其他</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过去完成时的判断依据：</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由时间状语来判断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(1)by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＋过去的时间点。例如：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finished reading the novel by nine o'clock last night.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昨晚九点，我读完了那本小说。</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518275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0871" y="933746"/>
            <a:ext cx="8731624"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(2)by the end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＋过去的时间点。如：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learned over two thousand English words by the end of last term.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截止到上学期期末，我们已经学了两千多个英文单词了</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＋过去的时间点。如：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had planted six hundred trees before last Wednesday.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上周三以前他们已经种了六百棵树了</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379971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8344" y="1342537"/>
            <a:ext cx="9402183"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过去的过去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来判断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过去完成时表示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过去的过去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，是指在过去某一动作之前已经发生或完成的动作，即动作有先后关系，动作在前的用过去完成时，在后的用一般过去时。这种用法常出现在：</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869447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371" y="1104209"/>
            <a:ext cx="10370370"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宾语从句中：当宾语从句的主句为一般过去时，且从句的动作先于主句的动作时，从句要用过去完成时。如：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said that she had seen the film before.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她说她以前看过这部电影。</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状语从句中：在时间、条件、原因、方式等状语从句中，主、从句的动作发生有先后关系，动作在前的，要用过去完成时，动作在后的要用一般过去时。如</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153080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0720" y="1360522"/>
            <a:ext cx="9043596"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My friend kept me ________(wait) for half an hour.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When I got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meeting ________(begin)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family ________(go)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Yongzhou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botanical garden(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植物园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last weekend.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I ________(not hear) from my aunt since she went to Tokyo last year.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737924" y="1627552"/>
            <a:ext cx="11670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waiting</a:t>
            </a:r>
            <a:endParaRPr lang="zh-CN" altLang="en-US" dirty="0"/>
          </a:p>
        </p:txBody>
      </p:sp>
      <p:sp>
        <p:nvSpPr>
          <p:cNvPr id="4" name="Rectangle 3"/>
          <p:cNvSpPr/>
          <p:nvPr/>
        </p:nvSpPr>
        <p:spPr>
          <a:xfrm>
            <a:off x="6234512" y="2348314"/>
            <a:ext cx="15087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begun</a:t>
            </a:r>
            <a:endParaRPr lang="zh-CN" altLang="en-US" dirty="0"/>
          </a:p>
        </p:txBody>
      </p:sp>
      <p:sp>
        <p:nvSpPr>
          <p:cNvPr id="5" name="Rectangle 4"/>
          <p:cNvSpPr/>
          <p:nvPr/>
        </p:nvSpPr>
        <p:spPr>
          <a:xfrm>
            <a:off x="5968548" y="3022515"/>
            <a:ext cx="8170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went</a:t>
            </a:r>
            <a:endParaRPr lang="zh-CN" altLang="en-US" dirty="0"/>
          </a:p>
        </p:txBody>
      </p:sp>
      <p:sp>
        <p:nvSpPr>
          <p:cNvPr id="6" name="Rectangle 5"/>
          <p:cNvSpPr/>
          <p:nvPr/>
        </p:nvSpPr>
        <p:spPr>
          <a:xfrm>
            <a:off x="1811153" y="4314793"/>
            <a:ext cx="252389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haven't heard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8944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8" y="546555"/>
            <a:ext cx="10370373"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got to the station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train had already left.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当我到达车站时，火车已经离开了。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he had finished his homework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went to bed.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他完成作业以后，就上床睡觉了。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注意：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引导的时间状语从句中，由于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before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本身已表达了动作的先后关系，若主、从句表示的动作紧密相连，则主、从句都用一般过去时。如：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he closed the door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left the classroom.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他关上门，离开了教室。</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90626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74202" y="1589962"/>
            <a:ext cx="8408894"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根据上、下文来判定。</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met Wang Ming in the street yesterday. We hadn't seen each other since he went to Beijing.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昨天我在街上遇到王明，自从他去北京以后，我们就没见过。</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060046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4650" y="761582"/>
            <a:ext cx="7612828"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根据句意，用括号内所给词语的正确时态填空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0913" y="1733468"/>
            <a:ext cx="11123407"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 ________(read) three English novels by the end of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He ________(not ride) a horse before that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Nancy ________(wash) the clothes by the time her mother ________(come)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 you ________(phone) Annie before you ________(go) to see her in London?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The Smiths talked about the market where they ________(buy) the beans and cream.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25672" y="1982554"/>
            <a:ext cx="12915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read</a:t>
            </a:r>
            <a:endParaRPr lang="zh-CN" altLang="en-US" dirty="0"/>
          </a:p>
        </p:txBody>
      </p:sp>
      <p:sp>
        <p:nvSpPr>
          <p:cNvPr id="5" name="Rectangle 4"/>
          <p:cNvSpPr/>
          <p:nvPr/>
        </p:nvSpPr>
        <p:spPr>
          <a:xfrm>
            <a:off x="1286132" y="2668364"/>
            <a:ext cx="18742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hadn't ridden</a:t>
            </a:r>
            <a:endParaRPr lang="zh-CN" altLang="en-US" dirty="0"/>
          </a:p>
        </p:txBody>
      </p:sp>
      <p:sp>
        <p:nvSpPr>
          <p:cNvPr id="6" name="Rectangle 5"/>
          <p:cNvSpPr/>
          <p:nvPr/>
        </p:nvSpPr>
        <p:spPr>
          <a:xfrm>
            <a:off x="1771425" y="3407932"/>
            <a:ext cx="1686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washed</a:t>
            </a:r>
            <a:endParaRPr lang="zh-CN" altLang="en-US" dirty="0"/>
          </a:p>
        </p:txBody>
      </p:sp>
      <p:sp>
        <p:nvSpPr>
          <p:cNvPr id="7" name="Rectangle 6"/>
          <p:cNvSpPr/>
          <p:nvPr/>
        </p:nvSpPr>
        <p:spPr>
          <a:xfrm>
            <a:off x="8485220" y="3407932"/>
            <a:ext cx="8585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came</a:t>
            </a:r>
            <a:endParaRPr lang="zh-CN" altLang="en-US" dirty="0"/>
          </a:p>
        </p:txBody>
      </p:sp>
      <p:sp>
        <p:nvSpPr>
          <p:cNvPr id="8" name="Rectangle 7"/>
          <p:cNvSpPr/>
          <p:nvPr/>
        </p:nvSpPr>
        <p:spPr>
          <a:xfrm>
            <a:off x="1125672" y="4147500"/>
            <a:ext cx="686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9" name="Rectangle 8"/>
          <p:cNvSpPr/>
          <p:nvPr/>
        </p:nvSpPr>
        <p:spPr>
          <a:xfrm>
            <a:off x="2883813" y="4093265"/>
            <a:ext cx="1148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phoned</a:t>
            </a:r>
            <a:endParaRPr lang="zh-CN" altLang="en-US" dirty="0"/>
          </a:p>
        </p:txBody>
      </p:sp>
      <p:sp>
        <p:nvSpPr>
          <p:cNvPr id="10" name="Rectangle 9"/>
          <p:cNvSpPr/>
          <p:nvPr/>
        </p:nvSpPr>
        <p:spPr>
          <a:xfrm>
            <a:off x="7459560" y="4147499"/>
            <a:ext cx="81708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went</a:t>
            </a:r>
            <a:endParaRPr lang="zh-CN" altLang="en-US" dirty="0"/>
          </a:p>
        </p:txBody>
      </p:sp>
      <p:sp>
        <p:nvSpPr>
          <p:cNvPr id="12" name="Rectangle 11"/>
          <p:cNvSpPr/>
          <p:nvPr/>
        </p:nvSpPr>
        <p:spPr>
          <a:xfrm>
            <a:off x="6761564" y="4919391"/>
            <a:ext cx="16164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bought</a:t>
            </a:r>
            <a:endParaRPr lang="zh-CN" altLang="en-US" dirty="0"/>
          </a:p>
        </p:txBody>
      </p:sp>
    </p:spTree>
    <p:extLst>
      <p:ext uri="{BB962C8B-B14F-4D97-AF65-F5344CB8AC3E}">
        <p14:creationId xmlns:p14="http://schemas.microsoft.com/office/powerpoint/2010/main" val="84919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2607" y="646819"/>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78193" y="1611520"/>
            <a:ext cx="9036423"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Most of my good friends ________ when I ________ at the party.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arrived  B. had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arrived  D. had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arrived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he was in the shop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found he ________ his wallet.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lost  B. has lost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lost  D. would lose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26815" y="185346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1330021" y="409105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269198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4" y="685969"/>
            <a:ext cx="10434918" cy="6001643"/>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By the end of last week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________ in the west of China for two months helping the homeless 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will stay  B. has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stayed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would stay  D. had stayed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—You didn't watch the movie?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by the time I ________ to the cinema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movie ________ for several minutes.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begun  B. 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been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begun  D. 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has been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919403" y="91754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5048941" y="380059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5706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98124" y="485455"/>
            <a:ext cx="3728778" cy="721608"/>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Period 4</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Section B 1a</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2e</a:t>
            </a:r>
            <a:endParaRPr lang="zh-CN" altLang="zh-CN" sz="105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1012" y="1207063"/>
            <a:ext cx="7795708"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根据句子意思及首字母提示，完成句中所缺单词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83341" y="2038060"/>
            <a:ext cx="9810974"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 see your glass is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 I fill it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he came 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telephone was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When I went out of the 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r</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that I had lost my bag.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It's not very polite of you to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or laugh at others.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I felt very </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when I made a mistake in class.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894538" y="2298003"/>
            <a:ext cx="986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empty</a:t>
            </a:r>
            <a:endParaRPr lang="zh-CN" altLang="en-US" dirty="0"/>
          </a:p>
        </p:txBody>
      </p:sp>
      <p:sp>
        <p:nvSpPr>
          <p:cNvPr id="6" name="Rectangle 5"/>
          <p:cNvSpPr/>
          <p:nvPr/>
        </p:nvSpPr>
        <p:spPr>
          <a:xfrm>
            <a:off x="6524049" y="3015288"/>
            <a:ext cx="10454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ringing</a:t>
            </a:r>
            <a:endParaRPr lang="zh-CN" altLang="en-US" dirty="0"/>
          </a:p>
        </p:txBody>
      </p:sp>
      <p:sp>
        <p:nvSpPr>
          <p:cNvPr id="7" name="Rectangle 6"/>
          <p:cNvSpPr/>
          <p:nvPr/>
        </p:nvSpPr>
        <p:spPr>
          <a:xfrm>
            <a:off x="5762513" y="3729637"/>
            <a:ext cx="11611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realized</a:t>
            </a:r>
            <a:endParaRPr lang="zh-CN" altLang="en-US" dirty="0"/>
          </a:p>
        </p:txBody>
      </p:sp>
      <p:sp>
        <p:nvSpPr>
          <p:cNvPr id="8" name="Rectangle 7"/>
          <p:cNvSpPr/>
          <p:nvPr/>
        </p:nvSpPr>
        <p:spPr>
          <a:xfrm>
            <a:off x="5203049" y="4484327"/>
            <a:ext cx="6671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fool</a:t>
            </a:r>
            <a:endParaRPr lang="zh-CN" altLang="en-US" dirty="0"/>
          </a:p>
        </p:txBody>
      </p:sp>
      <p:sp>
        <p:nvSpPr>
          <p:cNvPr id="9" name="Rectangle 8"/>
          <p:cNvSpPr/>
          <p:nvPr/>
        </p:nvSpPr>
        <p:spPr>
          <a:xfrm>
            <a:off x="2271400" y="4992715"/>
            <a:ext cx="2420984"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embarrassed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50692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9953" y="578702"/>
            <a:ext cx="7085704"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根据句意，用所给动词的适当形式填空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58645" y="1611520"/>
            <a:ext cx="9918550"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little boy is often ________(fool) by the tall 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Mr. Zhang ________(announce) to his class that there would be no class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Tony ________(marry) Lily in 2014. They had a baby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plane ________(disappear) behind a cloud.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354473" y="1853462"/>
            <a:ext cx="10518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fooled</a:t>
            </a:r>
            <a:endParaRPr lang="zh-CN" altLang="en-US" dirty="0"/>
          </a:p>
        </p:txBody>
      </p:sp>
      <p:sp>
        <p:nvSpPr>
          <p:cNvPr id="5" name="Rectangle 4"/>
          <p:cNvSpPr/>
          <p:nvPr/>
        </p:nvSpPr>
        <p:spPr>
          <a:xfrm>
            <a:off x="3032489" y="2557069"/>
            <a:ext cx="15872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announced</a:t>
            </a:r>
            <a:endParaRPr lang="zh-CN" altLang="en-US" dirty="0"/>
          </a:p>
        </p:txBody>
      </p:sp>
      <p:sp>
        <p:nvSpPr>
          <p:cNvPr id="6" name="Rectangle 5"/>
          <p:cNvSpPr/>
          <p:nvPr/>
        </p:nvSpPr>
        <p:spPr>
          <a:xfrm>
            <a:off x="2354745" y="4058779"/>
            <a:ext cx="1178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married</a:t>
            </a:r>
            <a:endParaRPr lang="zh-CN" altLang="en-US" dirty="0"/>
          </a:p>
        </p:txBody>
      </p:sp>
      <p:sp>
        <p:nvSpPr>
          <p:cNvPr id="8" name="Rectangle 7"/>
          <p:cNvSpPr/>
          <p:nvPr/>
        </p:nvSpPr>
        <p:spPr>
          <a:xfrm>
            <a:off x="2841608" y="4809435"/>
            <a:ext cx="319542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disappeared/disappears</a:t>
            </a:r>
            <a:endParaRPr lang="zh-CN" altLang="en-US" dirty="0"/>
          </a:p>
        </p:txBody>
      </p:sp>
    </p:spTree>
    <p:extLst>
      <p:ext uri="{BB962C8B-B14F-4D97-AF65-F5344CB8AC3E}">
        <p14:creationId xmlns:p14="http://schemas.microsoft.com/office/powerpoint/2010/main" val="160743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2083" y="1482386"/>
            <a:ext cx="8333591"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Why not ________(cancel) the meeting?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He said that he ________(get) two letters from his parents the month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The worker said he ________(work) there since 1976.</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79406" y="1713613"/>
            <a:ext cx="9755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cancel</a:t>
            </a:r>
            <a:endParaRPr lang="zh-CN" altLang="en-US" dirty="0"/>
          </a:p>
        </p:txBody>
      </p:sp>
      <p:sp>
        <p:nvSpPr>
          <p:cNvPr id="4" name="Rectangle 3"/>
          <p:cNvSpPr/>
          <p:nvPr/>
        </p:nvSpPr>
        <p:spPr>
          <a:xfrm>
            <a:off x="4465229" y="2406505"/>
            <a:ext cx="11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got</a:t>
            </a:r>
            <a:endParaRPr lang="zh-CN" altLang="en-US" dirty="0"/>
          </a:p>
        </p:txBody>
      </p:sp>
      <p:sp>
        <p:nvSpPr>
          <p:cNvPr id="5" name="Rectangle 4"/>
          <p:cNvSpPr/>
          <p:nvPr/>
        </p:nvSpPr>
        <p:spPr>
          <a:xfrm>
            <a:off x="4220582" y="3698377"/>
            <a:ext cx="227177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 worked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09036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1850" y="636062"/>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18796" y="1467059"/>
            <a:ext cx="1059628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said that he would pass the exam and this ________ to be true.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turned out  B. put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broke out  D. tried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贵港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)—Is your father strict with you?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He takes my grades as ________ as my teachers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serious  B. more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serious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seriously  D. more seriously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937599" y="165982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5168878" y="394044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5927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1832" y="736579"/>
            <a:ext cx="9176272"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Many kinds of fish are fast ________ because of the serious pollution.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disappearing  B. appearing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growing  D. buying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customers ________ to take their temperatures when they enter the supermarket.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is asked  B. was asked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are asked  D. were asked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880236" y="96057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5921914" y="319816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67654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7153" y="679093"/>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42739" y="1561189"/>
            <a:ext cx="8401723"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—It's cold outside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Jimmy! You should ________ your sweater.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off  B. take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put on  D. put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If you read a lot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life will be full ________ pleasure.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D. with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481773" y="179967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7130395" y="399423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11565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9939" y="689851"/>
            <a:ext cx="390844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怀化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任务型阅读</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89788" y="1520848"/>
            <a:ext cx="10348856" cy="5015091"/>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Once upon a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a rich man. He loved his son very much. Because he wanted to make his son have a happy life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decided to send him to see a smart old man for advice on happiness. When the old man knew about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gave the boy an empty bowl and asked him to go to the river and fill the bowl with water. “If no water is spilt(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洒</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when you come back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will tell you about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 walked to the river and came back with a bowl of water. The old man asked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 you notice the beautiful flowers along the road and the birds singing in the trees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boy could say nothing about them because he paid much attention to the bowl in his hands.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682107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915" y="862140"/>
            <a:ext cx="10445676" cy="5262979"/>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old man smiled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“Bring me another bowl of water and enjoy the flowers and the singing of birds.”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he came back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 could describe everything he had seen to the old man. But when he looked at his bowl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found most water was gone. He forgot all about his bowl when he enjoyed the beautiful things along the road.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young man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old man said. “Enjoy the beauty of the world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never forget your dream in your heart. This is the secret of happiness.”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528461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41" y="1453728"/>
            <a:ext cx="986476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Why did the rich man decide to send his son to see a smart old man for advice?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What did the old man ask the boy to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12721" y="2730231"/>
            <a:ext cx="7365402"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Because he wanted to make his son have a happy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78597" y="4268574"/>
            <a:ext cx="8860715" cy="830997"/>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asked the boy to go to the river and fill the bowl with water.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0372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9704" y="1163312"/>
            <a:ext cx="10273552"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How did the boy go to the river?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Could the boy describe the beautiful flowers and the singing birds at last?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What can you learn from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724262" y="1722584"/>
            <a:ext cx="360316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walked to the river.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972006" y="3289606"/>
            <a:ext cx="2655855"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he could.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31860" y="4706066"/>
            <a:ext cx="10731395" cy="1569660"/>
          </a:xfrm>
          <a:prstGeom prst="rect">
            <a:avLst/>
          </a:prstGeom>
        </p:spPr>
        <p:txBody>
          <a:bodyPr wrap="squar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Enjoy the beauty of the world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never forget your dream in your heart. This is the secret of happiness.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00618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9281" y="754396"/>
            <a:ext cx="360066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德州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综合填空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83746" y="1485958"/>
            <a:ext cx="9775115" cy="1569660"/>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阅读下面的短文，根据短文内容，从下面方框内所给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个词中选择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个意义相符的词，必要时进行词形变化，填入空白处，每空一词。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2393805" y="2966748"/>
            <a:ext cx="6685650" cy="1107267"/>
          </a:xfrm>
          <a:prstGeom prst="rect">
            <a:avLst/>
          </a:prstGeom>
        </p:spPr>
      </p:pic>
      <p:sp>
        <p:nvSpPr>
          <p:cNvPr id="5" name="Rectangle 4"/>
          <p:cNvSpPr/>
          <p:nvPr/>
        </p:nvSpPr>
        <p:spPr>
          <a:xfrm>
            <a:off x="4059837" y="3830657"/>
            <a:ext cx="2975045" cy="830997"/>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Row Boats in the Park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939281" y="4301208"/>
            <a:ext cx="9993853" cy="2198935"/>
          </a:xfrm>
          <a:prstGeom prst="rect">
            <a:avLst/>
          </a:prstGeom>
        </p:spPr>
        <p:txBody>
          <a:bodyPr wrap="square">
            <a:spAutoFit/>
          </a:bodyPr>
          <a:lstStyle/>
          <a:p>
            <a:pPr indent="6084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keep a number of lists about things I want to 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places I want to see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food I want to eat. And for a long time—nearly seven years—rowing boats in the park has always been the 1. ________ thing on my lists.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7" name="Rectangle 6"/>
          <p:cNvSpPr/>
          <p:nvPr/>
        </p:nvSpPr>
        <p:spPr>
          <a:xfrm>
            <a:off x="5500029" y="6038478"/>
            <a:ext cx="6712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a:t>
            </a:r>
            <a:endParaRPr lang="zh-CN" altLang="en-US" dirty="0"/>
          </a:p>
        </p:txBody>
      </p:sp>
    </p:spTree>
    <p:extLst>
      <p:ext uri="{BB962C8B-B14F-4D97-AF65-F5344CB8AC3E}">
        <p14:creationId xmlns:p14="http://schemas.microsoft.com/office/powerpoint/2010/main" val="269279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2428" y="503567"/>
            <a:ext cx="11080376"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Somehow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checking this one off the list always meant that many things had to be just right: the right weather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free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child-care­free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my 2. ________ and happiness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all three of those things did come together on my birthday morning! After breakfast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Jordan and I made our way to the park 3.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 the autumn colors weren't yet at their peak(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峰值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autumn scenery(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风景</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still great to see. It was 5.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wind was soft and gentle. Our limited(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有限的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row-­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boating skills gave us reasons to laugh at 6.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414944" y="2186949"/>
            <a:ext cx="1188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surprise</a:t>
            </a:r>
            <a:endParaRPr lang="zh-CN" altLang="en-US" dirty="0"/>
          </a:p>
        </p:txBody>
      </p:sp>
      <p:sp>
        <p:nvSpPr>
          <p:cNvPr id="4" name="Rectangle 3"/>
          <p:cNvSpPr/>
          <p:nvPr/>
        </p:nvSpPr>
        <p:spPr>
          <a:xfrm>
            <a:off x="1514726" y="3671505"/>
            <a:ext cx="17397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immediately</a:t>
            </a:r>
            <a:endParaRPr lang="zh-CN" altLang="en-US" dirty="0"/>
          </a:p>
        </p:txBody>
      </p:sp>
      <p:sp>
        <p:nvSpPr>
          <p:cNvPr id="5" name="Rectangle 4"/>
          <p:cNvSpPr/>
          <p:nvPr/>
        </p:nvSpPr>
        <p:spPr>
          <a:xfrm>
            <a:off x="1720808" y="4424539"/>
            <a:ext cx="13276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Although</a:t>
            </a:r>
            <a:endParaRPr lang="zh-CN" altLang="en-US" dirty="0"/>
          </a:p>
        </p:txBody>
      </p:sp>
      <p:sp>
        <p:nvSpPr>
          <p:cNvPr id="6" name="Rectangle 5"/>
          <p:cNvSpPr/>
          <p:nvPr/>
        </p:nvSpPr>
        <p:spPr>
          <a:xfrm>
            <a:off x="6655799" y="5091514"/>
            <a:ext cx="9243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sunny</a:t>
            </a:r>
            <a:endParaRPr lang="zh-CN" altLang="en-US" dirty="0"/>
          </a:p>
        </p:txBody>
      </p:sp>
      <p:sp>
        <p:nvSpPr>
          <p:cNvPr id="7" name="Rectangle 6"/>
          <p:cNvSpPr/>
          <p:nvPr/>
        </p:nvSpPr>
        <p:spPr>
          <a:xfrm>
            <a:off x="10028119" y="5812276"/>
            <a:ext cx="136582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ourselves</a:t>
            </a:r>
            <a:endParaRPr lang="zh-CN" altLang="en-US" dirty="0"/>
          </a:p>
        </p:txBody>
      </p:sp>
    </p:spTree>
    <p:extLst>
      <p:ext uri="{BB962C8B-B14F-4D97-AF65-F5344CB8AC3E}">
        <p14:creationId xmlns:p14="http://schemas.microsoft.com/office/powerpoint/2010/main" val="2032660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6824" y="641204"/>
            <a:ext cx="10477948" cy="6001643"/>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made our way past the trees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under the bridge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into the lake. The water was still and clear 7. ________ a mirror(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镜子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under the boat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which we can see the reflections(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倒影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boat and our smiling 8.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Everything was fun as I imagined. I can't think of a 9. ________ way to get relaxed on my birthday than this.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decided 10. ________ to do next on your lists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Jordan asked 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to think it 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replied.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your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Jordan said to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will always be here.”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522027" y="1638309"/>
            <a:ext cx="6091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like</a:t>
            </a:r>
            <a:endParaRPr lang="zh-CN" altLang="en-US" dirty="0"/>
          </a:p>
        </p:txBody>
      </p:sp>
      <p:sp>
        <p:nvSpPr>
          <p:cNvPr id="4" name="Rectangle 3"/>
          <p:cNvSpPr/>
          <p:nvPr/>
        </p:nvSpPr>
        <p:spPr>
          <a:xfrm>
            <a:off x="8358692" y="2352021"/>
            <a:ext cx="8246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faces</a:t>
            </a:r>
            <a:endParaRPr lang="zh-CN" altLang="en-US" dirty="0"/>
          </a:p>
        </p:txBody>
      </p:sp>
      <p:sp>
        <p:nvSpPr>
          <p:cNvPr id="5" name="Rectangle 4"/>
          <p:cNvSpPr/>
          <p:nvPr/>
        </p:nvSpPr>
        <p:spPr>
          <a:xfrm>
            <a:off x="8575568" y="3101349"/>
            <a:ext cx="9575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better</a:t>
            </a:r>
            <a:endParaRPr lang="zh-CN" altLang="en-US" dirty="0"/>
          </a:p>
        </p:txBody>
      </p:sp>
      <p:sp>
        <p:nvSpPr>
          <p:cNvPr id="6" name="Rectangle 5"/>
          <p:cNvSpPr/>
          <p:nvPr/>
        </p:nvSpPr>
        <p:spPr>
          <a:xfrm>
            <a:off x="4419915" y="4564389"/>
            <a:ext cx="8133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Tree>
    <p:extLst>
      <p:ext uri="{BB962C8B-B14F-4D97-AF65-F5344CB8AC3E}">
        <p14:creationId xmlns:p14="http://schemas.microsoft.com/office/powerpoint/2010/main" val="133627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554" y="571517"/>
            <a:ext cx="3600666"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阅读理解</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49855" y="1298987"/>
            <a:ext cx="10843708" cy="5015091"/>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was very young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in our village lived by planting fruit trees. My grandmother always took me to the orchard(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果园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the hill. At that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had to carry water from the river at the foot of the hill to halfway up the hill. Even though we worked so hard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production level of fruit was still low because it was short of water there.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two young men led a group of workers to our village. They learned about the difficulties we faced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canals and other projects began to be built in my village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are they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asked. “They are good men from our government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my grandma replied.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149933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184" y="1088177"/>
            <a:ext cx="11499925" cy="4524315"/>
          </a:xfrm>
          <a:prstGeom prst="rect">
            <a:avLst/>
          </a:prstGeom>
        </p:spPr>
        <p:txBody>
          <a:bodyPr wrap="square">
            <a:spAutoFit/>
          </a:bodyPr>
          <a:lstStyle/>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Shortly afterwards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moved to another city for my junior high school. The only reason I ever came back to my hometown was my grandmother.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family and I made time to return. We were surprised because everything had changed. The canal ran past every orchard so villagers didn't have to go up and down the hill anymore. The river was now so clean that fish swam happily in it. When we arrived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grandma took out some fresh pears and apples. She told us that after the water conservation project(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水利工程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completed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policy(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政策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made to encourage more people to increase the fruit production with clean water in the river</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941744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6323" y="1968266"/>
            <a:ext cx="8570260" cy="2308324"/>
          </a:xfrm>
          <a:prstGeom prst="rect">
            <a:avLst/>
          </a:prstGeom>
        </p:spPr>
        <p:txBody>
          <a:bodyPr wrap="square">
            <a:spAutoFit/>
          </a:bodyPr>
          <a:lstStyle/>
          <a:p>
            <a:pPr lvl="0" indent="6084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Thank those good men who have devoted themselves to the development of our countryside.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8400" algn="just">
              <a:lnSpc>
                <a:spcPct val="15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Nowadays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people work hard to live in a big city. However</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 should not forget our hometowns where we are from.</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06363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6984" y="1170457"/>
            <a:ext cx="8692179"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Nick is never late ________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always gets to the office on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for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D. 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Tom! It's time to get up and go to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Wake up  B. Make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Grow up  D. Look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57269" y="138012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945589" y="359620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20162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4662" y="1435784"/>
            <a:ext cx="7763435"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troubled the villagers most was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had too much work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it was not convenient to go up the hill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could only grow fruit trees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there wasn't enough water in the orchard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00842" y="1692097"/>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06453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6226" y="1373023"/>
            <a:ext cx="9273092" cy="3416320"/>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good men came and offered help probably because of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villagers' suggestions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government's support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school's practical activity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 company's engineering plan</a:t>
            </a:r>
            <a:endParaRPr lang="zh-CN" altLang="en-US" dirty="0"/>
          </a:p>
        </p:txBody>
      </p:sp>
      <p:sp>
        <p:nvSpPr>
          <p:cNvPr id="3" name="Rectangle 2"/>
          <p:cNvSpPr/>
          <p:nvPr/>
        </p:nvSpPr>
        <p:spPr>
          <a:xfrm>
            <a:off x="1724848" y="164906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62823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6935" y="1303162"/>
            <a:ext cx="7645103"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We can infer from the passage that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grandmother doesn't like to live in the city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village is a place of interest for tourists now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there will be more fruit production in the village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more people like to work in the countryside nowadays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58763" y="156300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10517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36560" y="668335"/>
            <a:ext cx="5168274" cy="721608"/>
          </a:xfrm>
          <a:prstGeom prst="rect">
            <a:avLst/>
          </a:prstGeom>
        </p:spPr>
        <p:txBody>
          <a:bodyPr wrap="none">
            <a:spAutoFit/>
          </a:bodyPr>
          <a:lstStyle/>
          <a:p>
            <a:pPr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Period 5</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Section B 3a</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3b(</a:t>
            </a: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写作专题</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187387" y="2117086"/>
            <a:ext cx="8516471" cy="3046988"/>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本单元的话题是：难以预料的事情。该话题的写作通常以一件难忘的事件为载体，重点描述事件发生的原因、进展过程及最后的结果，凸显生活中事情的难以预测性；写作时要交代清楚事件发生的时间、地点、人物等。</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942023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1" y="754521"/>
            <a:ext cx="10682343" cy="5262979"/>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人生中有很多第一次：第一次学游泳；第一次跟家人外出旅行；第一次做家务；第一次赢得比赛；第一次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。请根据提示，就你的第一次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写一篇短文。</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内容包括：</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第一次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的整个过程；</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你的感受。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80—100(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开头已给出，不计入总词数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文中不得出现真实的校名和人名。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553513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8304" y="560758"/>
            <a:ext cx="4493538"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写作中可以用到的短语或句型：</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596177" y="1478941"/>
            <a:ext cx="7107219" cy="4524315"/>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发生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 place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出席，露面，出现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show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开各种玩笑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play all kinds of tricks/jokes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互相开玩笑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play a joke on each 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停止干某事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stop doing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sth</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0774859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4207" y="940974"/>
            <a:ext cx="7871012" cy="4524315"/>
          </a:xfrm>
          <a:prstGeom prst="rect">
            <a:avLst/>
          </a:prstGeom>
        </p:spPr>
        <p:txBody>
          <a:bodyPr wrap="square">
            <a:spAutoFit/>
          </a:bodyPr>
          <a:lstStyle/>
          <a:p>
            <a:pPr lvl="0" algn="just">
              <a:lnSpc>
                <a:spcPct val="200000"/>
              </a:lnSpc>
            </a:pP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句型：</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 Life is full of the unexpected.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生活充满了意外。</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2. We must do everything as well as we can.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 must do everything as well as possible.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我们要尽量做好每一件事。</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3. As we all know</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everyone has his unforgettable memories. </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众所周知，每个人都有难以忘记的记忆。</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966054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3" y="856357"/>
            <a:ext cx="11198709" cy="5262979"/>
          </a:xfrm>
          <a:prstGeom prst="rect">
            <a:avLst/>
          </a:prstGeom>
        </p:spPr>
        <p:txBody>
          <a:bodyPr wrap="square">
            <a:spAutoFit/>
          </a:bodyPr>
          <a:lstStyle/>
          <a:p>
            <a:pPr lvl="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As we all know</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everyone has his unforgettable memories. I still remember the first time_______________________________________________________________________</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a:t>
            </a:r>
            <a:endParaRPr lang="zh-CN"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_______________________________________________________________________</a:t>
            </a:r>
            <a:endParaRPr lang="en-US"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_______________________________________________________________________</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69169" y="1595020"/>
            <a:ext cx="10908255" cy="4524315"/>
          </a:xfrm>
          <a:prstGeom prst="rect">
            <a:avLst/>
          </a:prstGeom>
        </p:spPr>
        <p:txBody>
          <a:bodyPr wrap="square">
            <a:spAutoFit/>
          </a:bodyPr>
          <a:lstStyle/>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volunteered at the old people's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up early that day because I was too excited to sleep. In the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volunteers bought some flowers and fresh fruit. As we arrived at the Happiness Nursing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sent them our best wishes too. How happy they were!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 we cleaned the windows and swept the floor for them. After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of us performed activities for them. Some read newspapers for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chatted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1429555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3799" y="1080866"/>
            <a:ext cx="9800216" cy="3046988"/>
          </a:xfrm>
          <a:prstGeom prst="rect">
            <a:avLst/>
          </a:prstGeom>
        </p:spPr>
        <p:txBody>
          <a:bodyPr wrap="square">
            <a:spAutoFit/>
          </a:bodyPr>
          <a:lstStyle/>
          <a:p>
            <a:pPr lvl="0"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en-US" altLang="zh-CN" sz="1050" kern="100" dirty="0" smtClean="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a:t>
            </a:r>
            <a:endParaRPr lang="en-US"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559858" y="1080866"/>
            <a:ext cx="9800216"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them. When it was time for us volunteers to leave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were grateful for our kindness.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84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this meaningful activity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found that we are supposed to care for the old and respect them in the daily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44105498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16792" y="306624"/>
            <a:ext cx="1685077"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01674" y="1137621"/>
            <a:ext cx="9940067" cy="5262979"/>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假如你是某中学学生李华，最近你班发生了一件令人感动的事情。请根据以下提示，给你的英国好友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Tom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写一封信，与他分享你的感动。</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两周前同学王红伤了左腿。</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王红上下楼很困难，但想来上学。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校长知道后，决定将你班从四楼搬到一楼。</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你们帮助王红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如买午饭等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你认为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13745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464" y="1242188"/>
            <a:ext cx="9563548"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绥化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the teacher came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________ cleaning the classroom.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inished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finished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had finished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________ the time my sister got up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had already gone.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When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By  D. Before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127232" y="154149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185729" y="3639232"/>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80931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38456" y="1765656"/>
            <a:ext cx="6096000" cy="3046988"/>
          </a:xfrm>
          <a:prstGeom prst="rect">
            <a:avLst/>
          </a:prstGeom>
        </p:spPr>
        <p:txBody>
          <a:bodyPr>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要求：</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词数：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80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开头和结尾已给出，不计入总词数。</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要点齐全，行文连贯，可适当发挥。</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8974739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5614" y="761918"/>
            <a:ext cx="10133704"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are you? I have a moving story to tell you.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_________________________________________________________________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Please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tell me something interesting about you and your classmates.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Hua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7443229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6527" y="539243"/>
            <a:ext cx="3751925" cy="830997"/>
          </a:xfrm>
          <a:prstGeom prst="rect">
            <a:avLst/>
          </a:prstGeom>
        </p:spPr>
        <p:txBody>
          <a:bodyPr wrap="none">
            <a:spAutoFit/>
          </a:bodyPr>
          <a:lstStyle/>
          <a:p>
            <a:pPr indent="612140" algn="just">
              <a:lnSpc>
                <a:spcPct val="200000"/>
              </a:lnSpc>
              <a:spcAft>
                <a:spcPts val="0"/>
              </a:spcAft>
            </a:pPr>
            <a:r>
              <a:rPr lang="en-US" altLang="zh-CN" sz="2400" b="1"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One Possible version</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35916" y="1370240"/>
            <a:ext cx="10434916" cy="4524315"/>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Dear Tom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How are you? I have a moving story to tell you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Wang Hong is my classmate. She hurt her left leg in an accident two weeks ago. </a:t>
            </a:r>
            <a:r>
              <a:rPr lang="en-US" altLang="zh-CN" sz="2400" kern="100" dirty="0" smtClean="0">
                <a:solidFill>
                  <a:srgbClr val="FF0000"/>
                </a:solidFill>
                <a:latin typeface="Calibri" panose="020F0502020204030204" pitchFamily="34" charset="0"/>
                <a:ea typeface="宋体" panose="02010600030101010101" pitchFamily="2" charset="-122"/>
                <a:cs typeface="Times New Roman" panose="02020603050405020304" pitchFamily="18" charset="0"/>
              </a:rPr>
              <a:t>It </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difficult for Wang Hong to go up and down the stairs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but she wanted to come to school. The headmaster decided to move my classroom from the fourth floor to the first floor after he knew it. Wang Hong is grateful to the headmaster.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8074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462" y="1145370"/>
            <a:ext cx="10026127" cy="4524315"/>
          </a:xfrm>
          <a:prstGeom prst="rect">
            <a:avLst/>
          </a:prstGeom>
        </p:spPr>
        <p:txBody>
          <a:bodyPr wrap="square">
            <a:spAutoFit/>
          </a:bodyPr>
          <a:lstStyle/>
          <a:p>
            <a:pPr lvl="0" indent="609600" algn="just">
              <a:lnSpc>
                <a:spcPct val="200000"/>
              </a:lnSpc>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 her classmates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we should also help her. Some helped her buy lunch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others helped her to clean up. She is happy. I think students should help each other and make progress together.</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Please tell me something interesting about you and your classmates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lvl="0" indent="609600" algn="r">
              <a:lnSpc>
                <a:spcPct val="200000"/>
              </a:lnSpc>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lvl="0" indent="609600" algn="r">
              <a:lnSpc>
                <a:spcPct val="200000"/>
              </a:lnSpc>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Li Hua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80591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4038" y="321433"/>
            <a:ext cx="4219680" cy="830997"/>
          </a:xfrm>
          <a:prstGeom prst="rect">
            <a:avLst/>
          </a:prstGeom>
        </p:spPr>
        <p:txBody>
          <a:bodyPr wrap="none">
            <a:spAutoFit/>
          </a:bodyPr>
          <a:lstStyle/>
          <a:p>
            <a:pPr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Period 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Self Check(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考点集训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921614" y="879787"/>
            <a:ext cx="3836435"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考点一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97150" y="1567928"/>
            <a:ext cx="326243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796067" y="2398925"/>
            <a:ext cx="10639312"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他们到的时候，我们已为时装表演做好了准备。</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they arrived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prepared for the fashion show.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在我爸妈下班回家之前，姐姐和我已经做了晚饭。</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 my parents came back from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sister and I ________ ________ supper.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1172510" y="3414587"/>
            <a:ext cx="48782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
        <p:nvSpPr>
          <p:cNvPr id="7" name="Rectangle 6"/>
          <p:cNvSpPr/>
          <p:nvPr/>
        </p:nvSpPr>
        <p:spPr>
          <a:xfrm>
            <a:off x="2427331" y="3414586"/>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8" name="Rectangle 7"/>
          <p:cNvSpPr/>
          <p:nvPr/>
        </p:nvSpPr>
        <p:spPr>
          <a:xfrm>
            <a:off x="3699027" y="3414586"/>
            <a:ext cx="7569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a:t>
            </a:r>
            <a:endParaRPr lang="zh-CN" altLang="en-US" dirty="0"/>
          </a:p>
        </p:txBody>
      </p:sp>
      <p:sp>
        <p:nvSpPr>
          <p:cNvPr id="9" name="Rectangle 8"/>
          <p:cNvSpPr/>
          <p:nvPr/>
        </p:nvSpPr>
        <p:spPr>
          <a:xfrm>
            <a:off x="1103581" y="4891914"/>
            <a:ext cx="5567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 </a:t>
            </a:r>
            <a:endParaRPr lang="zh-CN" altLang="en-US" dirty="0"/>
          </a:p>
        </p:txBody>
      </p:sp>
      <p:sp>
        <p:nvSpPr>
          <p:cNvPr id="10" name="Rectangle 9"/>
          <p:cNvSpPr/>
          <p:nvPr/>
        </p:nvSpPr>
        <p:spPr>
          <a:xfrm>
            <a:off x="2502635" y="4891912"/>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11" name="Rectangle 10"/>
          <p:cNvSpPr/>
          <p:nvPr/>
        </p:nvSpPr>
        <p:spPr>
          <a:xfrm>
            <a:off x="3699027" y="4891912"/>
            <a:ext cx="7569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time</a:t>
            </a:r>
            <a:endParaRPr lang="zh-CN" altLang="en-US" dirty="0"/>
          </a:p>
        </p:txBody>
      </p:sp>
      <p:sp>
        <p:nvSpPr>
          <p:cNvPr id="12" name="Rectangle 11"/>
          <p:cNvSpPr/>
          <p:nvPr/>
        </p:nvSpPr>
        <p:spPr>
          <a:xfrm>
            <a:off x="1103581" y="5538245"/>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13" name="Rectangle 12"/>
          <p:cNvSpPr/>
          <p:nvPr/>
        </p:nvSpPr>
        <p:spPr>
          <a:xfrm>
            <a:off x="1691038" y="5298715"/>
            <a:ext cx="1696618"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cooked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018774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8811" y="582274"/>
            <a:ext cx="4185889"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考点二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expect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hope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的区别</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47173" y="997772"/>
            <a:ext cx="141577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161825" y="1828769"/>
            <a:ext cx="10381129"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 we have to read anything next week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Wu?</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—Sure. You ________ to read Black Beauty from pages 58 to 85.</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were expected  B. will expect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are expecting  D. are expected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青岛</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)Teachers expect all their students ________ progress day by 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make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make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take  D. take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125203" y="2810894"/>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6" name="Rectangle 5"/>
          <p:cNvSpPr/>
          <p:nvPr/>
        </p:nvSpPr>
        <p:spPr>
          <a:xfrm>
            <a:off x="7663400" y="499469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93043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3140" y="1883990"/>
            <a:ext cx="8053892" cy="2308324"/>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hope ________ the basketball match.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win  B. won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win  D. winning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362978" y="211164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632702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61361" y="420909"/>
            <a:ext cx="4122603"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考点三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leave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forget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的区别</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8644" y="969549"/>
            <a:ext cx="1909497"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710466" y="1607948"/>
            <a:ext cx="9445213"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—Sorry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Green. I have ________ my homework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—Never mind. But don't forget ________ it to the school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bring  B. forget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bring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bring  D. forgot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bringing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 can't find my keys. Maybe I ________ them at home this morning.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left  B. forgot  C. lost  D. missed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911156" y="180054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6085242" y="475802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01359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3146" y="711365"/>
            <a:ext cx="2525050"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56328" y="2056113"/>
            <a:ext cx="6967369"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我把书忘在了桌子上。</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my book on the desk.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我昨天忘了带伞。</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________ my umbrella yesterday.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3076414" y="3004531"/>
            <a:ext cx="6035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left</a:t>
            </a:r>
            <a:endParaRPr lang="zh-CN" altLang="en-US" dirty="0"/>
          </a:p>
        </p:txBody>
      </p:sp>
      <p:sp>
        <p:nvSpPr>
          <p:cNvPr id="5" name="Rectangle 4"/>
          <p:cNvSpPr/>
          <p:nvPr/>
        </p:nvSpPr>
        <p:spPr>
          <a:xfrm>
            <a:off x="2905950" y="4487229"/>
            <a:ext cx="9444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forgot</a:t>
            </a:r>
            <a:endParaRPr lang="zh-CN" altLang="en-US" dirty="0"/>
          </a:p>
        </p:txBody>
      </p:sp>
    </p:spTree>
    <p:extLst>
      <p:ext uri="{BB962C8B-B14F-4D97-AF65-F5344CB8AC3E}">
        <p14:creationId xmlns:p14="http://schemas.microsoft.com/office/powerpoint/2010/main" val="419363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0796" y="571516"/>
            <a:ext cx="5453737"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考点四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full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 filled with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的区别</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4755" y="1066368"/>
            <a:ext cx="326243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058296" y="2241609"/>
            <a:ext cx="8624048"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房间里满是人。</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room ________ ________ ________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当你的嘴里满含食物的时候别说话。</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talk when your mouth ________ ________ ________ food.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840480" y="3173506"/>
            <a:ext cx="441064"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6" name="Rectangle 5"/>
          <p:cNvSpPr/>
          <p:nvPr/>
        </p:nvSpPr>
        <p:spPr>
          <a:xfrm>
            <a:off x="4890494" y="3173506"/>
            <a:ext cx="5822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full</a:t>
            </a:r>
            <a:endParaRPr lang="zh-CN" altLang="en-US" dirty="0"/>
          </a:p>
        </p:txBody>
      </p:sp>
      <p:sp>
        <p:nvSpPr>
          <p:cNvPr id="7" name="Rectangle 6"/>
          <p:cNvSpPr/>
          <p:nvPr/>
        </p:nvSpPr>
        <p:spPr>
          <a:xfrm>
            <a:off x="6224644" y="3162748"/>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8" name="Rectangle 7"/>
          <p:cNvSpPr/>
          <p:nvPr/>
        </p:nvSpPr>
        <p:spPr>
          <a:xfrm>
            <a:off x="6148144" y="4628935"/>
            <a:ext cx="44435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 </a:t>
            </a:r>
            <a:endParaRPr lang="zh-CN" altLang="en-US" dirty="0"/>
          </a:p>
        </p:txBody>
      </p:sp>
      <p:sp>
        <p:nvSpPr>
          <p:cNvPr id="9" name="Rectangle 8"/>
          <p:cNvSpPr/>
          <p:nvPr/>
        </p:nvSpPr>
        <p:spPr>
          <a:xfrm>
            <a:off x="7177240" y="4628935"/>
            <a:ext cx="80663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filled</a:t>
            </a:r>
            <a:endParaRPr lang="zh-CN" altLang="en-US" dirty="0"/>
          </a:p>
        </p:txBody>
      </p:sp>
      <p:sp>
        <p:nvSpPr>
          <p:cNvPr id="10" name="Rectangle 9"/>
          <p:cNvSpPr/>
          <p:nvPr/>
        </p:nvSpPr>
        <p:spPr>
          <a:xfrm>
            <a:off x="8491063" y="4628934"/>
            <a:ext cx="7393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with</a:t>
            </a:r>
            <a:endParaRPr lang="zh-CN" altLang="en-US" dirty="0"/>
          </a:p>
        </p:txBody>
      </p:sp>
    </p:spTree>
    <p:extLst>
      <p:ext uri="{BB962C8B-B14F-4D97-AF65-F5344CB8AC3E}">
        <p14:creationId xmlns:p14="http://schemas.microsoft.com/office/powerpoint/2010/main" val="199543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9558" y="1044978"/>
            <a:ext cx="9100969"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By the time she arrived at the airport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plane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has taken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taking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taken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would take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—Could you please ________ me a lift?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—Certainly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sir. Please get 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give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help  D. get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449961" y="120800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5027426" y="341332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756178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34554" y="571516"/>
            <a:ext cx="487986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考点五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lucky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90214" y="1578685"/>
            <a:ext cx="4025461"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选用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lucky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502945" y="2585855"/>
            <a:ext cx="6096000" cy="2308324"/>
          </a:xfrm>
          <a:prstGeom prst="rect">
            <a:avLst/>
          </a:prstGeom>
        </p:spPr>
        <p:txBody>
          <a:bodyPr>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He is a ________ dog.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You never know your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a doctor on the spot.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886538" y="2821650"/>
            <a:ext cx="8258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lucky</a:t>
            </a:r>
            <a:endParaRPr lang="zh-CN" altLang="en-US" dirty="0"/>
          </a:p>
        </p:txBody>
      </p:sp>
      <p:sp>
        <p:nvSpPr>
          <p:cNvPr id="6" name="Rectangle 5"/>
          <p:cNvSpPr/>
          <p:nvPr/>
        </p:nvSpPr>
        <p:spPr>
          <a:xfrm>
            <a:off x="5828101" y="3509184"/>
            <a:ext cx="68640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luck</a:t>
            </a:r>
            <a:endParaRPr lang="zh-CN" altLang="en-US" dirty="0"/>
          </a:p>
        </p:txBody>
      </p:sp>
      <p:sp>
        <p:nvSpPr>
          <p:cNvPr id="7" name="Rectangle 6"/>
          <p:cNvSpPr/>
          <p:nvPr/>
        </p:nvSpPr>
        <p:spPr>
          <a:xfrm>
            <a:off x="2502944" y="3996580"/>
            <a:ext cx="1641796" cy="830997"/>
          </a:xfrm>
          <a:prstGeom prst="rect">
            <a:avLst/>
          </a:prstGeom>
        </p:spPr>
        <p:txBody>
          <a:bodyPr wrap="none">
            <a:spAutoFit/>
          </a:bodyPr>
          <a:lstStyle/>
          <a:p>
            <a:pPr indent="609600" algn="just">
              <a:lnSpc>
                <a:spcPct val="200000"/>
              </a:lnSpc>
              <a:spcAft>
                <a:spcPts val="0"/>
              </a:spcAft>
            </a:pPr>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Luckily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15227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69384" y="377878"/>
            <a:ext cx="4665957"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考点六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above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的区别</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10005" y="1208875"/>
            <a:ext cx="11306287"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Ice is not often seen here in winter as the temperature normally stays ________ zero.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up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down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above  D. below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—Is Mount Tai the highest mountain in Shandong?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so. It is 1,545 meters ________ sea level.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under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above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past  D. along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Look! A boy is drawing ________ the bridge which is ________ the river.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  B. over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above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085123" y="148770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4952122" y="360953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4372813" y="506999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41707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301" y="377879"/>
            <a:ext cx="3087577"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考点七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16368" y="1208876"/>
            <a:ext cx="11478409"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They have been in love with each other for six years and finally they got ________ last month.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marry  B. to marry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married  D. to married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When I heard of this news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Mary and Jim ________ already ________ for two months.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married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been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married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been married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504671" y="144467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6685708" y="437075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34354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5119" y="471125"/>
            <a:ext cx="7892528" cy="830997"/>
          </a:xfrm>
          <a:prstGeom prst="rect">
            <a:avLst/>
          </a:prstGeom>
        </p:spPr>
        <p:txBody>
          <a:bodyPr wrap="squar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考点八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end of</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the end of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的区别</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23039" y="1001822"/>
            <a:ext cx="1909497"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99709" y="2400357"/>
            <a:ext cx="9197787"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end of last month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Jane ________ enough money for the poor sick boy.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raised  B. would raise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had raised  D. has raised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298602" y="264952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557659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2851" y="655045"/>
            <a:ext cx="4371710"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根据汉语意思完成下列句子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43492" y="1313919"/>
            <a:ext cx="10241280"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你能在这条路的尽头找到那个图书馆。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 find the library ________ ________ ________ ________ this road.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到去年年底，我们已经学习了这本书的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个单元。</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learned 10 units of the book ________ ________ ________ ________ last year.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到最后，我们再也受不了了！</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could not bear it any more!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4341732" y="2229980"/>
            <a:ext cx="4318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a:t>
            </a:r>
            <a:endParaRPr lang="zh-CN" altLang="en-US" dirty="0"/>
          </a:p>
        </p:txBody>
      </p:sp>
      <p:sp>
        <p:nvSpPr>
          <p:cNvPr id="5" name="Rectangle 4"/>
          <p:cNvSpPr/>
          <p:nvPr/>
        </p:nvSpPr>
        <p:spPr>
          <a:xfrm>
            <a:off x="5654625" y="2229980"/>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6" name="Rectangle 5"/>
          <p:cNvSpPr/>
          <p:nvPr/>
        </p:nvSpPr>
        <p:spPr>
          <a:xfrm>
            <a:off x="6807538" y="2229979"/>
            <a:ext cx="6623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end</a:t>
            </a:r>
            <a:endParaRPr lang="zh-CN" altLang="en-US" dirty="0"/>
          </a:p>
        </p:txBody>
      </p:sp>
      <p:sp>
        <p:nvSpPr>
          <p:cNvPr id="7" name="Rectangle 6"/>
          <p:cNvSpPr/>
          <p:nvPr/>
        </p:nvSpPr>
        <p:spPr>
          <a:xfrm>
            <a:off x="8109504" y="2229979"/>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8" name="Rectangle 7"/>
          <p:cNvSpPr/>
          <p:nvPr/>
        </p:nvSpPr>
        <p:spPr>
          <a:xfrm>
            <a:off x="6257675" y="3714575"/>
            <a:ext cx="48455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by</a:t>
            </a:r>
            <a:endParaRPr lang="zh-CN" altLang="en-US" dirty="0"/>
          </a:p>
        </p:txBody>
      </p:sp>
      <p:sp>
        <p:nvSpPr>
          <p:cNvPr id="9" name="Rectangle 8"/>
          <p:cNvSpPr/>
          <p:nvPr/>
        </p:nvSpPr>
        <p:spPr>
          <a:xfrm>
            <a:off x="7727027" y="3714575"/>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10" name="Rectangle 9"/>
          <p:cNvSpPr/>
          <p:nvPr/>
        </p:nvSpPr>
        <p:spPr>
          <a:xfrm>
            <a:off x="8983692" y="3706133"/>
            <a:ext cx="6623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end</a:t>
            </a:r>
            <a:endParaRPr lang="zh-CN" altLang="en-US" dirty="0"/>
          </a:p>
        </p:txBody>
      </p:sp>
      <p:sp>
        <p:nvSpPr>
          <p:cNvPr id="11" name="Rectangle 10"/>
          <p:cNvSpPr/>
          <p:nvPr/>
        </p:nvSpPr>
        <p:spPr>
          <a:xfrm>
            <a:off x="10299668" y="3714574"/>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12" name="Rectangle 11"/>
          <p:cNvSpPr/>
          <p:nvPr/>
        </p:nvSpPr>
        <p:spPr>
          <a:xfrm>
            <a:off x="1495123" y="5909095"/>
            <a:ext cx="4235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a:t>
            </a:r>
            <a:endParaRPr lang="zh-CN" altLang="en-US" dirty="0"/>
          </a:p>
        </p:txBody>
      </p:sp>
      <p:sp>
        <p:nvSpPr>
          <p:cNvPr id="13" name="Rectangle 12"/>
          <p:cNvSpPr/>
          <p:nvPr/>
        </p:nvSpPr>
        <p:spPr>
          <a:xfrm>
            <a:off x="2707030" y="5889895"/>
            <a:ext cx="603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a:t>
            </a:r>
            <a:endParaRPr lang="zh-CN" altLang="en-US" dirty="0"/>
          </a:p>
        </p:txBody>
      </p:sp>
      <p:sp>
        <p:nvSpPr>
          <p:cNvPr id="14" name="Rectangle 13"/>
          <p:cNvSpPr/>
          <p:nvPr/>
        </p:nvSpPr>
        <p:spPr>
          <a:xfrm>
            <a:off x="3923981" y="5889894"/>
            <a:ext cx="66236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end</a:t>
            </a:r>
            <a:endParaRPr lang="zh-CN" altLang="en-US" dirty="0"/>
          </a:p>
        </p:txBody>
      </p:sp>
    </p:spTree>
    <p:extLst>
      <p:ext uri="{BB962C8B-B14F-4D97-AF65-F5344CB8AC3E}">
        <p14:creationId xmlns:p14="http://schemas.microsoft.com/office/powerpoint/2010/main" val="2295668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84931" y="388636"/>
            <a:ext cx="4760021"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考点九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living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的区别</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23039" y="1077126"/>
            <a:ext cx="1909497"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861073" y="2016697"/>
            <a:ext cx="8541571"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being trapped(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困住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36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Strong Pig was still ________ when people found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great news.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alive  B. lively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lived  D. live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2439980" y="286468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65537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1989" y="1012580"/>
            <a:ext cx="5253746" cy="830997"/>
          </a:xfrm>
          <a:prstGeom prst="rect">
            <a:avLst/>
          </a:prstGeom>
        </p:spPr>
        <p:txBody>
          <a:bodyPr wrap="non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alive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living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live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完成下列句子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45572" y="2468476"/>
            <a:ext cx="6096000" cy="2308324"/>
          </a:xfrm>
          <a:prstGeom prst="rect">
            <a:avLst/>
          </a:prstGeom>
        </p:spPr>
        <p:txBody>
          <a:bodyPr>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fish we caught is still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She has no ________ relatives.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cat was playing with a ________ mouse.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155293" y="2681801"/>
            <a:ext cx="7635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alive</a:t>
            </a:r>
            <a:endParaRPr lang="zh-CN" altLang="en-US" dirty="0"/>
          </a:p>
        </p:txBody>
      </p:sp>
      <p:sp>
        <p:nvSpPr>
          <p:cNvPr id="5" name="Rectangle 4"/>
          <p:cNvSpPr/>
          <p:nvPr/>
        </p:nvSpPr>
        <p:spPr>
          <a:xfrm>
            <a:off x="4437921" y="3391805"/>
            <a:ext cx="8418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living</a:t>
            </a:r>
            <a:endParaRPr lang="zh-CN" altLang="en-US" dirty="0"/>
          </a:p>
        </p:txBody>
      </p:sp>
      <p:sp>
        <p:nvSpPr>
          <p:cNvPr id="6" name="Rectangle 5"/>
          <p:cNvSpPr/>
          <p:nvPr/>
        </p:nvSpPr>
        <p:spPr>
          <a:xfrm>
            <a:off x="6390395" y="4112568"/>
            <a:ext cx="6160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live</a:t>
            </a:r>
            <a:endParaRPr lang="zh-CN" altLang="en-US" dirty="0"/>
          </a:p>
        </p:txBody>
      </p:sp>
    </p:spTree>
    <p:extLst>
      <p:ext uri="{BB962C8B-B14F-4D97-AF65-F5344CB8AC3E}">
        <p14:creationId xmlns:p14="http://schemas.microsoft.com/office/powerpoint/2010/main" val="135862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55447" y="550001"/>
            <a:ext cx="3964740" cy="721608"/>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考点十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give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sb.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lift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30666" y="1023338"/>
            <a:ext cx="326243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根据汉语提示完成句子</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99709" y="1973666"/>
            <a:ext cx="9004149" cy="3046988"/>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托尼开车经过，让我搭了便车。</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Tony came by in his car and ________ ________ ________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Carl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，你能捎我去公园吗？</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Could you ________ ________ ________ ________ to the park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5459860" y="2918469"/>
            <a:ext cx="7559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gave</a:t>
            </a:r>
            <a:endParaRPr lang="zh-CN" altLang="en-US" dirty="0"/>
          </a:p>
        </p:txBody>
      </p:sp>
      <p:sp>
        <p:nvSpPr>
          <p:cNvPr id="6" name="Rectangle 5"/>
          <p:cNvSpPr/>
          <p:nvPr/>
        </p:nvSpPr>
        <p:spPr>
          <a:xfrm>
            <a:off x="6740008" y="2918469"/>
            <a:ext cx="5838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a:t>
            </a:r>
            <a:endParaRPr lang="zh-CN" altLang="en-US" dirty="0"/>
          </a:p>
        </p:txBody>
      </p:sp>
      <p:sp>
        <p:nvSpPr>
          <p:cNvPr id="7" name="Rectangle 6"/>
          <p:cNvSpPr/>
          <p:nvPr/>
        </p:nvSpPr>
        <p:spPr>
          <a:xfrm>
            <a:off x="8208358" y="2894264"/>
            <a:ext cx="401072"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 </a:t>
            </a:r>
            <a:endParaRPr lang="zh-CN" altLang="en-US" dirty="0"/>
          </a:p>
        </p:txBody>
      </p:sp>
      <p:sp>
        <p:nvSpPr>
          <p:cNvPr id="8" name="Rectangle 7"/>
          <p:cNvSpPr/>
          <p:nvPr/>
        </p:nvSpPr>
        <p:spPr>
          <a:xfrm>
            <a:off x="9382203" y="2918468"/>
            <a:ext cx="5229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lift</a:t>
            </a:r>
            <a:endParaRPr lang="zh-CN" altLang="en-US" dirty="0"/>
          </a:p>
        </p:txBody>
      </p:sp>
      <p:sp>
        <p:nvSpPr>
          <p:cNvPr id="9" name="Rectangle 8"/>
          <p:cNvSpPr/>
          <p:nvPr/>
        </p:nvSpPr>
        <p:spPr>
          <a:xfrm>
            <a:off x="3313731" y="4381509"/>
            <a:ext cx="7587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give </a:t>
            </a:r>
            <a:endParaRPr lang="zh-CN" altLang="en-US" dirty="0"/>
          </a:p>
        </p:txBody>
      </p:sp>
      <p:sp>
        <p:nvSpPr>
          <p:cNvPr id="10" name="Rectangle 9"/>
          <p:cNvSpPr/>
          <p:nvPr/>
        </p:nvSpPr>
        <p:spPr>
          <a:xfrm>
            <a:off x="4674540" y="4346545"/>
            <a:ext cx="58381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a:t>
            </a:r>
            <a:endParaRPr lang="zh-CN" altLang="en-US" dirty="0"/>
          </a:p>
        </p:txBody>
      </p:sp>
      <p:sp>
        <p:nvSpPr>
          <p:cNvPr id="11" name="Rectangle 10"/>
          <p:cNvSpPr/>
          <p:nvPr/>
        </p:nvSpPr>
        <p:spPr>
          <a:xfrm>
            <a:off x="6035712" y="4381509"/>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2" name="Rectangle 11"/>
          <p:cNvSpPr/>
          <p:nvPr/>
        </p:nvSpPr>
        <p:spPr>
          <a:xfrm>
            <a:off x="7294028" y="4403015"/>
            <a:ext cx="5229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lift</a:t>
            </a:r>
            <a:endParaRPr lang="zh-CN" altLang="en-US" dirty="0"/>
          </a:p>
        </p:txBody>
      </p:sp>
    </p:spTree>
    <p:extLst>
      <p:ext uri="{BB962C8B-B14F-4D97-AF65-F5344CB8AC3E}">
        <p14:creationId xmlns:p14="http://schemas.microsoft.com/office/powerpoint/2010/main" val="1071632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69664" y="550001"/>
            <a:ext cx="5833585"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考点十一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find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look for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的区别</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37630" y="1206218"/>
            <a:ext cx="141577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837630" y="1822062"/>
            <a:ext cx="10574766"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Who on earth murdered that woman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police will go to ________ the truth.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get out  B. look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find out  D. take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China's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Tianwen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1 probe made a historic landing on Mars last week!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exciting news! Let's ________ more information about it on the Internet.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find out  B. hear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shut off  D. think about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9129163" y="203721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4806662" y="494090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173444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4555" y="958917"/>
            <a:ext cx="9692639" cy="4524315"/>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Jianwei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has become a famous scientist. When he was a child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liked to ________ how things worked.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set out  B. find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a:t>
            </a:r>
            <a:r>
              <a:rPr lang="en-US" altLang="zh-CN" sz="1050" kern="100" dirty="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leave out  D. bring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菏泽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)If buildings fall down with people inside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snake robots can help ________ people under the buildings.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take up  B. look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cut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145299" y="192876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3123323" y="4134084"/>
            <a:ext cx="351378"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95840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3972" y="668335"/>
            <a:ext cx="218521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句型转换</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66221" y="1690395"/>
            <a:ext cx="9810973"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He followed </a:t>
            </a:r>
            <a:r>
              <a:rPr lang="en-US" altLang="zh-CN" sz="2400" u="sng" kern="100" dirty="0" smtClean="0">
                <a:latin typeface="Calibri" panose="020F0502020204030204" pitchFamily="34" charset="0"/>
                <a:ea typeface="宋体" panose="02010600030101010101" pitchFamily="2" charset="-122"/>
                <a:cs typeface="Times New Roman" panose="02020603050405020304" pitchFamily="18" charset="0"/>
              </a:rPr>
              <a:t>his doctor's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advice to live on some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fat food.(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对画线部分提问</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advice ________ he follow to live on some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low-­</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fat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You shouldn't arrive late for class.(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改为祈使句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________ ________ late for class.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587321" y="3352388"/>
            <a:ext cx="10567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Whose</a:t>
            </a:r>
            <a:endParaRPr lang="zh-CN" altLang="en-US" dirty="0"/>
          </a:p>
        </p:txBody>
      </p:sp>
      <p:sp>
        <p:nvSpPr>
          <p:cNvPr id="6" name="Rectangle 5"/>
          <p:cNvSpPr/>
          <p:nvPr/>
        </p:nvSpPr>
        <p:spPr>
          <a:xfrm>
            <a:off x="3859363" y="3352387"/>
            <a:ext cx="57900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did</a:t>
            </a:r>
            <a:endParaRPr lang="zh-CN" altLang="en-US" dirty="0"/>
          </a:p>
        </p:txBody>
      </p:sp>
      <p:sp>
        <p:nvSpPr>
          <p:cNvPr id="7" name="Rectangle 6"/>
          <p:cNvSpPr/>
          <p:nvPr/>
        </p:nvSpPr>
        <p:spPr>
          <a:xfrm>
            <a:off x="1552806" y="4801057"/>
            <a:ext cx="8675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Don't</a:t>
            </a:r>
            <a:endParaRPr lang="zh-CN" altLang="en-US" dirty="0"/>
          </a:p>
        </p:txBody>
      </p:sp>
      <p:sp>
        <p:nvSpPr>
          <p:cNvPr id="8" name="Rectangle 7"/>
          <p:cNvSpPr/>
          <p:nvPr/>
        </p:nvSpPr>
        <p:spPr>
          <a:xfrm>
            <a:off x="3079186" y="4801057"/>
            <a:ext cx="5004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a:t>
            </a:r>
            <a:endParaRPr lang="zh-CN" altLang="en-US" dirty="0"/>
          </a:p>
        </p:txBody>
      </p:sp>
    </p:spTree>
    <p:extLst>
      <p:ext uri="{BB962C8B-B14F-4D97-AF65-F5344CB8AC3E}">
        <p14:creationId xmlns:p14="http://schemas.microsoft.com/office/powerpoint/2010/main" val="1331516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499" y="453182"/>
            <a:ext cx="353494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考点十二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put on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67474" y="1109399"/>
            <a:ext cx="141577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46269" y="1595021"/>
            <a:ext cx="10628555" cy="5262979"/>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(2020·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very cold outside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You have to ________ your warm jacket.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—OK. I will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put on  B. put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 off  D. take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My </a:t>
            </a:r>
            <a:r>
              <a:rPr lang="en-US" altLang="zh-CN" sz="2400" kern="100" dirty="0" err="1" smtClean="0">
                <a:latin typeface="Calibri" panose="020F0502020204030204" pitchFamily="34" charset="0"/>
                <a:ea typeface="宋体" panose="02010600030101010101" pitchFamily="2" charset="-122"/>
                <a:cs typeface="Times New Roman" panose="02020603050405020304" pitchFamily="18" charset="0"/>
              </a:rPr>
              <a:t>deskmate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 are going to ________ a talk show at the party to celebrate the birthday of our motherland.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hand in  B. put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take out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9034418" y="183194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5811956" y="4779542"/>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1366969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74277" y="517728"/>
            <a:ext cx="3557384"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考点十三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sell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59145" y="1109399"/>
            <a:ext cx="141577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66221" y="2052021"/>
            <a:ext cx="9864761"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tickets to the football game are ________. There are no more left.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sold out  B. cut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left out  D. worked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—Have you ________all your pictures?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 They are very popular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I plan to draw more next time.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sold out  B. picked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put away  D. taken off</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6549402" y="225149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3623321" y="371401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608698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7577" y="496212"/>
            <a:ext cx="3586238"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考点十四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end up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的用法</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97779" y="911710"/>
            <a:ext cx="1415772" cy="830997"/>
          </a:xfrm>
          <a:prstGeom prst="rect">
            <a:avLst/>
          </a:prstGeom>
        </p:spPr>
        <p:txBody>
          <a:bodyPr wrap="none">
            <a:spAutoFit/>
          </a:bodyPr>
          <a:lstStyle/>
          <a:p>
            <a:pPr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单项选择</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23769" y="1742707"/>
            <a:ext cx="10217973" cy="3785652"/>
          </a:xfrm>
          <a:prstGeom prst="rect">
            <a:avLst/>
          </a:prstGeom>
        </p:spPr>
        <p:txBody>
          <a:bodyPr wrap="square">
            <a:spAutoFit/>
          </a:bodyPr>
          <a:lstStyle/>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My parents had no time to travel with me so I ended up ________ the holiday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spend  B.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spend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spending  D. spent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They drove along the different streets but ________ the same place.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end up  B. ended up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end up with  D. ended up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858752" y="196103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6920309" y="412332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64472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 Unit 11</Template>
  <TotalTime>779</TotalTime>
  <Words>8259</Words>
  <Application>Microsoft Office PowerPoint</Application>
  <PresentationFormat>Widescreen</PresentationFormat>
  <Paragraphs>703</Paragraphs>
  <Slides>92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92</vt:i4>
      </vt:variant>
    </vt:vector>
  </HeadingPairs>
  <TitlesOfParts>
    <vt:vector size="101" baseType="lpstr">
      <vt:lpstr>等线</vt:lpstr>
      <vt:lpstr>等线 Light</vt:lpstr>
      <vt:lpstr>楷体</vt:lpstr>
      <vt:lpstr>宋体</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30</cp:revision>
  <dcterms:created xsi:type="dcterms:W3CDTF">2021-10-27T02:08:36Z</dcterms:created>
  <dcterms:modified xsi:type="dcterms:W3CDTF">2021-10-28T05:49:51Z</dcterms:modified>
</cp:coreProperties>
</file>