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4" r:id="rId58"/>
    <p:sldId id="315" r:id="rId59"/>
    <p:sldId id="312" r:id="rId60"/>
    <p:sldId id="313"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 id="338" r:id="rId84"/>
    <p:sldId id="339" r:id="rId85"/>
    <p:sldId id="340" r:id="rId86"/>
    <p:sldId id="341" r:id="rId87"/>
    <p:sldId id="342" r:id="rId88"/>
    <p:sldId id="343" r:id="rId89"/>
    <p:sldId id="344" r:id="rId90"/>
    <p:sldId id="345" r:id="rId91"/>
    <p:sldId id="346" r:id="rId92"/>
    <p:sldId id="347" r:id="rId93"/>
    <p:sldId id="348" r:id="rId94"/>
    <p:sldId id="349" r:id="rId95"/>
    <p:sldId id="350" r:id="rId96"/>
    <p:sldId id="351" r:id="rId97"/>
    <p:sldId id="352" r:id="rId98"/>
    <p:sldId id="353" r:id="rId99"/>
    <p:sldId id="354" r:id="rId100"/>
    <p:sldId id="355" r:id="rId101"/>
    <p:sldId id="356" r:id="rId102"/>
    <p:sldId id="357" r:id="rId103"/>
    <p:sldId id="358" r:id="rId104"/>
    <p:sldId id="359" r:id="rId105"/>
    <p:sldId id="360" r:id="rId10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15" autoAdjust="0"/>
    <p:restoredTop sz="94660"/>
  </p:normalViewPr>
  <p:slideViewPr>
    <p:cSldViewPr snapToGrid="0">
      <p:cViewPr varScale="1">
        <p:scale>
          <a:sx n="89" d="100"/>
          <a:sy n="89" d="100"/>
        </p:scale>
        <p:origin x="120" y="1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presProps" Target="presProps.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theme" Target="theme/theme1.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41137809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D506B03-E3B0-4AE4-A40B-8BA110F80A9F}"/>
              </a:ext>
            </a:extLst>
          </p:cNvPr>
          <p:cNvSpPr>
            <a:spLocks noGrp="1"/>
          </p:cNvSpPr>
          <p:nvPr>
            <p:ph type="title"/>
          </p:nvPr>
        </p:nvSpPr>
        <p:spPr>
          <a:xfrm>
            <a:off x="838200" y="365125"/>
            <a:ext cx="10515600" cy="1325563"/>
          </a:xfrm>
          <a:prstGeom prst="rect">
            <a:avLst/>
          </a:prstGeom>
        </p:spPr>
        <p:txBody>
          <a:bodyPr/>
          <a:lstStyle/>
          <a:p>
            <a:r>
              <a:rPr lang="en-US" altLang="zh-CN" smtClean="0"/>
              <a:t>Click to edit Master title style</a:t>
            </a:r>
            <a:endParaRPr lang="zh-CN" altLang="en-US"/>
          </a:p>
        </p:txBody>
      </p:sp>
      <p:sp>
        <p:nvSpPr>
          <p:cNvPr id="3" name="竖排文字占位符 2">
            <a:extLst>
              <a:ext uri="{FF2B5EF4-FFF2-40B4-BE49-F238E27FC236}">
                <a16:creationId xmlns:a16="http://schemas.microsoft.com/office/drawing/2014/main" id="{5A918795-58DE-425F-AE22-A2F596BBB06B}"/>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日期占位符 3">
            <a:extLst>
              <a:ext uri="{FF2B5EF4-FFF2-40B4-BE49-F238E27FC236}">
                <a16:creationId xmlns:a16="http://schemas.microsoft.com/office/drawing/2014/main" id="{FF2A1B81-C530-4C56-B154-D00E422D684F}"/>
              </a:ext>
            </a:extLst>
          </p:cNvPr>
          <p:cNvSpPr>
            <a:spLocks noGrp="1"/>
          </p:cNvSpPr>
          <p:nvPr>
            <p:ph type="dt" sz="half" idx="10"/>
          </p:nvPr>
        </p:nvSpPr>
        <p:spPr>
          <a:xfrm>
            <a:off x="838200" y="6356350"/>
            <a:ext cx="2743200" cy="365125"/>
          </a:xfrm>
          <a:prstGeom prst="rect">
            <a:avLst/>
          </a:prstGeom>
        </p:spPr>
        <p:txBody>
          <a:bodyPr/>
          <a:lstStyle/>
          <a:p>
            <a:fld id="{36DACE72-6626-46F6-8C8F-4C1DB6151E44}" type="datetimeFigureOut">
              <a:rPr lang="zh-CN" altLang="en-US" smtClean="0"/>
              <a:t>2021/11/16 Tuesday</a:t>
            </a:fld>
            <a:endParaRPr lang="zh-CN" altLang="en-US"/>
          </a:p>
        </p:txBody>
      </p:sp>
      <p:sp>
        <p:nvSpPr>
          <p:cNvPr id="5" name="页脚占位符 4">
            <a:extLst>
              <a:ext uri="{FF2B5EF4-FFF2-40B4-BE49-F238E27FC236}">
                <a16:creationId xmlns:a16="http://schemas.microsoft.com/office/drawing/2014/main" id="{25BCBEA0-2A65-41C7-9DC9-BBC259106E8D}"/>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id="{29715C66-5980-44D4-99A8-D3F94E9C7141}"/>
              </a:ext>
            </a:extLst>
          </p:cNvPr>
          <p:cNvSpPr>
            <a:spLocks noGrp="1"/>
          </p:cNvSpPr>
          <p:nvPr>
            <p:ph type="sldNum" sz="quarter" idx="12"/>
          </p:nvPr>
        </p:nvSpPr>
        <p:spPr>
          <a:xfrm>
            <a:off x="8610600" y="6356350"/>
            <a:ext cx="2743200" cy="365125"/>
          </a:xfrm>
          <a:prstGeom prst="rect">
            <a:avLst/>
          </a:prstGeom>
        </p:spPr>
        <p:txBody>
          <a:bodyPr/>
          <a:lstStyle/>
          <a:p>
            <a:fld id="{D46C3D97-CCF3-457C-A17C-F6A1CF8E8B85}" type="slidenum">
              <a:rPr lang="zh-CN" altLang="en-US" smtClean="0"/>
              <a:t>‹#›</a:t>
            </a:fld>
            <a:endParaRPr lang="zh-CN" altLang="en-US"/>
          </a:p>
        </p:txBody>
      </p:sp>
    </p:spTree>
    <p:extLst>
      <p:ext uri="{BB962C8B-B14F-4D97-AF65-F5344CB8AC3E}">
        <p14:creationId xmlns:p14="http://schemas.microsoft.com/office/powerpoint/2010/main" val="944177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CD1EC73C-1EE3-4524-B27E-6E5EAEC7B19C}"/>
              </a:ext>
            </a:extLst>
          </p:cNvPr>
          <p:cNvSpPr>
            <a:spLocks noGrp="1"/>
          </p:cNvSpPr>
          <p:nvPr>
            <p:ph type="title" orient="vert"/>
          </p:nvPr>
        </p:nvSpPr>
        <p:spPr>
          <a:xfrm>
            <a:off x="8724900" y="365125"/>
            <a:ext cx="2628900" cy="5811838"/>
          </a:xfrm>
          <a:prstGeom prst="rect">
            <a:avLst/>
          </a:prstGeom>
        </p:spPr>
        <p:txBody>
          <a:bodyPr vert="eaVert"/>
          <a:lstStyle/>
          <a:p>
            <a:r>
              <a:rPr lang="en-US" altLang="zh-CN" smtClean="0"/>
              <a:t>Click to edit Master title style</a:t>
            </a:r>
            <a:endParaRPr lang="zh-CN" altLang="en-US"/>
          </a:p>
        </p:txBody>
      </p:sp>
      <p:sp>
        <p:nvSpPr>
          <p:cNvPr id="3" name="竖排文字占位符 2">
            <a:extLst>
              <a:ext uri="{FF2B5EF4-FFF2-40B4-BE49-F238E27FC236}">
                <a16:creationId xmlns:a16="http://schemas.microsoft.com/office/drawing/2014/main" id="{F9CC9C31-6FCD-4160-A217-55C793BE2C85}"/>
              </a:ext>
            </a:extLst>
          </p:cNvPr>
          <p:cNvSpPr>
            <a:spLocks noGrp="1"/>
          </p:cNvSpPr>
          <p:nvPr>
            <p:ph type="body" orient="vert" idx="1"/>
          </p:nvPr>
        </p:nvSpPr>
        <p:spPr>
          <a:xfrm>
            <a:off x="838200" y="365125"/>
            <a:ext cx="7734300" cy="5811838"/>
          </a:xfrm>
          <a:prstGeom prst="rect">
            <a:avLst/>
          </a:prstGeom>
        </p:spPr>
        <p:txBody>
          <a:bodyPr vert="eaVert"/>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日期占位符 3">
            <a:extLst>
              <a:ext uri="{FF2B5EF4-FFF2-40B4-BE49-F238E27FC236}">
                <a16:creationId xmlns:a16="http://schemas.microsoft.com/office/drawing/2014/main" id="{4EFF71A8-BC68-4F64-87A9-A418ED78623A}"/>
              </a:ext>
            </a:extLst>
          </p:cNvPr>
          <p:cNvSpPr>
            <a:spLocks noGrp="1"/>
          </p:cNvSpPr>
          <p:nvPr>
            <p:ph type="dt" sz="half" idx="10"/>
          </p:nvPr>
        </p:nvSpPr>
        <p:spPr>
          <a:xfrm>
            <a:off x="838200" y="6356350"/>
            <a:ext cx="2743200" cy="365125"/>
          </a:xfrm>
          <a:prstGeom prst="rect">
            <a:avLst/>
          </a:prstGeom>
        </p:spPr>
        <p:txBody>
          <a:bodyPr/>
          <a:lstStyle/>
          <a:p>
            <a:fld id="{36DACE72-6626-46F6-8C8F-4C1DB6151E44}" type="datetimeFigureOut">
              <a:rPr lang="zh-CN" altLang="en-US" smtClean="0"/>
              <a:t>2021/11/16 Tuesday</a:t>
            </a:fld>
            <a:endParaRPr lang="zh-CN" altLang="en-US"/>
          </a:p>
        </p:txBody>
      </p:sp>
      <p:sp>
        <p:nvSpPr>
          <p:cNvPr id="5" name="页脚占位符 4">
            <a:extLst>
              <a:ext uri="{FF2B5EF4-FFF2-40B4-BE49-F238E27FC236}">
                <a16:creationId xmlns:a16="http://schemas.microsoft.com/office/drawing/2014/main" id="{57D6018F-431A-41E5-B1B5-85079D7D9423}"/>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id="{9359F199-611A-44B9-9E6A-FE1E68B10092}"/>
              </a:ext>
            </a:extLst>
          </p:cNvPr>
          <p:cNvSpPr>
            <a:spLocks noGrp="1"/>
          </p:cNvSpPr>
          <p:nvPr>
            <p:ph type="sldNum" sz="quarter" idx="12"/>
          </p:nvPr>
        </p:nvSpPr>
        <p:spPr>
          <a:xfrm>
            <a:off x="8610600" y="6356350"/>
            <a:ext cx="2743200" cy="365125"/>
          </a:xfrm>
          <a:prstGeom prst="rect">
            <a:avLst/>
          </a:prstGeom>
        </p:spPr>
        <p:txBody>
          <a:bodyPr/>
          <a:lstStyle/>
          <a:p>
            <a:fld id="{D46C3D97-CCF3-457C-A17C-F6A1CF8E8B85}" type="slidenum">
              <a:rPr lang="zh-CN" altLang="en-US" smtClean="0"/>
              <a:t>‹#›</a:t>
            </a:fld>
            <a:endParaRPr lang="zh-CN" altLang="en-US"/>
          </a:p>
        </p:txBody>
      </p:sp>
    </p:spTree>
    <p:extLst>
      <p:ext uri="{BB962C8B-B14F-4D97-AF65-F5344CB8AC3E}">
        <p14:creationId xmlns:p14="http://schemas.microsoft.com/office/powerpoint/2010/main" val="22134388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838200" y="6356350"/>
            <a:ext cx="2743200" cy="365125"/>
          </a:xfrm>
          <a:prstGeom prst="rect">
            <a:avLst/>
          </a:prstGeom>
        </p:spPr>
        <p:txBody>
          <a:bodyPr/>
          <a:lstStyle/>
          <a:p>
            <a:fld id="{36DACE72-6626-46F6-8C8F-4C1DB6151E44}" type="datetimeFigureOut">
              <a:rPr lang="zh-CN" altLang="en-US" smtClean="0"/>
              <a:t>2021/11/16 Tuesday</a:t>
            </a:fld>
            <a:endParaRPr lang="zh-CN" alt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D46C3D97-CCF3-457C-A17C-F6A1CF8E8B85}" type="slidenum">
              <a:rPr lang="zh-CN" altLang="en-US" smtClean="0"/>
              <a:t>‹#›</a:t>
            </a:fld>
            <a:endParaRPr lang="zh-CN" altLang="en-US"/>
          </a:p>
        </p:txBody>
      </p:sp>
    </p:spTree>
    <p:extLst>
      <p:ext uri="{BB962C8B-B14F-4D97-AF65-F5344CB8AC3E}">
        <p14:creationId xmlns:p14="http://schemas.microsoft.com/office/powerpoint/2010/main" val="39774384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6DACE72-6626-46F6-8C8F-4C1DB6151E44}" type="datetimeFigureOut">
              <a:rPr lang="zh-CN" altLang="en-US" smtClean="0"/>
              <a:t>2021/11/16 Tuesday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46C3D97-CCF3-457C-A17C-F6A1CF8E8B85}" type="slidenum">
              <a:rPr lang="zh-CN" altLang="en-US" smtClean="0"/>
              <a:t>‹#›</a:t>
            </a:fld>
            <a:endParaRPr lang="zh-CN" altLang="en-US"/>
          </a:p>
        </p:txBody>
      </p:sp>
    </p:spTree>
    <p:extLst>
      <p:ext uri="{BB962C8B-B14F-4D97-AF65-F5344CB8AC3E}">
        <p14:creationId xmlns:p14="http://schemas.microsoft.com/office/powerpoint/2010/main" val="4616415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2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6DACE72-6626-46F6-8C8F-4C1DB6151E44}" type="datetimeFigureOut">
              <a:rPr lang="zh-CN" altLang="en-US" smtClean="0"/>
              <a:t>2021/11/16 Tuesday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46C3D97-CCF3-457C-A17C-F6A1CF8E8B85}" type="slidenum">
              <a:rPr lang="zh-CN" altLang="en-US" smtClean="0"/>
              <a:t>‹#›</a:t>
            </a:fld>
            <a:endParaRPr lang="zh-CN" altLang="en-US"/>
          </a:p>
        </p:txBody>
      </p:sp>
    </p:spTree>
    <p:extLst>
      <p:ext uri="{BB962C8B-B14F-4D97-AF65-F5344CB8AC3E}">
        <p14:creationId xmlns:p14="http://schemas.microsoft.com/office/powerpoint/2010/main" val="8824295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3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6DACE72-6626-46F6-8C8F-4C1DB6151E44}" type="datetimeFigureOut">
              <a:rPr lang="zh-CN" altLang="en-US" smtClean="0"/>
              <a:t>2021/11/16 Tuesday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46C3D97-CCF3-457C-A17C-F6A1CF8E8B85}" type="slidenum">
              <a:rPr lang="zh-CN" altLang="en-US" smtClean="0"/>
              <a:t>‹#›</a:t>
            </a:fld>
            <a:endParaRPr lang="zh-CN" altLang="en-US"/>
          </a:p>
        </p:txBody>
      </p:sp>
    </p:spTree>
    <p:extLst>
      <p:ext uri="{BB962C8B-B14F-4D97-AF65-F5344CB8AC3E}">
        <p14:creationId xmlns:p14="http://schemas.microsoft.com/office/powerpoint/2010/main" val="8087501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4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6DACE72-6626-46F6-8C8F-4C1DB6151E44}" type="datetimeFigureOut">
              <a:rPr lang="zh-CN" altLang="en-US" smtClean="0"/>
              <a:t>2021/11/16 Tuesday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46C3D97-CCF3-457C-A17C-F6A1CF8E8B85}" type="slidenum">
              <a:rPr lang="zh-CN" altLang="en-US" smtClean="0"/>
              <a:t>‹#›</a:t>
            </a:fld>
            <a:endParaRPr lang="zh-CN" altLang="en-US"/>
          </a:p>
        </p:txBody>
      </p:sp>
    </p:spTree>
    <p:extLst>
      <p:ext uri="{BB962C8B-B14F-4D97-AF65-F5344CB8AC3E}">
        <p14:creationId xmlns:p14="http://schemas.microsoft.com/office/powerpoint/2010/main" val="22540439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6DACE72-6626-46F6-8C8F-4C1DB6151E44}" type="datetimeFigureOut">
              <a:rPr lang="zh-CN" altLang="en-US" smtClean="0"/>
              <a:t>2021/11/16 Tuesday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46C3D97-CCF3-457C-A17C-F6A1CF8E8B85}" type="slidenum">
              <a:rPr lang="zh-CN" altLang="en-US" smtClean="0"/>
              <a:t>‹#›</a:t>
            </a:fld>
            <a:endParaRPr lang="zh-CN" altLang="en-US"/>
          </a:p>
        </p:txBody>
      </p:sp>
    </p:spTree>
    <p:extLst>
      <p:ext uri="{BB962C8B-B14F-4D97-AF65-F5344CB8AC3E}">
        <p14:creationId xmlns:p14="http://schemas.microsoft.com/office/powerpoint/2010/main" val="35230753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07202205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519502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40209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比较">
    <p:spTree>
      <p:nvGrpSpPr>
        <p:cNvPr id="1" name=""/>
        <p:cNvGrpSpPr/>
        <p:nvPr/>
      </p:nvGrpSpPr>
      <p:grpSpPr>
        <a:xfrm>
          <a:off x="0" y="0"/>
          <a:ext cx="0" cy="0"/>
          <a:chOff x="0" y="0"/>
          <a:chExt cx="0" cy="0"/>
        </a:xfrm>
      </p:grpSpPr>
    </p:spTree>
    <p:extLst>
      <p:ext uri="{BB962C8B-B14F-4D97-AF65-F5344CB8AC3E}">
        <p14:creationId xmlns:p14="http://schemas.microsoft.com/office/powerpoint/2010/main" val="38134295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1160778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637053D3-C54E-47F5-82AA-B0357B08D81C}"/>
              </a:ext>
            </a:extLst>
          </p:cNvPr>
          <p:cNvSpPr>
            <a:spLocks noGrp="1"/>
          </p:cNvSpPr>
          <p:nvPr>
            <p:ph type="dt" sz="half" idx="10"/>
          </p:nvPr>
        </p:nvSpPr>
        <p:spPr>
          <a:xfrm>
            <a:off x="838200" y="6356350"/>
            <a:ext cx="2743200" cy="365125"/>
          </a:xfrm>
          <a:prstGeom prst="rect">
            <a:avLst/>
          </a:prstGeom>
        </p:spPr>
        <p:txBody>
          <a:bodyPr/>
          <a:lstStyle/>
          <a:p>
            <a:fld id="{36DACE72-6626-46F6-8C8F-4C1DB6151E44}" type="datetimeFigureOut">
              <a:rPr lang="zh-CN" altLang="en-US" smtClean="0"/>
              <a:t>2021/11/16 Tuesday</a:t>
            </a:fld>
            <a:endParaRPr lang="zh-CN" altLang="en-US"/>
          </a:p>
        </p:txBody>
      </p:sp>
      <p:sp>
        <p:nvSpPr>
          <p:cNvPr id="3" name="页脚占位符 2">
            <a:extLst>
              <a:ext uri="{FF2B5EF4-FFF2-40B4-BE49-F238E27FC236}">
                <a16:creationId xmlns:a16="http://schemas.microsoft.com/office/drawing/2014/main" id="{95974125-C541-4022-9426-DBE4C0574162}"/>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a:extLst>
              <a:ext uri="{FF2B5EF4-FFF2-40B4-BE49-F238E27FC236}">
                <a16:creationId xmlns:a16="http://schemas.microsoft.com/office/drawing/2014/main" id="{64DF78FE-7338-4CF9-804F-4538F9DC551D}"/>
              </a:ext>
            </a:extLst>
          </p:cNvPr>
          <p:cNvSpPr>
            <a:spLocks noGrp="1"/>
          </p:cNvSpPr>
          <p:nvPr>
            <p:ph type="sldNum" sz="quarter" idx="12"/>
          </p:nvPr>
        </p:nvSpPr>
        <p:spPr>
          <a:xfrm>
            <a:off x="8610600" y="6356350"/>
            <a:ext cx="2743200" cy="365125"/>
          </a:xfrm>
          <a:prstGeom prst="rect">
            <a:avLst/>
          </a:prstGeom>
        </p:spPr>
        <p:txBody>
          <a:bodyPr/>
          <a:lstStyle/>
          <a:p>
            <a:fld id="{D46C3D97-CCF3-457C-A17C-F6A1CF8E8B85}" type="slidenum">
              <a:rPr lang="zh-CN" altLang="en-US" smtClean="0"/>
              <a:t>‹#›</a:t>
            </a:fld>
            <a:endParaRPr lang="zh-CN" altLang="en-US"/>
          </a:p>
        </p:txBody>
      </p:sp>
    </p:spTree>
    <p:extLst>
      <p:ext uri="{BB962C8B-B14F-4D97-AF65-F5344CB8AC3E}">
        <p14:creationId xmlns:p14="http://schemas.microsoft.com/office/powerpoint/2010/main" val="1797288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8037719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9281394-E17E-4D73-A283-4C33A2696CBE}"/>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ltLang="zh-CN" smtClean="0"/>
              <a:t>Click to edit Master title style</a:t>
            </a:r>
            <a:endParaRPr lang="zh-CN" altLang="en-US"/>
          </a:p>
        </p:txBody>
      </p:sp>
      <p:sp>
        <p:nvSpPr>
          <p:cNvPr id="3" name="图片占位符 2">
            <a:extLst>
              <a:ext uri="{FF2B5EF4-FFF2-40B4-BE49-F238E27FC236}">
                <a16:creationId xmlns:a16="http://schemas.microsoft.com/office/drawing/2014/main" id="{28F36907-1FF5-49AC-8019-FDFFB4D7907F}"/>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zh-CN" smtClean="0"/>
              <a:t>Click icon to add picture</a:t>
            </a:r>
            <a:endParaRPr lang="zh-CN" altLang="en-US"/>
          </a:p>
        </p:txBody>
      </p:sp>
      <p:sp>
        <p:nvSpPr>
          <p:cNvPr id="4" name="文本占位符 3">
            <a:extLst>
              <a:ext uri="{FF2B5EF4-FFF2-40B4-BE49-F238E27FC236}">
                <a16:creationId xmlns:a16="http://schemas.microsoft.com/office/drawing/2014/main" id="{86280D29-5260-46D4-A164-D88374EF2C96}"/>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smtClean="0"/>
              <a:t>Edit Master text styles</a:t>
            </a:r>
          </a:p>
        </p:txBody>
      </p:sp>
      <p:sp>
        <p:nvSpPr>
          <p:cNvPr id="5" name="日期占位符 4">
            <a:extLst>
              <a:ext uri="{FF2B5EF4-FFF2-40B4-BE49-F238E27FC236}">
                <a16:creationId xmlns:a16="http://schemas.microsoft.com/office/drawing/2014/main" id="{86905D77-23F8-4769-B62F-3C612FDC85E4}"/>
              </a:ext>
            </a:extLst>
          </p:cNvPr>
          <p:cNvSpPr>
            <a:spLocks noGrp="1"/>
          </p:cNvSpPr>
          <p:nvPr>
            <p:ph type="dt" sz="half" idx="10"/>
          </p:nvPr>
        </p:nvSpPr>
        <p:spPr>
          <a:xfrm>
            <a:off x="838200" y="6356350"/>
            <a:ext cx="2743200" cy="365125"/>
          </a:xfrm>
          <a:prstGeom prst="rect">
            <a:avLst/>
          </a:prstGeom>
        </p:spPr>
        <p:txBody>
          <a:bodyPr/>
          <a:lstStyle/>
          <a:p>
            <a:fld id="{36DACE72-6626-46F6-8C8F-4C1DB6151E44}" type="datetimeFigureOut">
              <a:rPr lang="zh-CN" altLang="en-US" smtClean="0"/>
              <a:t>2021/11/16 Tuesday</a:t>
            </a:fld>
            <a:endParaRPr lang="zh-CN" altLang="en-US"/>
          </a:p>
        </p:txBody>
      </p:sp>
      <p:sp>
        <p:nvSpPr>
          <p:cNvPr id="6" name="页脚占位符 5">
            <a:extLst>
              <a:ext uri="{FF2B5EF4-FFF2-40B4-BE49-F238E27FC236}">
                <a16:creationId xmlns:a16="http://schemas.microsoft.com/office/drawing/2014/main" id="{A9E9D873-9061-47E8-99F3-3B647B17235F}"/>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a16="http://schemas.microsoft.com/office/drawing/2014/main" id="{9B42744A-5686-4310-B5A2-94274130E5D5}"/>
              </a:ext>
            </a:extLst>
          </p:cNvPr>
          <p:cNvSpPr>
            <a:spLocks noGrp="1"/>
          </p:cNvSpPr>
          <p:nvPr>
            <p:ph type="sldNum" sz="quarter" idx="12"/>
          </p:nvPr>
        </p:nvSpPr>
        <p:spPr>
          <a:xfrm>
            <a:off x="8610600" y="6356350"/>
            <a:ext cx="2743200" cy="365125"/>
          </a:xfrm>
          <a:prstGeom prst="rect">
            <a:avLst/>
          </a:prstGeom>
        </p:spPr>
        <p:txBody>
          <a:bodyPr/>
          <a:lstStyle/>
          <a:p>
            <a:fld id="{D46C3D97-CCF3-457C-A17C-F6A1CF8E8B85}" type="slidenum">
              <a:rPr lang="zh-CN" altLang="en-US" smtClean="0"/>
              <a:t>‹#›</a:t>
            </a:fld>
            <a:endParaRPr lang="zh-CN" altLang="en-US"/>
          </a:p>
        </p:txBody>
      </p:sp>
    </p:spTree>
    <p:extLst>
      <p:ext uri="{BB962C8B-B14F-4D97-AF65-F5344CB8AC3E}">
        <p14:creationId xmlns:p14="http://schemas.microsoft.com/office/powerpoint/2010/main" val="33929769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ti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blip>
          <a:srcRect/>
          <a:stretch>
            <a:fillRect/>
          </a:stretch>
        </a:blipFill>
        <a:effectLst/>
      </p:bgPr>
    </p:bg>
    <p:spTree>
      <p:nvGrpSpPr>
        <p:cNvPr id="1" name=""/>
        <p:cNvGrpSpPr/>
        <p:nvPr/>
      </p:nvGrpSpPr>
      <p:grpSpPr>
        <a:xfrm>
          <a:off x="0" y="0"/>
          <a:ext cx="0" cy="0"/>
          <a:chOff x="0" y="0"/>
          <a:chExt cx="0" cy="0"/>
        </a:xfrm>
      </p:grpSpPr>
      <p:sp>
        <p:nvSpPr>
          <p:cNvPr id="7" name="文本框 6">
            <a:extLst>
              <a:ext uri="{FF2B5EF4-FFF2-40B4-BE49-F238E27FC236}">
                <a16:creationId xmlns:a16="http://schemas.microsoft.com/office/drawing/2014/main" id="{2DACCFE7-396C-4775-BA19-B702CC6BD01D}"/>
              </a:ext>
            </a:extLst>
          </p:cNvPr>
          <p:cNvSpPr txBox="1"/>
          <p:nvPr/>
        </p:nvSpPr>
        <p:spPr>
          <a:xfrm>
            <a:off x="8724452" y="0"/>
            <a:ext cx="3377901" cy="400110"/>
          </a:xfrm>
          <a:prstGeom prst="rect">
            <a:avLst/>
          </a:prstGeom>
          <a:noFill/>
        </p:spPr>
        <p:txBody>
          <a:bodyPr wrap="square" rtlCol="0">
            <a:spAutoFit/>
          </a:bodyPr>
          <a:lstStyle/>
          <a:p>
            <a:r>
              <a:rPr lang="zh-CN" altLang="en-US" sz="2000" b="1" i="0" dirty="0" smtClean="0">
                <a:latin typeface="楷体" panose="02010609060101010101" pitchFamily="49" charset="-122"/>
                <a:ea typeface="楷体" panose="02010609060101010101" pitchFamily="49" charset="-122"/>
              </a:rPr>
              <a:t>课时训练</a:t>
            </a:r>
            <a:r>
              <a:rPr lang="zh-CN" altLang="en-US" sz="2000" b="1" i="0" baseline="0" dirty="0" smtClean="0">
                <a:latin typeface="楷体" panose="02010609060101010101" pitchFamily="49" charset="-122"/>
                <a:ea typeface="楷体" panose="02010609060101010101" pitchFamily="49" charset="-122"/>
              </a:rPr>
              <a:t> 新目标 九年级下</a:t>
            </a:r>
            <a:endParaRPr lang="zh-CN" altLang="en-US" sz="2000" b="1" i="0" dirty="0">
              <a:latin typeface="Calibri" panose="020F0502020204030204" pitchFamily="34" charset="0"/>
              <a:ea typeface="楷体" panose="02010609060101010101" pitchFamily="49" charset="-122"/>
            </a:endParaRPr>
          </a:p>
        </p:txBody>
      </p:sp>
    </p:spTree>
    <p:extLst>
      <p:ext uri="{BB962C8B-B14F-4D97-AF65-F5344CB8AC3E}">
        <p14:creationId xmlns:p14="http://schemas.microsoft.com/office/powerpoint/2010/main" val="360401769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3.xml.rels><?xml version="1.0" encoding="UTF-8" standalone="yes"?>
<Relationships xmlns="http://schemas.openxmlformats.org/package/2006/relationships"><Relationship Id="rId3" Type="http://schemas.openxmlformats.org/officeDocument/2006/relationships/image" Target="yy24.tif" TargetMode="External"/><Relationship Id="rId2" Type="http://schemas.openxmlformats.org/officeDocument/2006/relationships/image" Target="../media/image7.png"/><Relationship Id="rId1" Type="http://schemas.openxmlformats.org/officeDocument/2006/relationships/slideLayout" Target="../slideLayouts/slideLayout17.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3" Type="http://schemas.openxmlformats.org/officeDocument/2006/relationships/image" Target="V26.TIF" TargetMode="External"/><Relationship Id="rId2" Type="http://schemas.openxmlformats.org/officeDocument/2006/relationships/image" Target="../media/image2.png"/><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image" Target="V27.TIF" TargetMode="External"/><Relationship Id="rId2" Type="http://schemas.openxmlformats.org/officeDocument/2006/relationships/image" Target="../media/image3.png"/><Relationship Id="rId1" Type="http://schemas.openxmlformats.org/officeDocument/2006/relationships/slideLayout" Target="../slideLayouts/slideLayout17.xml"/><Relationship Id="rId5" Type="http://schemas.openxmlformats.org/officeDocument/2006/relationships/image" Target="V28.TIF" TargetMode="Externa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3" Type="http://schemas.openxmlformats.org/officeDocument/2006/relationships/image" Target="V29.TIF" TargetMode="External"/><Relationship Id="rId2" Type="http://schemas.openxmlformats.org/officeDocument/2006/relationships/image" Target="../media/image5.png"/><Relationship Id="rId1" Type="http://schemas.openxmlformats.org/officeDocument/2006/relationships/slideLayout" Target="../slideLayouts/slideLayout17.xml"/><Relationship Id="rId5" Type="http://schemas.openxmlformats.org/officeDocument/2006/relationships/image" Target="V30.TIF" TargetMode="External"/><Relationship Id="rId4" Type="http://schemas.openxmlformats.org/officeDocument/2006/relationships/image" Target="../media/image6.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02705" y="2767862"/>
            <a:ext cx="3005951" cy="769441"/>
          </a:xfrm>
          <a:prstGeom prst="rect">
            <a:avLst/>
          </a:prstGeom>
        </p:spPr>
        <p:txBody>
          <a:bodyPr wrap="none">
            <a:spAutoFit/>
          </a:bodyPr>
          <a:lstStyle/>
          <a:p>
            <a:r>
              <a:rPr lang="zh-CN" altLang="zh-CN" sz="4400" b="1" kern="100" dirty="0">
                <a:latin typeface="Calibri" panose="020F0502020204030204" pitchFamily="34" charset="0"/>
                <a:ea typeface="宋体" panose="02010600030101010101" pitchFamily="2" charset="-122"/>
                <a:cs typeface="Times New Roman" panose="02020603050405020304" pitchFamily="18" charset="0"/>
              </a:rPr>
              <a:t>中考模拟卷</a:t>
            </a:r>
            <a:endParaRPr lang="zh-CN" altLang="en-US" sz="4400" b="1" dirty="0"/>
          </a:p>
        </p:txBody>
      </p:sp>
    </p:spTree>
    <p:extLst>
      <p:ext uri="{BB962C8B-B14F-4D97-AF65-F5344CB8AC3E}">
        <p14:creationId xmlns:p14="http://schemas.microsoft.com/office/powerpoint/2010/main" val="34549622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34823" y="700608"/>
            <a:ext cx="3757760"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四、</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听短文，填信息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graphicFrame>
        <p:nvGraphicFramePr>
          <p:cNvPr id="3" name="Table 2"/>
          <p:cNvGraphicFramePr>
            <a:graphicFrameLocks noGrp="1"/>
          </p:cNvGraphicFramePr>
          <p:nvPr>
            <p:extLst>
              <p:ext uri="{D42A27DB-BD31-4B8C-83A1-F6EECF244321}">
                <p14:modId xmlns:p14="http://schemas.microsoft.com/office/powerpoint/2010/main" val="1621697032"/>
              </p:ext>
            </p:extLst>
          </p:nvPr>
        </p:nvGraphicFramePr>
        <p:xfrm>
          <a:off x="2793401" y="1804108"/>
          <a:ext cx="5296349" cy="4443882"/>
        </p:xfrm>
        <a:graphic>
          <a:graphicData uri="http://schemas.openxmlformats.org/drawingml/2006/table">
            <a:tbl>
              <a:tblPr/>
              <a:tblGrid>
                <a:gridCol w="5296349">
                  <a:extLst>
                    <a:ext uri="{9D8B030D-6E8A-4147-A177-3AD203B41FA5}">
                      <a16:colId xmlns:a16="http://schemas.microsoft.com/office/drawing/2014/main" val="2632283188"/>
                    </a:ext>
                  </a:extLst>
                </a:gridCol>
              </a:tblGrid>
              <a:tr h="870268">
                <a:tc>
                  <a:txBody>
                    <a:bodyPr/>
                    <a:lstStyle/>
                    <a:p>
                      <a:pPr algn="l">
                        <a:lnSpc>
                          <a:spcPct val="200000"/>
                        </a:lnSpc>
                        <a:spcAft>
                          <a:spcPts val="0"/>
                        </a:spcAft>
                      </a:pP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16. Leave for________ first. </a:t>
                      </a:r>
                      <a:endParaRPr lang="zh-CN" sz="2400" kern="100" dirty="0">
                        <a:effectLst/>
                        <a:latin typeface="宋体" panose="02010600030101010101" pitchFamily="2" charset="-122"/>
                        <a:ea typeface="宋体" panose="02010600030101010101" pitchFamily="2" charset="-122"/>
                        <a:cs typeface="Courier New" panose="02070309020205020404" pitchFamily="49" charset="0"/>
                      </a:endParaRPr>
                    </a:p>
                  </a:txBody>
                  <a:tcPr marL="40794" marR="407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83834825"/>
                  </a:ext>
                </a:extLst>
              </a:tr>
              <a:tr h="870268">
                <a:tc>
                  <a:txBody>
                    <a:bodyPr/>
                    <a:lstStyle/>
                    <a:p>
                      <a:pPr algn="l">
                        <a:lnSpc>
                          <a:spcPct val="200000"/>
                        </a:lnSpc>
                        <a:spcAft>
                          <a:spcPts val="0"/>
                        </a:spcAft>
                      </a:pP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17. May leave Sydney on________. </a:t>
                      </a:r>
                      <a:endParaRPr lang="zh-CN" sz="2400" kern="100" dirty="0">
                        <a:effectLst/>
                        <a:latin typeface="宋体" panose="02010600030101010101" pitchFamily="2" charset="-122"/>
                        <a:ea typeface="宋体" panose="02010600030101010101" pitchFamily="2" charset="-122"/>
                        <a:cs typeface="Courier New" panose="02070309020205020404" pitchFamily="49" charset="0"/>
                      </a:endParaRPr>
                    </a:p>
                  </a:txBody>
                  <a:tcPr marL="40794" marR="407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61173430"/>
                  </a:ext>
                </a:extLst>
              </a:tr>
              <a:tr h="962810">
                <a:tc>
                  <a:txBody>
                    <a:bodyPr/>
                    <a:lstStyle/>
                    <a:p>
                      <a:pPr algn="l">
                        <a:lnSpc>
                          <a:spcPct val="200000"/>
                        </a:lnSpc>
                        <a:spcAft>
                          <a:spcPts val="0"/>
                        </a:spcAft>
                      </a:pP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18. Go to Shanghai to________. </a:t>
                      </a:r>
                      <a:endParaRPr lang="zh-CN" sz="2400" kern="100" dirty="0">
                        <a:effectLst/>
                        <a:latin typeface="宋体" panose="02010600030101010101" pitchFamily="2" charset="-122"/>
                        <a:ea typeface="宋体" panose="02010600030101010101" pitchFamily="2" charset="-122"/>
                        <a:cs typeface="Courier New" panose="02070309020205020404" pitchFamily="49" charset="0"/>
                      </a:endParaRPr>
                    </a:p>
                  </a:txBody>
                  <a:tcPr marL="40794" marR="407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67537349"/>
                  </a:ext>
                </a:extLst>
              </a:tr>
              <a:tr h="870268">
                <a:tc>
                  <a:txBody>
                    <a:bodyPr/>
                    <a:lstStyle/>
                    <a:p>
                      <a:pPr algn="l">
                        <a:lnSpc>
                          <a:spcPct val="200000"/>
                        </a:lnSpc>
                        <a:spcAft>
                          <a:spcPts val="0"/>
                        </a:spcAft>
                      </a:pP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19. Go to Beijing by________. </a:t>
                      </a:r>
                      <a:endParaRPr lang="zh-CN" sz="2400" kern="100" dirty="0">
                        <a:effectLst/>
                        <a:latin typeface="宋体" panose="02010600030101010101" pitchFamily="2" charset="-122"/>
                        <a:ea typeface="宋体" panose="02010600030101010101" pitchFamily="2" charset="-122"/>
                        <a:cs typeface="Courier New" panose="02070309020205020404" pitchFamily="49" charset="0"/>
                      </a:endParaRPr>
                    </a:p>
                  </a:txBody>
                  <a:tcPr marL="40794" marR="407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67138534"/>
                  </a:ext>
                </a:extLst>
              </a:tr>
              <a:tr h="870268">
                <a:tc>
                  <a:txBody>
                    <a:bodyPr/>
                    <a:lstStyle/>
                    <a:p>
                      <a:pPr algn="l">
                        <a:lnSpc>
                          <a:spcPct val="200000"/>
                        </a:lnSpc>
                        <a:spcAft>
                          <a:spcPts val="0"/>
                        </a:spcAft>
                      </a:pP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20. Stay in China for________. </a:t>
                      </a:r>
                      <a:endParaRPr lang="zh-CN" sz="2400" kern="100" dirty="0">
                        <a:effectLst/>
                        <a:latin typeface="宋体" panose="02010600030101010101" pitchFamily="2" charset="-122"/>
                        <a:ea typeface="宋体" panose="02010600030101010101" pitchFamily="2" charset="-122"/>
                        <a:cs typeface="Courier New" panose="02070309020205020404" pitchFamily="49" charset="0"/>
                      </a:endParaRPr>
                    </a:p>
                  </a:txBody>
                  <a:tcPr marL="40794" marR="4079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85161174"/>
                  </a:ext>
                </a:extLst>
              </a:tr>
            </a:tbl>
          </a:graphicData>
        </a:graphic>
      </p:graphicFrame>
      <p:sp>
        <p:nvSpPr>
          <p:cNvPr id="5" name="Rectangle 4"/>
          <p:cNvSpPr/>
          <p:nvPr/>
        </p:nvSpPr>
        <p:spPr>
          <a:xfrm>
            <a:off x="4392583" y="2036342"/>
            <a:ext cx="132119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Shanghai</a:t>
            </a:r>
            <a:endParaRPr lang="zh-CN" altLang="en-US" dirty="0"/>
          </a:p>
        </p:txBody>
      </p:sp>
      <p:sp>
        <p:nvSpPr>
          <p:cNvPr id="6" name="Rectangle 5"/>
          <p:cNvSpPr/>
          <p:nvPr/>
        </p:nvSpPr>
        <p:spPr>
          <a:xfrm>
            <a:off x="5820314" y="2950742"/>
            <a:ext cx="169168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October 6th</a:t>
            </a:r>
            <a:endParaRPr lang="zh-CN" altLang="en-US" dirty="0"/>
          </a:p>
        </p:txBody>
      </p:sp>
      <p:sp>
        <p:nvSpPr>
          <p:cNvPr id="7" name="Rectangle 6"/>
          <p:cNvSpPr/>
          <p:nvPr/>
        </p:nvSpPr>
        <p:spPr>
          <a:xfrm>
            <a:off x="4923723" y="3610550"/>
            <a:ext cx="3721532"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(take part in) a meeting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8" name="Rectangle 7"/>
          <p:cNvSpPr/>
          <p:nvPr/>
        </p:nvSpPr>
        <p:spPr>
          <a:xfrm>
            <a:off x="5436170" y="4757184"/>
            <a:ext cx="76828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train</a:t>
            </a:r>
            <a:endParaRPr lang="zh-CN" altLang="en-US" dirty="0"/>
          </a:p>
        </p:txBody>
      </p:sp>
      <p:sp>
        <p:nvSpPr>
          <p:cNvPr id="9" name="Rectangle 8"/>
          <p:cNvSpPr/>
          <p:nvPr/>
        </p:nvSpPr>
        <p:spPr>
          <a:xfrm>
            <a:off x="4754380" y="5317921"/>
            <a:ext cx="2131866"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two weeks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789007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20009" y="2081201"/>
            <a:ext cx="9337638" cy="1569660"/>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60. What does the text tell us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不超过</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个词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328285" y="2866031"/>
            <a:ext cx="613693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Remember that we should be honest in our life.</a:t>
            </a:r>
            <a:endParaRPr lang="zh-CN" altLang="en-US" dirty="0"/>
          </a:p>
        </p:txBody>
      </p:sp>
    </p:spTree>
    <p:extLst>
      <p:ext uri="{BB962C8B-B14F-4D97-AF65-F5344CB8AC3E}">
        <p14:creationId xmlns:p14="http://schemas.microsoft.com/office/powerpoint/2010/main" val="3168262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27530" y="772340"/>
            <a:ext cx="6881308" cy="830997"/>
          </a:xfrm>
          <a:prstGeom prst="rect">
            <a:avLst/>
          </a:prstGeom>
        </p:spPr>
        <p:txBody>
          <a:bodyPr wrap="squar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八、</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单词拼写</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小题；每小题</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分，满分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000461" y="1764701"/>
            <a:ext cx="9940067"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61. The colorful butterflies have beautiful </a:t>
            </a:r>
            <a:r>
              <a:rPr lang="en-US" altLang="zh-CN" sz="2400" u="sng" kern="100" dirty="0" smtClean="0">
                <a:latin typeface="Calibri" panose="020F0502020204030204" pitchFamily="34" charset="0"/>
                <a:ea typeface="宋体" panose="02010600030101010101" pitchFamily="2" charset="-122"/>
                <a:cs typeface="Times New Roman" panose="02020603050405020304" pitchFamily="18" charset="0"/>
              </a:rPr>
              <a:t>w</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翅膀</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62. Michael is always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渴望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for knowledge.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63. In the special days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have to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取消</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all the get</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­-togethers</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64. It's dangerous to put this ladder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a</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靠在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tree.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65. The scientist always dresses himself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s</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朴素地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and cleanly.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6607629" y="1982554"/>
            <a:ext cx="90120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wings</a:t>
            </a:r>
            <a:endParaRPr lang="zh-CN" altLang="en-US" dirty="0"/>
          </a:p>
        </p:txBody>
      </p:sp>
      <p:sp>
        <p:nvSpPr>
          <p:cNvPr id="5" name="Rectangle 4"/>
          <p:cNvSpPr/>
          <p:nvPr/>
        </p:nvSpPr>
        <p:spPr>
          <a:xfrm>
            <a:off x="3816622" y="2714074"/>
            <a:ext cx="128843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thirsty</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6" name="Rectangle 5"/>
          <p:cNvSpPr/>
          <p:nvPr/>
        </p:nvSpPr>
        <p:spPr>
          <a:xfrm>
            <a:off x="5632041" y="3426694"/>
            <a:ext cx="97558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cancel</a:t>
            </a:r>
            <a:endParaRPr lang="zh-CN" altLang="en-US" dirty="0"/>
          </a:p>
        </p:txBody>
      </p:sp>
      <p:sp>
        <p:nvSpPr>
          <p:cNvPr id="7" name="Rectangle 6"/>
          <p:cNvSpPr/>
          <p:nvPr/>
        </p:nvSpPr>
        <p:spPr>
          <a:xfrm>
            <a:off x="6119835" y="4962422"/>
            <a:ext cx="99257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simply</a:t>
            </a:r>
            <a:endParaRPr lang="zh-CN" altLang="en-US" dirty="0"/>
          </a:p>
        </p:txBody>
      </p:sp>
      <p:sp>
        <p:nvSpPr>
          <p:cNvPr id="8" name="Rectangle 7"/>
          <p:cNvSpPr/>
          <p:nvPr/>
        </p:nvSpPr>
        <p:spPr>
          <a:xfrm>
            <a:off x="5632041" y="4196791"/>
            <a:ext cx="106997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against</a:t>
            </a:r>
            <a:endParaRPr lang="zh-CN" altLang="en-US" dirty="0"/>
          </a:p>
        </p:txBody>
      </p:sp>
    </p:spTree>
    <p:extLst>
      <p:ext uri="{BB962C8B-B14F-4D97-AF65-F5344CB8AC3E}">
        <p14:creationId xmlns:p14="http://schemas.microsoft.com/office/powerpoint/2010/main" val="3731583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44792" y="775912"/>
            <a:ext cx="4992072"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九、</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书面表达</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小题；满分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112085" y="1715482"/>
            <a:ext cx="8968292" cy="3046988"/>
          </a:xfrm>
          <a:prstGeom prst="rect">
            <a:avLst/>
          </a:prstGeom>
        </p:spPr>
        <p:txBody>
          <a:bodyPr wrap="squar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下面是某中学对该校学生梦想的工作的调查统计结果。其中，想当医生的人数占</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29%</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，想经商的人数占</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33%</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请你用英语写一篇短文，简要说明图表内容，并且谈谈你梦想的工作是什么以及你将如何努力实现你的梦想。</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650981701"/>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yy24.tif"/>
          <p:cNvPicPr>
            <a:picLocks noChangeAspect="1" noChangeArrowheads="1"/>
          </p:cNvPicPr>
          <p:nvPr/>
        </p:nvPicPr>
        <p:blipFill>
          <a:blip r:embed="rId2" r:link="rId3" cstate="print">
            <a:extLst>
              <a:ext uri="{28A0092B-C50C-407E-A947-70E740481C1C}">
                <a14:useLocalDpi xmlns:a14="http://schemas.microsoft.com/office/drawing/2010/main" val="0"/>
              </a:ext>
            </a:extLst>
          </a:blip>
          <a:srcRect/>
          <a:stretch>
            <a:fillRect/>
          </a:stretch>
        </p:blipFill>
        <p:spPr bwMode="auto">
          <a:xfrm>
            <a:off x="3447209" y="1059012"/>
            <a:ext cx="4197375" cy="2351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2832847" y="3748636"/>
            <a:ext cx="6096000" cy="2308324"/>
          </a:xfrm>
          <a:prstGeom prst="rect">
            <a:avLst/>
          </a:prstGeom>
        </p:spPr>
        <p:txBody>
          <a:bodyPr>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要求：</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词数不少于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80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首句已给出，不计入总词数；</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文中不得出现真实的人名、校名。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55359657"/>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16017" y="582358"/>
            <a:ext cx="9635267" cy="6001643"/>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order to encourage students to go after their dreams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school did a survey among the students about their dream jobs in the future</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nSpc>
                <a:spcPct val="200000"/>
              </a:lnSpc>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a:t>
            </a:r>
            <a:endParaRPr lang="en-US" altLang="zh-CN" dirty="0" smtClean="0"/>
          </a:p>
          <a:p>
            <a:pPr>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a:t>
            </a:r>
            <a:endParaRPr lang="en-US" altLang="zh-CN" sz="2400" dirty="0"/>
          </a:p>
          <a:p>
            <a:pPr>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a:t>
            </a:r>
            <a:endParaRPr lang="en-US" altLang="zh-CN" sz="2400" dirty="0"/>
          </a:p>
          <a:p>
            <a:pPr>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a:t>
            </a:r>
            <a:endParaRPr lang="en-US" altLang="zh-CN" sz="2400" dirty="0"/>
          </a:p>
          <a:p>
            <a:pPr>
              <a:lnSpc>
                <a:spcPct val="200000"/>
              </a:lnSpc>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a:t>
            </a:r>
            <a:endParaRPr lang="en-US" altLang="zh-CN" sz="2400" dirty="0"/>
          </a:p>
        </p:txBody>
      </p:sp>
      <p:sp>
        <p:nvSpPr>
          <p:cNvPr id="3" name="Rectangle 2"/>
          <p:cNvSpPr/>
          <p:nvPr/>
        </p:nvSpPr>
        <p:spPr>
          <a:xfrm>
            <a:off x="1495313" y="1998879"/>
            <a:ext cx="9337637" cy="4524315"/>
          </a:xfrm>
          <a:prstGeom prst="rect">
            <a:avLst/>
          </a:prstGeom>
        </p:spPr>
        <p:txBody>
          <a:bodyPr wrap="squar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Here are the results.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Of all the students surveyed, 30% of them wanted to be teachers while 29% dreamed of becoming doctors. 33% expressed their hope to be businessmen and the rest of them would like to do other jobs.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For me, I'm preparing myself for working as a teacher. To realize my dream, I need to work harder and try my best to increase my knowledge. </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425904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85942" y="2174490"/>
            <a:ext cx="9635267" cy="3046988"/>
          </a:xfrm>
          <a:prstGeom prst="rect">
            <a:avLst/>
          </a:prstGeom>
        </p:spPr>
        <p:txBody>
          <a:bodyPr wrap="square">
            <a:spAutoFit/>
          </a:bodyPr>
          <a:lstStyle/>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nSpc>
                <a:spcPct val="200000"/>
              </a:lnSpc>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a:t>
            </a:r>
            <a:endParaRPr lang="en-US" altLang="zh-CN" dirty="0" smtClean="0"/>
          </a:p>
          <a:p>
            <a:pPr>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a:t>
            </a:r>
            <a:endParaRPr lang="en-US" altLang="zh-CN" sz="2400" dirty="0"/>
          </a:p>
          <a:p>
            <a:pPr>
              <a:lnSpc>
                <a:spcPct val="200000"/>
              </a:lnSpc>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a:t>
            </a:r>
            <a:endParaRPr lang="en-US" altLang="zh-CN" sz="2400" dirty="0"/>
          </a:p>
        </p:txBody>
      </p:sp>
      <p:sp>
        <p:nvSpPr>
          <p:cNvPr id="3" name="Rectangle 2"/>
          <p:cNvSpPr/>
          <p:nvPr/>
        </p:nvSpPr>
        <p:spPr>
          <a:xfrm>
            <a:off x="1385942" y="2174490"/>
            <a:ext cx="9000566" cy="3046988"/>
          </a:xfrm>
          <a:prstGeom prst="rect">
            <a:avLst/>
          </a:prstGeom>
        </p:spPr>
        <p:txBody>
          <a:bodyPr wrap="square">
            <a:spAutoFit/>
          </a:bodyPr>
          <a:lstStyle/>
          <a:p>
            <a:pPr lvl="0" indent="609600" algn="just">
              <a:lnSpc>
                <a:spcPct val="200000"/>
              </a:lnSpc>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What's more, good communication ability is also important, so I'll take an active part in all kinds of activities to improve myself. No dream is too big, and no dream is too small. I'll try my best to fight for my dream.</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246427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75337" y="700607"/>
            <a:ext cx="2837636" cy="830997"/>
          </a:xfrm>
          <a:prstGeom prst="rect">
            <a:avLst/>
          </a:prstGeom>
        </p:spPr>
        <p:txBody>
          <a:bodyPr wrap="none">
            <a:spAutoFit/>
          </a:bodyPr>
          <a:lstStyle/>
          <a:p>
            <a:pPr algn="ctr">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笔</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试</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部</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66165" y="1531604"/>
            <a:ext cx="7365402" cy="830997"/>
          </a:xfrm>
          <a:prstGeom prst="rect">
            <a:avLst/>
          </a:prstGeom>
        </p:spPr>
        <p:txBody>
          <a:bodyPr wrap="squar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五、</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单项填空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本题共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小题；每小题</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136724" y="2480935"/>
            <a:ext cx="9846833"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21. I thought it was ________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one-­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legged bird. I didn't know that ________ leg was hidden down in its feathers.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 the other  B. a; another  </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an; the other  D. an; another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22. You ________ walk very fast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think. We have enough time to get there.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can't  B. needn't  C. must  D. may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4148866" y="2731933"/>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6" name="Rectangle 5"/>
          <p:cNvSpPr/>
          <p:nvPr/>
        </p:nvSpPr>
        <p:spPr>
          <a:xfrm>
            <a:off x="2614107" y="4828761"/>
            <a:ext cx="301195" cy="466235"/>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226202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09252" y="1191972"/>
            <a:ext cx="9875519"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23. —How was your trip with your parents?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—Not bad. But I don't understand why we ________ to so many museums.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took  B. have taken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are taken  D. were taken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24. You'd better not show off</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you will not be so popular.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because  B. but  C. or  D. so</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7232281" y="2100888"/>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4" name="Rectangle 3"/>
          <p:cNvSpPr/>
          <p:nvPr/>
        </p:nvSpPr>
        <p:spPr>
          <a:xfrm>
            <a:off x="5661539" y="4359993"/>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C</a:t>
            </a:r>
            <a:endParaRPr lang="zh-CN" altLang="en-US" dirty="0"/>
          </a:p>
        </p:txBody>
      </p:sp>
    </p:spTree>
    <p:extLst>
      <p:ext uri="{BB962C8B-B14F-4D97-AF65-F5344CB8AC3E}">
        <p14:creationId xmlns:p14="http://schemas.microsoft.com/office/powerpoint/2010/main" val="2250736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38343" y="1471670"/>
            <a:ext cx="9714155" cy="3046988"/>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25.  ________ wonderful music performance we have enjoyed!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What  B. What a  </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How  D. How a</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26. The Blacks have ________ the lonely village since they got married.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moved to  B. lived in  </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reached  D. left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520895" y="1681340"/>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4564848" y="3165895"/>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1840046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09250" y="1156128"/>
            <a:ext cx="9606580"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27. A new bridge will be put up over the river. It will be 80 ________ wide.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meter  B. meters  </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meter's  D. meters'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28. —They found it ________ to reach the top of the mountain before sunrise.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everybody was so tired.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easy  B. easily  </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hard  D. hardly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8941018" y="1433914"/>
            <a:ext cx="42030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B</a:t>
            </a:r>
            <a:endParaRPr lang="zh-CN" altLang="en-US" dirty="0"/>
          </a:p>
        </p:txBody>
      </p:sp>
      <p:sp>
        <p:nvSpPr>
          <p:cNvPr id="4" name="Rectangle 3"/>
          <p:cNvSpPr/>
          <p:nvPr/>
        </p:nvSpPr>
        <p:spPr>
          <a:xfrm>
            <a:off x="4405085" y="2853923"/>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871153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21225" y="1034180"/>
            <a:ext cx="9090212"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29. —Rice's never grown in those cold areas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it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 They only grow cotton.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has  B. hasn't  C. isn't  D. is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30. Everybody thought his idea was a bright one. He was really ________ of himself.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pleased  B. proud  </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interested  D. angry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7920770" y="1251034"/>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4" name="Rectangle 3"/>
          <p:cNvSpPr/>
          <p:nvPr/>
        </p:nvSpPr>
        <p:spPr>
          <a:xfrm>
            <a:off x="2531652" y="4187871"/>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248528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63039" y="826253"/>
            <a:ext cx="9638852"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31. After the accident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two drivers were sent to the hospital at once. Luckily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are out of danger now.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all  B. both  </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none  D. either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32. —I'm really worried about the coming exams.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Tom. You always work hard and I'm sure you'll make 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Get away  B. Take care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Look out  D. Come on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069534" y="1778158"/>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2186945" y="3897415"/>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1116845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18795" y="790368"/>
            <a:ext cx="9875520"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33. Mum will bring some good news when she ________ to China next month.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returns  B. will return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returned  D. return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34. The farmers keep taking land from the forest.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fewer and fewer wild animals can be seen.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That is to say  B. As a result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For example  D. Above all</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7442286" y="992850"/>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7666616" y="3191024"/>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187367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04104" y="1091581"/>
            <a:ext cx="9047181"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35. —I wondered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the guide explained everything about the trip in detail just now.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when would the bus meet us at the school gate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what can we take on the plane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whether we would visit some places of interest in Dalian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that we came back half a month later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641754" y="1272550"/>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2758367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7377" y="858400"/>
            <a:ext cx="7365403" cy="830997"/>
          </a:xfrm>
          <a:prstGeom prst="rect">
            <a:avLst/>
          </a:prstGeom>
        </p:spPr>
        <p:txBody>
          <a:bodyPr wrap="squar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六、</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完形填空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本题共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小题；每小题</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194099" y="2339426"/>
            <a:ext cx="9854005" cy="3046988"/>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Are you still listening to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West-life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or Take That? You are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out-­of-­</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date. One of the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pop stars in Britain right now is Declan Galbraith. While most boys are enjoying playing computer games and sports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is touring the world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in front of thousands of people.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1941085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50695" y="723909"/>
            <a:ext cx="2217274" cy="461665"/>
          </a:xfrm>
          <a:prstGeom prst="rect">
            <a:avLst/>
          </a:prstGeom>
        </p:spPr>
        <p:txBody>
          <a:bodyPr wrap="none">
            <a:spAutoFit/>
          </a:bodyPr>
          <a:lstStyle/>
          <a:p>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中考模拟卷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一</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en-US" dirty="0"/>
          </a:p>
        </p:txBody>
      </p:sp>
      <p:sp>
        <p:nvSpPr>
          <p:cNvPr id="3" name="Rectangle 2"/>
          <p:cNvSpPr/>
          <p:nvPr/>
        </p:nvSpPr>
        <p:spPr>
          <a:xfrm>
            <a:off x="3668668" y="1185574"/>
            <a:ext cx="4381328" cy="830997"/>
          </a:xfrm>
          <a:prstGeom prst="rect">
            <a:avLst/>
          </a:prstGeom>
        </p:spPr>
        <p:txBody>
          <a:bodyPr wrap="none">
            <a:spAutoFit/>
          </a:bodyPr>
          <a:lstStyle/>
          <a:p>
            <a:pPr algn="ctr">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时间：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分钟　满分：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527171" y="1601072"/>
            <a:ext cx="2682145" cy="830997"/>
          </a:xfrm>
          <a:prstGeom prst="rect">
            <a:avLst/>
          </a:prstGeom>
        </p:spPr>
        <p:txBody>
          <a:bodyPr wrap="none">
            <a:spAutoFit/>
          </a:bodyPr>
          <a:lstStyle/>
          <a:p>
            <a:pPr algn="ctr">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力</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部</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355124" y="2346528"/>
            <a:ext cx="3757760"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一、</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听句子，选图片</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6" name="Rectangle 5"/>
          <p:cNvSpPr/>
          <p:nvPr/>
        </p:nvSpPr>
        <p:spPr>
          <a:xfrm>
            <a:off x="1196448" y="2991987"/>
            <a:ext cx="3258456" cy="830997"/>
          </a:xfrm>
          <a:prstGeom prst="rect">
            <a:avLst/>
          </a:prstGeom>
        </p:spPr>
        <p:txBody>
          <a:bodyPr wrap="non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What did the boy get?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pic>
        <p:nvPicPr>
          <p:cNvPr id="1026" name="Picture 2" descr="V26.TIF"/>
          <p:cNvPicPr>
            <a:picLocks noChangeAspect="1" noChangeArrowheads="1"/>
          </p:cNvPicPr>
          <p:nvPr/>
        </p:nvPicPr>
        <p:blipFill>
          <a:blip r:embed="rId2" r:link="rId3" cstate="print">
            <a:extLst>
              <a:ext uri="{28A0092B-C50C-407E-A947-70E740481C1C}">
                <a14:useLocalDpi xmlns:a14="http://schemas.microsoft.com/office/drawing/2010/main" val="0"/>
              </a:ext>
            </a:extLst>
          </a:blip>
          <a:srcRect/>
          <a:stretch>
            <a:fillRect/>
          </a:stretch>
        </p:blipFill>
        <p:spPr bwMode="auto">
          <a:xfrm>
            <a:off x="2703819" y="4034851"/>
            <a:ext cx="5480814" cy="1527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4632349" y="3240439"/>
            <a:ext cx="4315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 </a:t>
            </a:r>
            <a:endParaRPr lang="zh-CN" altLang="en-US" dirty="0"/>
          </a:p>
        </p:txBody>
      </p:sp>
    </p:spTree>
    <p:extLst>
      <p:ext uri="{BB962C8B-B14F-4D97-AF65-F5344CB8AC3E}">
        <p14:creationId xmlns:p14="http://schemas.microsoft.com/office/powerpoint/2010/main" val="424336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2729" y="682916"/>
            <a:ext cx="11435379" cy="6123086"/>
          </a:xfrm>
          <a:prstGeom prst="rect">
            <a:avLst/>
          </a:prstGeom>
        </p:spPr>
        <p:txBody>
          <a:bodyPr wrap="square">
            <a:spAutoFit/>
          </a:bodyPr>
          <a:lstStyle/>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Several years ago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Galbraith arrived in China. He held a concert to perform for his Chinese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Galbraith has an amazing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 music he sings is diverse(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多变的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and unusual for someone at his age. As well as singing popular songs including I'll be There and Angels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Galbraith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performs traditional songs such as Danny Boy.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Galbraith first appeared in a local play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was only at the age of seven. After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he had a talent for singing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began entering talent competitions and won 15 of them.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Soon after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recording companies knocked at his door and at the age of 9 he signed his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record contract(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合同</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for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million</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His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first album(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专辑</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of Irish traditional songs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became a big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8806567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46673" y="772465"/>
            <a:ext cx="10241279" cy="5262979"/>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2003</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Galbraith even helped to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 world record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for the most people taking part in a sing­along. He sang Tell Me Why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with 10,000 children and was also linked by radio and satellite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with more than 80,000 children in their schools all over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he is just enjoying the moment because he knows that it will not last forever. “I just feel honored to have been given the chance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says. “My greatest wish is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to make music people enjoy.”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8737855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99360" y="1443011"/>
            <a:ext cx="8398136"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36. A. hottest  B. coldest  </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strongest  D. oldest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37. A. singing  B. dancing  </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interviewing  D. cheering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38. A. students  B. performers  </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fans  D. stars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39. A. hobby  B. voice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chance  D. experience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40. A. always  B. seldom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again  D. also</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136760" y="1659824"/>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5" name="Rectangle 4"/>
          <p:cNvSpPr/>
          <p:nvPr/>
        </p:nvSpPr>
        <p:spPr>
          <a:xfrm>
            <a:off x="2136760" y="2423618"/>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6" name="Rectangle 5"/>
          <p:cNvSpPr/>
          <p:nvPr/>
        </p:nvSpPr>
        <p:spPr>
          <a:xfrm>
            <a:off x="2143974" y="3187412"/>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7" name="Rectangle 6"/>
          <p:cNvSpPr/>
          <p:nvPr/>
        </p:nvSpPr>
        <p:spPr>
          <a:xfrm>
            <a:off x="2136760" y="3932839"/>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8" name="Rectangle 7"/>
          <p:cNvSpPr/>
          <p:nvPr/>
        </p:nvSpPr>
        <p:spPr>
          <a:xfrm>
            <a:off x="2131150" y="4678047"/>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670497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20875" y="1260132"/>
            <a:ext cx="7978588"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41. A. When  B. Since  </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After  D. If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42. A. hoping  B. realizing  </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remembering  D. dreaming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43. A. first  B. last  </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newest  D. cheapest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44. A. competition  B. collection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contract  D.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programme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45. A. success  B. concert  </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mistake  D. trouble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158275" y="1466187"/>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2158275" y="2280621"/>
            <a:ext cx="580894" cy="461665"/>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5" name="Rectangle 4"/>
          <p:cNvSpPr/>
          <p:nvPr/>
        </p:nvSpPr>
        <p:spPr>
          <a:xfrm>
            <a:off x="2158275" y="2922125"/>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6" name="Rectangle 5"/>
          <p:cNvSpPr/>
          <p:nvPr/>
        </p:nvSpPr>
        <p:spPr>
          <a:xfrm>
            <a:off x="2169497" y="3742226"/>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7" name="Rectangle 6"/>
          <p:cNvSpPr/>
          <p:nvPr/>
        </p:nvSpPr>
        <p:spPr>
          <a:xfrm>
            <a:off x="2158275" y="4443206"/>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1883039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75877" y="1281646"/>
            <a:ext cx="7548282"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46. A. keep  B. forget  </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break  D. write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47. A. alone  B. lonely  </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alive  D. live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48. A. China  B. Britain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America  D. Canada</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49. A. once  B. times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last  D. present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50. A. quickly  B. slowly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possibly  D. simply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8" name="Rectangle 7"/>
          <p:cNvSpPr/>
          <p:nvPr/>
        </p:nvSpPr>
        <p:spPr>
          <a:xfrm>
            <a:off x="2461153" y="1541491"/>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9" name="Rectangle 8"/>
          <p:cNvSpPr/>
          <p:nvPr/>
        </p:nvSpPr>
        <p:spPr>
          <a:xfrm>
            <a:off x="2461153" y="2251495"/>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10" name="Rectangle 9"/>
          <p:cNvSpPr/>
          <p:nvPr/>
        </p:nvSpPr>
        <p:spPr>
          <a:xfrm>
            <a:off x="2472374" y="2973223"/>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11" name="Rectangle 10"/>
          <p:cNvSpPr/>
          <p:nvPr/>
        </p:nvSpPr>
        <p:spPr>
          <a:xfrm>
            <a:off x="2502057" y="3694951"/>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12" name="Rectangle 11"/>
          <p:cNvSpPr/>
          <p:nvPr/>
        </p:nvSpPr>
        <p:spPr>
          <a:xfrm>
            <a:off x="2502057" y="4438942"/>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2351582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1768" y="632490"/>
            <a:ext cx="7602071" cy="830997"/>
          </a:xfrm>
          <a:prstGeom prst="rect">
            <a:avLst/>
          </a:prstGeom>
        </p:spPr>
        <p:txBody>
          <a:bodyPr wrap="squar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七、</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阅读理解</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本题共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小题；每小题</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717055" y="1153997"/>
            <a:ext cx="370614" cy="830997"/>
          </a:xfrm>
          <a:prstGeom prst="rect">
            <a:avLst/>
          </a:prstGeom>
        </p:spPr>
        <p:txBody>
          <a:bodyPr wrap="none">
            <a:spAutoFit/>
          </a:bodyPr>
          <a:lstStyle/>
          <a:p>
            <a:pPr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684904" y="1569495"/>
            <a:ext cx="11137750" cy="5262979"/>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Anna lived on the side of a valley(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山谷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One winter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there was a very big flood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a lot of houses were washed away. Anna's house was high enough to escape the flood. So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whether water had disappeared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her house was not damaged.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However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Anna's house was quite small and there were only two little bedrooms. Her husband died when their four children were very young. But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Anna shared her house with one of the families that had lost everything in the flood until it was possible for them to rebuild their own house.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54618430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29554" y="747548"/>
            <a:ext cx="10564008" cy="5262979"/>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Anna's friends were very puzzled(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困惑</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when they saw Anna do this. They could not understand why Anna wanted to give herself so much more work and trouble when she had so many children to support. Life would be even harder when another family joined them.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“Well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Anna explained to her friends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“30 years ago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woman in the town where I then lived in Germany found herself very poor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because her husband had been killed in the war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she had a lot of children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as I have now</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3901505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63041" y="672075"/>
            <a:ext cx="9595821" cy="6001643"/>
          </a:xfrm>
          <a:prstGeom prst="rect">
            <a:avLst/>
          </a:prstGeom>
        </p:spPr>
        <p:txBody>
          <a:bodyPr wrap="square">
            <a:spAutoFit/>
          </a:bodyPr>
          <a:lstStyle/>
          <a:p>
            <a:pPr lvl="0" indent="6084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“The day before Christmas</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this woman said to her children</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‘We won't have much for Christmas this year</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so I am going to get only one gift for all of us and I am sure we will all be glad to have it. Now I'll go and get it.’ She came back with a little girl who was even poorer than them</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and the girl had no parents. ‘Here is our gift</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 she said to her children. </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84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“The children were very excited and happy to get such a gift. They welcomed the little girl</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and she grew up as their sister. I was that Christmas gift.”</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16569723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56677" y="833398"/>
            <a:ext cx="9961582"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51. Anna's house was not washed away by the flood because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the house was quite a tall one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the flood was not very strong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it was built high on the side of the valley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it was strong enough to keep standing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52. How many people were there in Anna's family before her husband died?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4.  B. 5.  C. 6.  D. 7.</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308505" y="1089669"/>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5" name="Rectangle 4"/>
          <p:cNvSpPr/>
          <p:nvPr/>
        </p:nvSpPr>
        <p:spPr>
          <a:xfrm>
            <a:off x="1220822" y="4736512"/>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3278740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49101" y="1052206"/>
            <a:ext cx="9369912"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53. Anna was willing to share the house with a homeless family because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she had once joined the homeless family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she was helped when she was homeless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she was once given to a family as a Christmas gift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she was poor and had four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children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155135" y="1993312"/>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3191121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59506" y="743638"/>
            <a:ext cx="3947491" cy="830997"/>
          </a:xfrm>
          <a:prstGeom prst="rect">
            <a:avLst/>
          </a:prstGeom>
        </p:spPr>
        <p:txBody>
          <a:bodyPr wrap="non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What does Bob want to be?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pic>
        <p:nvPicPr>
          <p:cNvPr id="2050" name="Picture 2" descr="V27.TIF"/>
          <p:cNvPicPr>
            <a:picLocks noChangeAspect="1" noChangeArrowheads="1"/>
          </p:cNvPicPr>
          <p:nvPr/>
        </p:nvPicPr>
        <p:blipFill>
          <a:blip r:embed="rId2" r:link="rId3" cstate="print">
            <a:extLst>
              <a:ext uri="{28A0092B-C50C-407E-A947-70E740481C1C}">
                <a14:useLocalDpi xmlns:a14="http://schemas.microsoft.com/office/drawing/2010/main" val="0"/>
              </a:ext>
            </a:extLst>
          </a:blip>
          <a:srcRect/>
          <a:stretch>
            <a:fillRect/>
          </a:stretch>
        </p:blipFill>
        <p:spPr bwMode="auto">
          <a:xfrm>
            <a:off x="2933251" y="1747502"/>
            <a:ext cx="4611855" cy="1367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959506" y="3287612"/>
            <a:ext cx="5615320" cy="830997"/>
          </a:xfrm>
          <a:prstGeom prst="rect">
            <a:avLst/>
          </a:prstGeom>
        </p:spPr>
        <p:txBody>
          <a:bodyPr wrap="non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What will the weather be like tomorrow?</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pic>
        <p:nvPicPr>
          <p:cNvPr id="2051" name="Picture 3" descr="V28.TIF"/>
          <p:cNvPicPr>
            <a:picLocks noChangeAspect="1" noChangeArrowheads="1"/>
          </p:cNvPicPr>
          <p:nvPr/>
        </p:nvPicPr>
        <p:blipFill>
          <a:blip r:embed="rId4" r:link="rId5" cstate="print">
            <a:extLst>
              <a:ext uri="{28A0092B-C50C-407E-A947-70E740481C1C}">
                <a14:useLocalDpi xmlns:a14="http://schemas.microsoft.com/office/drawing/2010/main" val="0"/>
              </a:ext>
            </a:extLst>
          </a:blip>
          <a:srcRect/>
          <a:stretch>
            <a:fillRect/>
          </a:stretch>
        </p:blipFill>
        <p:spPr bwMode="auto">
          <a:xfrm>
            <a:off x="2933251" y="4580412"/>
            <a:ext cx="4579960" cy="1280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a:xfrm>
            <a:off x="5030627" y="909810"/>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 </a:t>
            </a:r>
            <a:endParaRPr lang="zh-CN" altLang="en-US" dirty="0"/>
          </a:p>
        </p:txBody>
      </p:sp>
      <p:sp>
        <p:nvSpPr>
          <p:cNvPr id="5" name="Rectangle 4"/>
          <p:cNvSpPr/>
          <p:nvPr/>
        </p:nvSpPr>
        <p:spPr>
          <a:xfrm>
            <a:off x="6705620" y="3490772"/>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1805427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65120" y="1399939"/>
            <a:ext cx="7688132" cy="3785652"/>
          </a:xfrm>
          <a:prstGeom prst="rect">
            <a:avLst/>
          </a:prstGeom>
        </p:spPr>
        <p:txBody>
          <a:bodyPr wrap="square">
            <a:spAutoFit/>
          </a:bodyPr>
          <a:lstStyle/>
          <a:p>
            <a:pPr lvl="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54. Which is NOT true about the family where Anna grew up?</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 Their house was once washed away by a flood.</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B. The father of the family lost his life in the war.</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C. The family members were all kind­hearted.</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D. The children had Anna as their sister.</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502520" y="1616794"/>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3875341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601147" y="308712"/>
            <a:ext cx="357790" cy="830997"/>
          </a:xfrm>
          <a:prstGeom prst="rect">
            <a:avLst/>
          </a:prstGeom>
        </p:spPr>
        <p:txBody>
          <a:bodyPr wrap="none">
            <a:spAutoFit/>
          </a:bodyPr>
          <a:lstStyle/>
          <a:p>
            <a:pPr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677079" y="724210"/>
            <a:ext cx="2205925" cy="830997"/>
          </a:xfrm>
          <a:prstGeom prst="rect">
            <a:avLst/>
          </a:prstGeom>
        </p:spPr>
        <p:txBody>
          <a:bodyPr wrap="none">
            <a:spAutoFit/>
          </a:bodyPr>
          <a:lstStyle/>
          <a:p>
            <a:pPr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Bedroom safety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011220" y="1303162"/>
            <a:ext cx="10779162"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·Always sleep with your bedroom door closed. The door will keep heat and smoke out of your room when you make your escape.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·If the smoke alarm(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警报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sounds in the night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roll out of bed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crawl(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爬行</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 the door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feel the door with the back of your hand.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If there's no smoke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·Crawl out the door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make your way out the house quickly.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·Go to your families meeting place outside.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99785316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6819" y="546640"/>
            <a:ext cx="11908715" cy="6186309"/>
          </a:xfrm>
          <a:prstGeom prst="rect">
            <a:avLst/>
          </a:prstGeom>
        </p:spPr>
        <p:txBody>
          <a:bodyPr wrap="square">
            <a:spAutoFit/>
          </a:bodyPr>
          <a:lstStyle/>
          <a:p>
            <a:pPr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·Never go back in. Not for toys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not for pets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once out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stay out!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15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What if the door is hot when I feel 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·That means there's heat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smoke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probably fire on the other side.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·Don't open the door!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·Crawl to your bedroom window.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·If you're big enough to open the window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you can get out safely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without falling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leave right away.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·If you're too small to open the window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or your bedroom is above the main floor making it too high for you to safely escape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then go to your bedroom window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signal(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发信号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firefighters.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·Never hide. Firefighters want to find you and take you to your parents as quickly as they can.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28632209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31981" y="629002"/>
            <a:ext cx="9251576" cy="5262979"/>
          </a:xfrm>
          <a:prstGeom prst="rect">
            <a:avLst/>
          </a:prstGeom>
        </p:spPr>
        <p:txBody>
          <a:bodyPr wrap="square">
            <a:spAutoFit/>
          </a:bodyPr>
          <a:lstStyle/>
          <a:p>
            <a:pPr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Other Bedroom Tips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·As a child you should never burn candles in your bedroom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or play with matches or lighters.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·If your bedroom is on the second floor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ask your parents about buying an escape ladder.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·Practice your home escape plan with your family regularly.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 one should ever smoke in bed.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05973689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85421" y="862098"/>
            <a:ext cx="7881769"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55. The above tips are useful when there is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 fire  B. an earthquake  </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 flood  D. a snowstorm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56. When you escape from your bedroom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go to your family meeting place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try your best to save your pet and toys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never forget to close the door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signal firefighters so that they will help you</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8292140" y="1111185"/>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8292140" y="2574224"/>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2434218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14862" y="1356950"/>
            <a:ext cx="9165514"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57. Which of the following is TRUE about the instruction?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The tips tell you what to do when your kitchen catches a fire.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The tips tell everything about how to put out a bedroom fire.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The tips tell kids not to use a candle in the bedroom.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The tips tell adults not to use a lighter or matches.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9251576" y="1624404"/>
            <a:ext cx="256561" cy="461665"/>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1843497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41001" y="227272"/>
            <a:ext cx="348172" cy="830997"/>
          </a:xfrm>
          <a:prstGeom prst="rect">
            <a:avLst/>
          </a:prstGeom>
        </p:spPr>
        <p:txBody>
          <a:bodyPr wrap="none">
            <a:spAutoFit/>
          </a:bodyPr>
          <a:lstStyle/>
          <a:p>
            <a:pPr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C</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258645" y="1105319"/>
            <a:ext cx="9843246" cy="5262979"/>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Death Valley is a beautiful but extremely(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极端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dangerous land. There high mountains reach more than 3,000 meters into the sky. But there is also a low place called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Bad-water</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It is the lowest area of land in the Western Hemisphere(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西半球</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If there were water there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would be 86 meters below the level of the ocean.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Death Valley can be dangerously cold during the winter months. Storms in the mountains can produce sudden flooding on the floor of the Valley.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84223369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30307" y="837054"/>
            <a:ext cx="11274014" cy="5262979"/>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air temperature during the summer has been as high as 57 </a:t>
            </a: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heat of Death Valley has killed people in the past. It will continue to kill those who do not honor this extreme climate(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气候</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Death Valley does not forgive those who are not careful.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However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would be wrong to think that nothing lives in Death Valley. The Valley is full of life. Wild flowers grow very quickly after a little rain. Some desert plants can send their roots(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down more than 18 meters to reach water deep in the ground. Many kinds of birds live in Death Valley. So do mammals and reptiles(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哺乳动物与爬行动物</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27656020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3337" y="492893"/>
            <a:ext cx="11284771" cy="6186309"/>
          </a:xfrm>
          <a:prstGeom prst="rect">
            <a:avLst/>
          </a:prstGeom>
        </p:spPr>
        <p:txBody>
          <a:bodyPr wrap="square">
            <a:spAutoFit/>
          </a:bodyPr>
          <a:lstStyle/>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area was named by a woman in 1849. Thousands of people from other parts of the country traveled to the gold mining(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矿</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areas. They were in a hurry to get there before other people did. Many people were not careful. They made bad choices or wrong decisions. One group decided to take a path called the Old Spanish Trail. By December they had reached Death Valley. They first did not have to survive the terrible heat of summer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there was still an extreme lack(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缺乏</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of water. There were few plants for their work animals to eat.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people could not find a pass through the tall mountains to the west of the Valley. Slowly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began to suffer from a lack of food. To survive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killed their work animals for food and began to walk out of the Valley. As they left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one woman looked back and said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“Good­bye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Death Valley.” The name has never been changed.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08518072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67435" y="496338"/>
            <a:ext cx="9402184" cy="6001643"/>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58. Death Valley is known as a dangerous place because of its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extreme climate  B. high mountains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serious pollution  D. dry deserts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59. Although Death Valley is dangerous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is a place where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people like to spend their holidays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water can easily be found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no people have been killed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lots of animals can survive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9475481" y="756182"/>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9475481" y="2853923"/>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2225814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37748" y="829700"/>
            <a:ext cx="6241324" cy="830997"/>
          </a:xfrm>
          <a:prstGeom prst="rect">
            <a:avLst/>
          </a:prstGeom>
        </p:spPr>
        <p:txBody>
          <a:bodyPr wrap="non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Where will Julie go if she gets enough money?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pic>
        <p:nvPicPr>
          <p:cNvPr id="3074" name="Picture 2" descr="V29.TIF"/>
          <p:cNvPicPr>
            <a:picLocks noChangeAspect="1" noChangeArrowheads="1"/>
          </p:cNvPicPr>
          <p:nvPr/>
        </p:nvPicPr>
        <p:blipFill>
          <a:blip r:embed="rId2" r:link="rId3" cstate="print">
            <a:extLst>
              <a:ext uri="{28A0092B-C50C-407E-A947-70E740481C1C}">
                <a14:useLocalDpi xmlns:a14="http://schemas.microsoft.com/office/drawing/2010/main" val="0"/>
              </a:ext>
            </a:extLst>
          </a:blip>
          <a:srcRect/>
          <a:stretch>
            <a:fillRect/>
          </a:stretch>
        </p:blipFill>
        <p:spPr bwMode="auto">
          <a:xfrm>
            <a:off x="3027662" y="1887351"/>
            <a:ext cx="4731892" cy="1318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737748" y="3480130"/>
            <a:ext cx="5936177" cy="830997"/>
          </a:xfrm>
          <a:prstGeom prst="rect">
            <a:avLst/>
          </a:prstGeom>
        </p:spPr>
        <p:txBody>
          <a:bodyPr wrap="non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When did the man begin collecting stamps?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pic>
        <p:nvPicPr>
          <p:cNvPr id="3075" name="Picture 3" descr="V30.TIF"/>
          <p:cNvPicPr>
            <a:picLocks noChangeAspect="1" noChangeArrowheads="1"/>
          </p:cNvPicPr>
          <p:nvPr/>
        </p:nvPicPr>
        <p:blipFill>
          <a:blip r:embed="rId4" r:link="rId5" cstate="print">
            <a:extLst>
              <a:ext uri="{28A0092B-C50C-407E-A947-70E740481C1C}">
                <a14:useLocalDpi xmlns:a14="http://schemas.microsoft.com/office/drawing/2010/main" val="0"/>
              </a:ext>
            </a:extLst>
          </a:blip>
          <a:srcRect/>
          <a:stretch>
            <a:fillRect/>
          </a:stretch>
        </p:blipFill>
        <p:spPr bwMode="auto">
          <a:xfrm>
            <a:off x="3027661" y="4585478"/>
            <a:ext cx="4816443" cy="1341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a:xfrm>
            <a:off x="7060032" y="1151335"/>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 </a:t>
            </a:r>
            <a:endParaRPr lang="zh-CN" altLang="en-US" dirty="0"/>
          </a:p>
        </p:txBody>
      </p:sp>
      <p:sp>
        <p:nvSpPr>
          <p:cNvPr id="5" name="Rectangle 4"/>
          <p:cNvSpPr/>
          <p:nvPr/>
        </p:nvSpPr>
        <p:spPr>
          <a:xfrm>
            <a:off x="6616472" y="3798836"/>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29831057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25620" y="736621"/>
            <a:ext cx="9047180" cy="5569089"/>
          </a:xfrm>
          <a:prstGeom prst="rect">
            <a:avLst/>
          </a:prstGeom>
        </p:spPr>
        <p:txBody>
          <a:bodyPr wrap="square">
            <a:spAutoFit/>
          </a:bodyPr>
          <a:lstStyle/>
          <a:p>
            <a:pPr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60. It was proved to be a wrong decision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to look for gold in the valley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to take the Old Spanish Trail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to get there before other people did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to kill their work animals for food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61. In the passage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writer doesn't tell us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what the weather is like in the valley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why people were travelling in a hurry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how plants in the valley get water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that the valley has some other names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7243501" y="831485"/>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7949761" y="3521165"/>
            <a:ext cx="68159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Tree>
    <p:extLst>
      <p:ext uri="{BB962C8B-B14F-4D97-AF65-F5344CB8AC3E}">
        <p14:creationId xmlns:p14="http://schemas.microsoft.com/office/powerpoint/2010/main" val="927283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670017" y="162725"/>
            <a:ext cx="378629" cy="830997"/>
          </a:xfrm>
          <a:prstGeom prst="rect">
            <a:avLst/>
          </a:prstGeom>
        </p:spPr>
        <p:txBody>
          <a:bodyPr wrap="none">
            <a:spAutoFit/>
          </a:bodyPr>
          <a:lstStyle/>
          <a:p>
            <a:pPr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678193" y="1482429"/>
            <a:ext cx="9552791" cy="3785652"/>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“Starting this autumn with high school math and science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will be the first state in the USA to provide schools with digital textbooks(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电子教科书</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”That was Governor Arnold Schwarzenegger in June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talking about his effort to get schools to use online materials free. He listed reasons why he thinks digital textbooks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make sense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95168592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34702" y="704431"/>
            <a:ext cx="10919012" cy="5569089"/>
          </a:xfrm>
          <a:prstGeom prst="rect">
            <a:avLst/>
          </a:prstGeom>
        </p:spPr>
        <p:txBody>
          <a:bodyPr wrap="square">
            <a:spAutoFit/>
          </a:bodyPr>
          <a:lstStyle/>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Digital textbooks can offer the latest information. They reduce the weight and size of school bags. They save paper and trees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make learning more fun and interactive(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互动的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And lastly he said they help schools save money.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state has had to make cuts in school spending because of financial(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资金</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problems. More than six million students attend California public schools.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Earlier this year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California invited developers to offer digital math and science materials for high schools. These had to meet at least 90 percent of the state's learning needs. Specially trained teachers examined 16 textbooks.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California cannot require all schools to use the digital textbooks. Schools may decide for themselves.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8719489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21978" y="851341"/>
            <a:ext cx="10101430" cy="5153590"/>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Susan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Martimo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 education official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says she does not expect wide­spread use right away. Her best guess is that some schools with a lot of technology will be the first to use them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only in addition(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补充</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 their traditional books.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Some people are worried because not everyone has a computer or an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reader. Schools could print out copies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that would not help the environment. Also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there is the cost to train teachers to use digital textbooks.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33812704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13649" y="750908"/>
            <a:ext cx="9402182"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62. The underlined phrase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make sense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the first paragraph means “________” in Chinese.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感觉不错</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切实可行</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制造麻烦</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发展迅速</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63. The second paragraph mainly tells us the ________ of the digital textbooks.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development  B. history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advantages  D. importance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327257" y="1638309"/>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5" name="Rectangle 4"/>
          <p:cNvSpPr/>
          <p:nvPr/>
        </p:nvSpPr>
        <p:spPr>
          <a:xfrm>
            <a:off x="8299354" y="3187410"/>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808757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33600" y="1152513"/>
            <a:ext cx="8279802"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64. We learn from the passage that Susan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Martimo</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is an experienced teacher in California</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is a strong supporter for the digital textbooks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doesn't know much about the new material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doesn't hope the materials will be used widely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8813655" y="1380126"/>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3436648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81026" y="1288790"/>
            <a:ext cx="8473440"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65. If the digital textbooks are widely spread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they will be used in addition to the traditional ones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school teachers will be trained to use them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each student will have a computer in his home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traditional textbooks will be thrown away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8728057" y="1466187"/>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4076373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73740" y="589460"/>
            <a:ext cx="7408433" cy="830997"/>
          </a:xfrm>
          <a:prstGeom prst="rect">
            <a:avLst/>
          </a:prstGeom>
        </p:spPr>
        <p:txBody>
          <a:bodyPr wrap="squar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八、</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词汇</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本题共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小题；每小题</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分，满分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061420" y="1420457"/>
            <a:ext cx="10069157" cy="4524315"/>
          </a:xfrm>
          <a:prstGeom prst="rect">
            <a:avLst/>
          </a:prstGeom>
        </p:spPr>
        <p:txBody>
          <a:bodyPr wrap="square">
            <a:spAutoFit/>
          </a:bodyPr>
          <a:lstStyle/>
          <a:p>
            <a:pPr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66. A brother far off is not as good as a near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邻居</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67. Save your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呼吸</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 will not believe any word from you.</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68. We should follow the traffic rules to ________(stop something from happening) accidents.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69. It was ________(facing danger with courage) of you to give a speech in front of all those people.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70. The Tomb</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­-Sweeping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Day holiday is an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important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festival in China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falling on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4th to 6th each year.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6673802" y="1552248"/>
            <a:ext cx="130837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neighbor</a:t>
            </a:r>
            <a:endParaRPr lang="zh-CN" altLang="en-US" dirty="0"/>
          </a:p>
        </p:txBody>
      </p:sp>
      <p:sp>
        <p:nvSpPr>
          <p:cNvPr id="5" name="Rectangle 4"/>
          <p:cNvSpPr/>
          <p:nvPr/>
        </p:nvSpPr>
        <p:spPr>
          <a:xfrm>
            <a:off x="2878620" y="2020621"/>
            <a:ext cx="101290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breath</a:t>
            </a:r>
            <a:endParaRPr lang="zh-CN" altLang="en-US" dirty="0"/>
          </a:p>
        </p:txBody>
      </p:sp>
      <p:sp>
        <p:nvSpPr>
          <p:cNvPr id="6" name="Rectangle 5"/>
          <p:cNvSpPr/>
          <p:nvPr/>
        </p:nvSpPr>
        <p:spPr>
          <a:xfrm>
            <a:off x="6827883" y="2614077"/>
            <a:ext cx="115429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prevent</a:t>
            </a:r>
            <a:endParaRPr lang="zh-CN" altLang="en-US" dirty="0"/>
          </a:p>
        </p:txBody>
      </p:sp>
      <p:sp>
        <p:nvSpPr>
          <p:cNvPr id="7" name="Rectangle 6"/>
          <p:cNvSpPr/>
          <p:nvPr/>
        </p:nvSpPr>
        <p:spPr>
          <a:xfrm>
            <a:off x="2566178" y="3751863"/>
            <a:ext cx="94929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brave</a:t>
            </a:r>
            <a:endParaRPr lang="zh-CN" altLang="en-US" dirty="0"/>
          </a:p>
        </p:txBody>
      </p:sp>
      <p:sp>
        <p:nvSpPr>
          <p:cNvPr id="8" name="Rectangle 7"/>
          <p:cNvSpPr/>
          <p:nvPr/>
        </p:nvSpPr>
        <p:spPr>
          <a:xfrm>
            <a:off x="1341910" y="5328182"/>
            <a:ext cx="77296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April</a:t>
            </a:r>
            <a:endParaRPr lang="zh-CN" altLang="en-US" dirty="0"/>
          </a:p>
        </p:txBody>
      </p:sp>
    </p:spTree>
    <p:extLst>
      <p:ext uri="{BB962C8B-B14F-4D97-AF65-F5344CB8AC3E}">
        <p14:creationId xmlns:p14="http://schemas.microsoft.com/office/powerpoint/2010/main" val="3418131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44649" y="600217"/>
            <a:ext cx="7731162" cy="830997"/>
          </a:xfrm>
          <a:prstGeom prst="rect">
            <a:avLst/>
          </a:prstGeom>
        </p:spPr>
        <p:txBody>
          <a:bodyPr wrap="squar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九、阅读与回答问题</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本题共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小题；每小题</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172584" y="1431214"/>
            <a:ext cx="9681882" cy="5262979"/>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Larry Page and Sergey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Brin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creators of Google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want to change your world. Their goal is to make a search engine that always gives you the right information. “It's a huge goal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Page says. “And it's a long way off.” But Page and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Brin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are ready for 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“Imagine if you had a librarian who had the knowledge of Google and could also answer immediately with that knowledge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says Page. “That would really change the world.”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01001911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00461" y="819109"/>
            <a:ext cx="10112188" cy="5262979"/>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Both Page and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Brin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come from math and computer science backgrounds. Page's father and mother were both computer scientists. So Page's love for computers started early. He remembers surprising his teachers when he turned in a typed homework paper in primary school.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Brin's</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father was a math teacher and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Brin's</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parents moved to the U</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 from Russia in 1979.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Brin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says they moved to the U</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 to have more chances. Judging from their son's success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their move certainly was a great decision!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5112304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12556" y="872730"/>
            <a:ext cx="3757760"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二、</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听对话，选答案</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327237" y="1703727"/>
            <a:ext cx="7838739"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The man is a ________ in the city.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policeman  B. visitor  C. cleaner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—What are they doing now?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are ________.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making a call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watching TV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listening to the radio</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4971446" y="1918008"/>
            <a:ext cx="42030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 </a:t>
            </a:r>
            <a:endParaRPr lang="zh-CN" altLang="en-US" dirty="0"/>
          </a:p>
        </p:txBody>
      </p:sp>
      <p:sp>
        <p:nvSpPr>
          <p:cNvPr id="5" name="Rectangle 4"/>
          <p:cNvSpPr/>
          <p:nvPr/>
        </p:nvSpPr>
        <p:spPr>
          <a:xfrm>
            <a:off x="4139689" y="4037264"/>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3686028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37131" y="858527"/>
            <a:ext cx="9907792" cy="5262979"/>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Page and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Brin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were students at Stanford University when they first had the idea of creating their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new­famous</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Google search engine. They began the project in Page's dorm room(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宿舍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Brin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says he knew Google would be great when he found that he used it all the time.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After collecting money from friends and family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put Google on the market in 1998. At first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did 10,000 searches daily. Today they do over 200 million searches—more than 50 percent of all Internet searches.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46714502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58645" y="1113096"/>
            <a:ext cx="9897036" cy="4524315"/>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Both men have surprisingly simple lifestyles. They don't live in large houses or own expensive cars. Page and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Brin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also work very hard. They say that setting up a restaurant at their company was one of their best ideas. Why? Because they work such long hours that they end up eating most of their meals there! Page and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Brin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strongly believe that search engines can greatly improve people's lives.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12841429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13647" y="1281605"/>
            <a:ext cx="9671125"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71. What is Google?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72. What made Page's love for computers start more early than other children?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251933" y="4390481"/>
            <a:ext cx="7462221" cy="461665"/>
          </a:xfrm>
          <a:prstGeom prst="rect">
            <a:avLst/>
          </a:prstGeom>
        </p:spPr>
        <p:txBody>
          <a:bodyPr wrap="square">
            <a:spAutoFit/>
          </a:bodyPr>
          <a:lstStyle/>
          <a:p>
            <a:r>
              <a:rPr lang="en-US" altLang="zh-CN" sz="2400" kern="100">
                <a:solidFill>
                  <a:srgbClr val="FF0000"/>
                </a:solidFill>
                <a:latin typeface="Calibri" panose="020F0502020204030204" pitchFamily="34" charset="0"/>
                <a:ea typeface="宋体" panose="02010600030101010101" pitchFamily="2" charset="-122"/>
                <a:cs typeface="Times New Roman" panose="02020603050405020304" pitchFamily="18" charset="0"/>
              </a:rPr>
              <a:t>Page's father and mother were both computer scientists.</a:t>
            </a:r>
            <a:endParaRPr lang="zh-CN" altLang="en-US" dirty="0"/>
          </a:p>
        </p:txBody>
      </p:sp>
      <p:sp>
        <p:nvSpPr>
          <p:cNvPr id="4" name="Rectangle 3"/>
          <p:cNvSpPr/>
          <p:nvPr/>
        </p:nvSpPr>
        <p:spPr>
          <a:xfrm>
            <a:off x="3611763" y="2005046"/>
            <a:ext cx="2924519"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 search engine.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25107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46674" y="941016"/>
            <a:ext cx="10348856"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73. Why did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Brin's</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parents decide to move to the U</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 in 1979?</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74. Where did two creators of Google start their project?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75. What do you think is the most important thing to Larry Page and Sergey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Brin's</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success?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026022" y="1654466"/>
            <a:ext cx="7569799" cy="830997"/>
          </a:xfrm>
          <a:prstGeom prst="rect">
            <a:avLst/>
          </a:prstGeom>
        </p:spPr>
        <p:txBody>
          <a:bodyPr wrap="squar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Because they wanted to have more chances.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798628" y="3098233"/>
            <a:ext cx="3453510"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In Page's dorm room.</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1079349" y="5263885"/>
            <a:ext cx="9172687" cy="830997"/>
          </a:xfrm>
          <a:prstGeom prst="rect">
            <a:avLst/>
          </a:prstGeom>
        </p:spPr>
        <p:txBody>
          <a:bodyPr wrap="squar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Hard work./ They work long hours./They are hard­working people.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732836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3289" y="765153"/>
            <a:ext cx="3913251"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十、</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书面表达</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本题共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284206" y="1980809"/>
            <a:ext cx="7602071" cy="2308324"/>
          </a:xfrm>
          <a:prstGeom prst="rect">
            <a:avLst/>
          </a:prstGeom>
        </p:spPr>
        <p:txBody>
          <a:bodyPr wrap="squar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互联网已经成为我们生活的一部分。请根据互联网的好坏两方面影响，以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“Internet affects our life”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为题写一篇短文，并对中学生如何利用好互联网给出自己的建议。</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64183066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1260809737"/>
              </p:ext>
            </p:extLst>
          </p:nvPr>
        </p:nvGraphicFramePr>
        <p:xfrm>
          <a:off x="1294128" y="747725"/>
          <a:ext cx="9571095" cy="5861490"/>
        </p:xfrm>
        <a:graphic>
          <a:graphicData uri="http://schemas.openxmlformats.org/drawingml/2006/table">
            <a:tbl>
              <a:tblPr/>
              <a:tblGrid>
                <a:gridCol w="1144210">
                  <a:extLst>
                    <a:ext uri="{9D8B030D-6E8A-4147-A177-3AD203B41FA5}">
                      <a16:colId xmlns:a16="http://schemas.microsoft.com/office/drawing/2014/main" val="3124093778"/>
                    </a:ext>
                  </a:extLst>
                </a:gridCol>
                <a:gridCol w="4844198">
                  <a:extLst>
                    <a:ext uri="{9D8B030D-6E8A-4147-A177-3AD203B41FA5}">
                      <a16:colId xmlns:a16="http://schemas.microsoft.com/office/drawing/2014/main" val="516109614"/>
                    </a:ext>
                  </a:extLst>
                </a:gridCol>
                <a:gridCol w="3582687">
                  <a:extLst>
                    <a:ext uri="{9D8B030D-6E8A-4147-A177-3AD203B41FA5}">
                      <a16:colId xmlns:a16="http://schemas.microsoft.com/office/drawing/2014/main" val="3417681543"/>
                    </a:ext>
                  </a:extLst>
                </a:gridCol>
              </a:tblGrid>
              <a:tr h="899900">
                <a:tc rowSpan="6">
                  <a:txBody>
                    <a:bodyPr/>
                    <a:lstStyle/>
                    <a:p>
                      <a:pPr algn="ctr">
                        <a:lnSpc>
                          <a:spcPct val="200000"/>
                        </a:lnSpc>
                        <a:spcAft>
                          <a:spcPts val="0"/>
                        </a:spcAft>
                      </a:pPr>
                      <a:r>
                        <a:rPr lang="en-US" sz="2400" kern="100">
                          <a:solidFill>
                            <a:srgbClr val="000000"/>
                          </a:solidFill>
                          <a:effectLst/>
                          <a:latin typeface="Calibri" panose="020F0502020204030204" pitchFamily="34" charset="0"/>
                          <a:ea typeface="宋体" panose="02010600030101010101" pitchFamily="2" charset="-122"/>
                          <a:cs typeface="Times New Roman" panose="02020603050405020304" pitchFamily="18" charset="0"/>
                        </a:rPr>
                        <a:t> </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p>
                      <a:pPr algn="ctr">
                        <a:lnSpc>
                          <a:spcPct val="200000"/>
                        </a:lnSpc>
                        <a:spcAft>
                          <a:spcPts val="0"/>
                        </a:spcAft>
                      </a:pPr>
                      <a:r>
                        <a:rPr lang="zh-CN" sz="2400" kern="100">
                          <a:solidFill>
                            <a:srgbClr val="000000"/>
                          </a:solidFill>
                          <a:effectLst/>
                          <a:latin typeface="Calibri" panose="020F0502020204030204" pitchFamily="34" charset="0"/>
                          <a:ea typeface="宋体" panose="02010600030101010101" pitchFamily="2" charset="-122"/>
                          <a:cs typeface="Times New Roman" panose="02020603050405020304" pitchFamily="18" charset="0"/>
                        </a:rPr>
                        <a:t>要</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p>
                      <a:pPr algn="ctr">
                        <a:lnSpc>
                          <a:spcPct val="200000"/>
                        </a:lnSpc>
                        <a:spcAft>
                          <a:spcPts val="0"/>
                        </a:spcAft>
                      </a:pPr>
                      <a:r>
                        <a:rPr lang="zh-CN" sz="2400" kern="100">
                          <a:solidFill>
                            <a:srgbClr val="000000"/>
                          </a:solidFill>
                          <a:effectLst/>
                          <a:latin typeface="Calibri" panose="020F0502020204030204" pitchFamily="34" charset="0"/>
                          <a:ea typeface="宋体" panose="02010600030101010101" pitchFamily="2" charset="-122"/>
                          <a:cs typeface="Times New Roman" panose="02020603050405020304" pitchFamily="18" charset="0"/>
                        </a:rPr>
                        <a:t>点</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27305" marR="2730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2400" kern="100">
                          <a:solidFill>
                            <a:srgbClr val="000000"/>
                          </a:solidFill>
                          <a:effectLst/>
                          <a:latin typeface="Calibri" panose="020F0502020204030204" pitchFamily="34" charset="0"/>
                          <a:ea typeface="宋体" panose="02010600030101010101" pitchFamily="2" charset="-122"/>
                          <a:cs typeface="Times New Roman" panose="02020603050405020304" pitchFamily="18" charset="0"/>
                        </a:rPr>
                        <a:t>Good effects</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27305" marR="2730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2400" kern="100" dirty="0">
                          <a:solidFill>
                            <a:srgbClr val="000000"/>
                          </a:solidFill>
                          <a:effectLst/>
                          <a:latin typeface="Calibri" panose="020F0502020204030204" pitchFamily="34" charset="0"/>
                          <a:ea typeface="宋体" panose="02010600030101010101" pitchFamily="2" charset="-122"/>
                          <a:cs typeface="Times New Roman" panose="02020603050405020304" pitchFamily="18" charset="0"/>
                        </a:rPr>
                        <a:t>Bad effects</a:t>
                      </a:r>
                      <a:endParaRPr lang="zh-CN" sz="2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27305" marR="2730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50324656"/>
                  </a:ext>
                </a:extLst>
              </a:tr>
              <a:tr h="1135523">
                <a:tc vMerge="1">
                  <a:txBody>
                    <a:bodyPr/>
                    <a:lstStyle/>
                    <a:p>
                      <a:endParaRPr lang="zh-CN" altLang="en-US"/>
                    </a:p>
                  </a:txBody>
                  <a:tcPr/>
                </a:tc>
                <a:tc>
                  <a:txBody>
                    <a:bodyPr/>
                    <a:lstStyle/>
                    <a:p>
                      <a:pPr algn="ctr">
                        <a:lnSpc>
                          <a:spcPct val="200000"/>
                        </a:lnSpc>
                        <a:spcAft>
                          <a:spcPts val="0"/>
                        </a:spcAft>
                      </a:pPr>
                      <a:r>
                        <a:rPr lang="zh-CN" sz="2400" kern="100">
                          <a:solidFill>
                            <a:srgbClr val="000000"/>
                          </a:solidFill>
                          <a:effectLst/>
                          <a:latin typeface="Calibri" panose="020F0502020204030204" pitchFamily="34" charset="0"/>
                          <a:ea typeface="宋体" panose="02010600030101010101" pitchFamily="2" charset="-122"/>
                          <a:cs typeface="Times New Roman" panose="02020603050405020304" pitchFamily="18" charset="0"/>
                        </a:rPr>
                        <a:t>搜索有用的信息。</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27305" marR="2730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zh-CN" sz="2400" kern="100" dirty="0">
                          <a:solidFill>
                            <a:srgbClr val="000000"/>
                          </a:solidFill>
                          <a:effectLst/>
                          <a:latin typeface="Calibri" panose="020F0502020204030204" pitchFamily="34" charset="0"/>
                          <a:ea typeface="宋体" panose="02010600030101010101" pitchFamily="2" charset="-122"/>
                          <a:cs typeface="Times New Roman" panose="02020603050405020304" pitchFamily="18" charset="0"/>
                        </a:rPr>
                        <a:t>不认真写作业，搜索作业答案。</a:t>
                      </a:r>
                      <a:endParaRPr lang="zh-CN" sz="2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27305" marR="2730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66533705"/>
                  </a:ext>
                </a:extLst>
              </a:tr>
              <a:tr h="992279">
                <a:tc vMerge="1">
                  <a:txBody>
                    <a:bodyPr/>
                    <a:lstStyle/>
                    <a:p>
                      <a:endParaRPr lang="zh-CN" altLang="en-US"/>
                    </a:p>
                  </a:txBody>
                  <a:tcPr/>
                </a:tc>
                <a:tc>
                  <a:txBody>
                    <a:bodyPr/>
                    <a:lstStyle/>
                    <a:p>
                      <a:pPr algn="ctr">
                        <a:lnSpc>
                          <a:spcPct val="200000"/>
                        </a:lnSpc>
                        <a:spcAft>
                          <a:spcPts val="0"/>
                        </a:spcAft>
                      </a:pPr>
                      <a:r>
                        <a:rPr lang="zh-CN" sz="2400" kern="100" dirty="0">
                          <a:solidFill>
                            <a:srgbClr val="000000"/>
                          </a:solidFill>
                          <a:effectLst/>
                          <a:latin typeface="Calibri" panose="020F0502020204030204" pitchFamily="34" charset="0"/>
                          <a:ea typeface="宋体" panose="02010600030101010101" pitchFamily="2" charset="-122"/>
                          <a:cs typeface="Times New Roman" panose="02020603050405020304" pitchFamily="18" charset="0"/>
                        </a:rPr>
                        <a:t>欣赏电影和音乐，阅读好书。</a:t>
                      </a:r>
                      <a:endParaRPr lang="zh-CN" sz="2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27305" marR="2730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zh-CN" sz="2400" kern="100" dirty="0">
                          <a:solidFill>
                            <a:srgbClr val="000000"/>
                          </a:solidFill>
                          <a:effectLst/>
                          <a:latin typeface="Calibri" panose="020F0502020204030204" pitchFamily="34" charset="0"/>
                          <a:ea typeface="宋体" panose="02010600030101010101" pitchFamily="2" charset="-122"/>
                          <a:cs typeface="Times New Roman" panose="02020603050405020304" pitchFamily="18" charset="0"/>
                        </a:rPr>
                        <a:t>观看不良视频，沉迷网络游戏。</a:t>
                      </a:r>
                      <a:endParaRPr lang="zh-CN" sz="2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27305" marR="2730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50725476"/>
                  </a:ext>
                </a:extLst>
              </a:tr>
              <a:tr h="1172913">
                <a:tc vMerge="1">
                  <a:txBody>
                    <a:bodyPr/>
                    <a:lstStyle/>
                    <a:p>
                      <a:endParaRPr lang="zh-CN" altLang="en-US"/>
                    </a:p>
                  </a:txBody>
                  <a:tcPr/>
                </a:tc>
                <a:tc>
                  <a:txBody>
                    <a:bodyPr/>
                    <a:lstStyle/>
                    <a:p>
                      <a:pPr algn="ctr">
                        <a:lnSpc>
                          <a:spcPct val="200000"/>
                        </a:lnSpc>
                        <a:spcAft>
                          <a:spcPts val="0"/>
                        </a:spcAft>
                      </a:pPr>
                      <a:r>
                        <a:rPr lang="zh-CN" sz="2400" kern="100" dirty="0">
                          <a:solidFill>
                            <a:srgbClr val="000000"/>
                          </a:solidFill>
                          <a:effectLst/>
                          <a:latin typeface="Calibri" panose="020F0502020204030204" pitchFamily="34" charset="0"/>
                          <a:ea typeface="宋体" panose="02010600030101010101" pitchFamily="2" charset="-122"/>
                          <a:cs typeface="Times New Roman" panose="02020603050405020304" pitchFamily="18" charset="0"/>
                        </a:rPr>
                        <a:t>交朋友，发电子邮件交流。</a:t>
                      </a:r>
                      <a:endParaRPr lang="zh-CN" sz="2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27305" marR="2730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zh-CN" sz="2400" kern="100" dirty="0">
                          <a:solidFill>
                            <a:srgbClr val="000000"/>
                          </a:solidFill>
                          <a:effectLst/>
                          <a:latin typeface="Calibri" panose="020F0502020204030204" pitchFamily="34" charset="0"/>
                          <a:ea typeface="宋体" panose="02010600030101010101" pitchFamily="2" charset="-122"/>
                          <a:cs typeface="Times New Roman" panose="02020603050405020304" pitchFamily="18" charset="0"/>
                        </a:rPr>
                        <a:t>获取他人的信息，做对他人不利的事情。</a:t>
                      </a:r>
                      <a:endParaRPr lang="zh-CN" sz="2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27305" marR="2730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63097712"/>
                  </a:ext>
                </a:extLst>
              </a:tr>
              <a:tr h="919830">
                <a:tc vMerge="1">
                  <a:txBody>
                    <a:bodyPr/>
                    <a:lstStyle/>
                    <a:p>
                      <a:endParaRPr lang="zh-CN" altLang="en-US"/>
                    </a:p>
                  </a:txBody>
                  <a:tcPr/>
                </a:tc>
                <a:tc>
                  <a:txBody>
                    <a:bodyPr/>
                    <a:lstStyle/>
                    <a:p>
                      <a:pPr algn="ctr">
                        <a:lnSpc>
                          <a:spcPct val="200000"/>
                        </a:lnSpc>
                        <a:spcAft>
                          <a:spcPts val="0"/>
                        </a:spcAft>
                      </a:pPr>
                      <a:r>
                        <a:rPr lang="zh-CN" sz="2400" kern="100" dirty="0">
                          <a:solidFill>
                            <a:srgbClr val="000000"/>
                          </a:solidFill>
                          <a:effectLst/>
                          <a:latin typeface="Calibri" panose="020F0502020204030204" pitchFamily="34" charset="0"/>
                          <a:ea typeface="宋体" panose="02010600030101010101" pitchFamily="2" charset="-122"/>
                          <a:cs typeface="Times New Roman" panose="02020603050405020304" pitchFamily="18" charset="0"/>
                        </a:rPr>
                        <a:t>建博客</a:t>
                      </a:r>
                      <a:r>
                        <a:rPr lang="en-US" sz="2400" kern="100" dirty="0">
                          <a:solidFill>
                            <a:srgbClr val="000000"/>
                          </a:solidFill>
                          <a:effectLst/>
                          <a:latin typeface="Calibri" panose="020F0502020204030204" pitchFamily="34" charset="0"/>
                          <a:ea typeface="宋体" panose="02010600030101010101" pitchFamily="2" charset="-122"/>
                          <a:cs typeface="Times New Roman" panose="02020603050405020304" pitchFamily="18" charset="0"/>
                        </a:rPr>
                        <a:t>(blog)</a:t>
                      </a:r>
                      <a:r>
                        <a:rPr lang="zh-CN" sz="2400" kern="100" dirty="0">
                          <a:solidFill>
                            <a:srgbClr val="000000"/>
                          </a:solidFill>
                          <a:effectLst/>
                          <a:latin typeface="Calibri" panose="020F0502020204030204" pitchFamily="34" charset="0"/>
                          <a:ea typeface="宋体" panose="02010600030101010101" pitchFamily="2" charset="-122"/>
                          <a:cs typeface="Times New Roman" panose="02020603050405020304" pitchFamily="18" charset="0"/>
                        </a:rPr>
                        <a:t>，分享观点。</a:t>
                      </a:r>
                      <a:endParaRPr lang="zh-CN" sz="2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27305" marR="2730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n-US" sz="2400" kern="100" dirty="0">
                          <a:solidFill>
                            <a:srgbClr val="000000"/>
                          </a:solidFill>
                          <a:effectLst/>
                          <a:latin typeface="Calibri" panose="020F0502020204030204" pitchFamily="34" charset="0"/>
                          <a:ea typeface="宋体" panose="02010600030101010101" pitchFamily="2" charset="-122"/>
                          <a:cs typeface="Times New Roman" panose="02020603050405020304" pitchFamily="18" charset="0"/>
                        </a:rPr>
                        <a:t>  </a:t>
                      </a:r>
                      <a:r>
                        <a:rPr lang="en-US" sz="2400" kern="100" dirty="0" smtClean="0">
                          <a:solidFill>
                            <a:srgbClr val="000000"/>
                          </a:solidFill>
                          <a:effectLst/>
                          <a:latin typeface="Calibri" panose="020F0502020204030204" pitchFamily="34" charset="0"/>
                          <a:ea typeface="宋体" panose="02010600030101010101" pitchFamily="2" charset="-122"/>
                          <a:cs typeface="Times New Roman" panose="02020603050405020304" pitchFamily="18" charset="0"/>
                        </a:rPr>
                        <a:t>            </a:t>
                      </a:r>
                      <a:r>
                        <a:rPr lang="zh-CN" sz="2400" kern="100" dirty="0" smtClean="0">
                          <a:solidFill>
                            <a:srgbClr val="000000"/>
                          </a:solidFill>
                          <a:effectLst/>
                          <a:latin typeface="Calibri" panose="020F0502020204030204" pitchFamily="34" charset="0"/>
                          <a:ea typeface="宋体" panose="02010600030101010101" pitchFamily="2" charset="-122"/>
                          <a:cs typeface="Times New Roman" panose="02020603050405020304" pitchFamily="18" charset="0"/>
                        </a:rPr>
                        <a:t>说</a:t>
                      </a:r>
                      <a:r>
                        <a:rPr lang="zh-CN" sz="2400" kern="100" dirty="0">
                          <a:solidFill>
                            <a:srgbClr val="000000"/>
                          </a:solidFill>
                          <a:effectLst/>
                          <a:latin typeface="Calibri" panose="020F0502020204030204" pitchFamily="34" charset="0"/>
                          <a:ea typeface="宋体" panose="02010600030101010101" pitchFamily="2" charset="-122"/>
                          <a:cs typeface="Times New Roman" panose="02020603050405020304" pitchFamily="18" charset="0"/>
                        </a:rPr>
                        <a:t>他人坏话。</a:t>
                      </a:r>
                      <a:endParaRPr lang="zh-CN" sz="2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27305" marR="2730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69447422"/>
                  </a:ext>
                </a:extLst>
              </a:tr>
              <a:tr h="704752">
                <a:tc vMerge="1">
                  <a:txBody>
                    <a:bodyPr/>
                    <a:lstStyle/>
                    <a:p>
                      <a:endParaRPr lang="zh-CN" altLang="en-US"/>
                    </a:p>
                  </a:txBody>
                  <a:tcPr/>
                </a:tc>
                <a:tc gridSpan="2">
                  <a:txBody>
                    <a:bodyPr/>
                    <a:lstStyle/>
                    <a:p>
                      <a:pPr algn="ctr">
                        <a:lnSpc>
                          <a:spcPct val="200000"/>
                        </a:lnSpc>
                        <a:spcAft>
                          <a:spcPts val="0"/>
                        </a:spcAft>
                      </a:pPr>
                      <a:r>
                        <a:rPr lang="zh-CN" sz="2400" kern="100" dirty="0">
                          <a:solidFill>
                            <a:srgbClr val="000000"/>
                          </a:solidFill>
                          <a:effectLst/>
                          <a:latin typeface="Calibri" panose="020F0502020204030204" pitchFamily="34" charset="0"/>
                          <a:ea typeface="宋体" panose="02010600030101010101" pitchFamily="2" charset="-122"/>
                          <a:cs typeface="Times New Roman" panose="02020603050405020304" pitchFamily="18" charset="0"/>
                        </a:rPr>
                        <a:t>你的建议</a:t>
                      </a:r>
                      <a:r>
                        <a:rPr lang="en-US" sz="2400" kern="100" dirty="0">
                          <a:solidFill>
                            <a:srgbClr val="000000"/>
                          </a:solidFill>
                          <a:effectLst/>
                          <a:latin typeface="Calibri" panose="020F0502020204030204" pitchFamily="34" charset="0"/>
                          <a:ea typeface="宋体" panose="02010600030101010101" pitchFamily="2" charset="-122"/>
                          <a:cs typeface="Times New Roman" panose="02020603050405020304" pitchFamily="18" charset="0"/>
                        </a:rPr>
                        <a:t>  </a:t>
                      </a:r>
                      <a:endParaRPr lang="zh-CN" sz="2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27305" marR="2730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4230199877"/>
                  </a:ext>
                </a:extLst>
              </a:tr>
            </a:tbl>
          </a:graphicData>
        </a:graphic>
      </p:graphicFrame>
    </p:spTree>
    <p:extLst>
      <p:ext uri="{BB962C8B-B14F-4D97-AF65-F5344CB8AC3E}">
        <p14:creationId xmlns:p14="http://schemas.microsoft.com/office/powerpoint/2010/main" val="92179046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0" y="1905506"/>
            <a:ext cx="6096000" cy="3046988"/>
          </a:xfrm>
          <a:prstGeom prst="rect">
            <a:avLst/>
          </a:prstGeom>
        </p:spPr>
        <p:txBody>
          <a:bodyPr>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要求：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内容包括所提供的要点，可适当发挥；</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在文中不要提及真实的校名和姓名；</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词数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左右。</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28933513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9436" y="702394"/>
            <a:ext cx="3140347" cy="461665"/>
          </a:xfrm>
          <a:prstGeom prst="rect">
            <a:avLst/>
          </a:prstGeom>
        </p:spPr>
        <p:txBody>
          <a:bodyPr wrap="none">
            <a:spAutoFit/>
          </a:bodyPr>
          <a:lstStyle/>
          <a:p>
            <a:r>
              <a:rPr lang="en-US" altLang="zh-CN" sz="2400" b="1"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One possible version</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endParaRPr lang="zh-CN" altLang="en-US" dirty="0"/>
          </a:p>
        </p:txBody>
      </p:sp>
      <p:sp>
        <p:nvSpPr>
          <p:cNvPr id="3" name="Rectangle 2"/>
          <p:cNvSpPr/>
          <p:nvPr/>
        </p:nvSpPr>
        <p:spPr>
          <a:xfrm>
            <a:off x="3967464" y="447204"/>
            <a:ext cx="3740704" cy="830997"/>
          </a:xfrm>
          <a:prstGeom prst="rect">
            <a:avLst/>
          </a:prstGeom>
        </p:spPr>
        <p:txBody>
          <a:bodyPr wrap="none">
            <a:spAutoFit/>
          </a:bodyPr>
          <a:lstStyle/>
          <a:p>
            <a:pPr indent="612140" algn="ctr">
              <a:lnSpc>
                <a:spcPct val="200000"/>
              </a:lnSpc>
              <a:spcAft>
                <a:spcPts val="0"/>
              </a:spcAft>
            </a:pPr>
            <a:r>
              <a:rPr lang="en-US" altLang="zh-CN" sz="2400" b="1"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Internet affects our life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255502" y="1375019"/>
            <a:ext cx="10330483" cy="4524315"/>
          </a:xfrm>
          <a:prstGeom prst="rect">
            <a:avLst/>
          </a:prstGeom>
        </p:spPr>
        <p:txBody>
          <a:bodyPr wrap="squar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 know the Internet is playing a more and more important part in our daily life.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On one hand</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 can enjoy movies and music and read good books on the Internet. We can make friends</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and even if they are far away. We can send e­mails to our friends and talk to them as well. In addition</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 can build a blog where we share our ideas. We can also get as much information as we can</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02566106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88950" y="933830"/>
            <a:ext cx="9219303" cy="5262979"/>
          </a:xfrm>
          <a:prstGeom prst="rect">
            <a:avLst/>
          </a:prstGeom>
        </p:spPr>
        <p:txBody>
          <a:bodyPr wrap="square">
            <a:spAutoFit/>
          </a:bodyPr>
          <a:lstStyle/>
          <a:p>
            <a:pPr lvl="0" indent="609600" algn="just">
              <a:lnSpc>
                <a:spcPct val="200000"/>
              </a:lnSpc>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On the other hand</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it has some disadvantages. For example</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while doing homework</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some students will directly search the answers through the Internet instead of finishing it carefully. Some people are addicted to online games or watch bad videos. Some people speak ill of others. Even worse</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some people get information from others and do harmful things.</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just">
              <a:lnSpc>
                <a:spcPct val="200000"/>
              </a:lnSpc>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In my opinion</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if we use the Internet rightly</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it will help us a lot.</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71988497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63906" y="428179"/>
            <a:ext cx="6096000" cy="1569660"/>
          </a:xfrm>
          <a:prstGeom prst="rect">
            <a:avLst/>
          </a:prstGeom>
        </p:spPr>
        <p:txBody>
          <a:bodyPr>
            <a:spAutoFit/>
          </a:bodyPr>
          <a:lstStyle/>
          <a:p>
            <a:pPr algn="ctr">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中考模拟卷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二</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中考模拟卷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二</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ctr">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时间：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分钟　满分：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69346" y="1650894"/>
            <a:ext cx="8290560" cy="1569660"/>
          </a:xfrm>
          <a:prstGeom prst="rect">
            <a:avLst/>
          </a:prstGeom>
        </p:spPr>
        <p:txBody>
          <a:bodyPr wrap="square">
            <a:spAutoFit/>
          </a:bodyPr>
          <a:lstStyle/>
          <a:p>
            <a:pPr>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听力部分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一、</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听句子，选择最佳答语，每个句子读两遍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681778" y="2901832"/>
            <a:ext cx="8828443"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A</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It's bad.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Thank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you.  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You're welcome.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 Sure. Here you are.  B. Never mind.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Good luck.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 Good idea.  B. Sound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great.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That's OK</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 Linda.  B. It's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five.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Sorry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won't.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 You can't miss it.  B. It's too long.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Five minutes' walk</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1412857" y="3133622"/>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6" name="Rectangle 5"/>
          <p:cNvSpPr/>
          <p:nvPr/>
        </p:nvSpPr>
        <p:spPr>
          <a:xfrm>
            <a:off x="1382047" y="3872003"/>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7" name="Rectangle 6"/>
          <p:cNvSpPr/>
          <p:nvPr/>
        </p:nvSpPr>
        <p:spPr>
          <a:xfrm>
            <a:off x="1327545" y="4619932"/>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C</a:t>
            </a:r>
            <a:endParaRPr lang="zh-CN" altLang="en-US" dirty="0"/>
          </a:p>
        </p:txBody>
      </p:sp>
      <p:sp>
        <p:nvSpPr>
          <p:cNvPr id="9" name="Rectangle 8"/>
          <p:cNvSpPr/>
          <p:nvPr/>
        </p:nvSpPr>
        <p:spPr>
          <a:xfrm>
            <a:off x="1365554" y="5353773"/>
            <a:ext cx="362600" cy="461665"/>
          </a:xfrm>
          <a:prstGeom prst="rect">
            <a:avLst/>
          </a:prstGeom>
        </p:spPr>
        <p:txBody>
          <a:bodyPr wrap="none">
            <a:spAutoFit/>
          </a:bodyPr>
          <a:lstStyle/>
          <a:p>
            <a:pPr lvl="0"/>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solidFill>
                <a:prstClr val="black"/>
              </a:solidFill>
            </a:endParaRPr>
          </a:p>
        </p:txBody>
      </p:sp>
      <p:sp>
        <p:nvSpPr>
          <p:cNvPr id="11" name="Rectangle 10"/>
          <p:cNvSpPr/>
          <p:nvPr/>
        </p:nvSpPr>
        <p:spPr>
          <a:xfrm>
            <a:off x="1416063" y="6087614"/>
            <a:ext cx="348172" cy="461665"/>
          </a:xfrm>
          <a:prstGeom prst="rect">
            <a:avLst/>
          </a:prstGeom>
        </p:spPr>
        <p:txBody>
          <a:bodyPr wrap="none">
            <a:spAutoFit/>
          </a:bodyPr>
          <a:lstStyle/>
          <a:p>
            <a:pPr lvl="0"/>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solidFill>
                <a:prstClr val="black"/>
              </a:solidFill>
            </a:endParaRPr>
          </a:p>
        </p:txBody>
      </p:sp>
    </p:spTree>
    <p:extLst>
      <p:ext uri="{BB962C8B-B14F-4D97-AF65-F5344CB8AC3E}">
        <p14:creationId xmlns:p14="http://schemas.microsoft.com/office/powerpoint/2010/main" val="4176898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9" grpId="0"/>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37996" y="1145328"/>
            <a:ext cx="8053892"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The young man is ________.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 doctor  B. painful  C. sick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—What are they talking about?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are talking about ________.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 traffic accident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an earthquake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a terrible bus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222667" y="1380126"/>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5909554" y="3531655"/>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3610801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41467" y="711407"/>
            <a:ext cx="10840123" cy="1569660"/>
          </a:xfrm>
          <a:prstGeom prst="rect">
            <a:avLst/>
          </a:prstGeom>
        </p:spPr>
        <p:txBody>
          <a:bodyPr wrap="squar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二、</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请听下面</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段对话和</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段独白，每段对话或独白后都有几个小题，从题中所给的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三个选项中选出最佳选项，每段对话或独白读两遍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001516" y="2400316"/>
            <a:ext cx="4960012"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请听第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段对话，回答第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小题。</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316017" y="3350562"/>
            <a:ext cx="8871474" cy="3046988"/>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Where is Tony going to meet Sally?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At the school gate.  B. At the bus stop.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front of the cinema.</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What does Sally look like?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She has long hair.  B. She wears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glasses.</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She's of medium build.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1001516" y="3617716"/>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6" name="Rectangle 5"/>
          <p:cNvSpPr/>
          <p:nvPr/>
        </p:nvSpPr>
        <p:spPr>
          <a:xfrm>
            <a:off x="978586" y="5148876"/>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992410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4797" y="786669"/>
            <a:ext cx="5423280" cy="830997"/>
          </a:xfrm>
          <a:prstGeom prst="rect">
            <a:avLst/>
          </a:prstGeom>
        </p:spPr>
        <p:txBody>
          <a:bodyPr wrap="none">
            <a:spAutoFit/>
          </a:bodyPr>
          <a:lstStyle/>
          <a:p>
            <a:pPr algn="just">
              <a:lnSpc>
                <a:spcPct val="200000"/>
              </a:lnSpc>
              <a:spcAft>
                <a:spcPts val="0"/>
              </a:spcAft>
            </a:pPr>
            <a:r>
              <a:rPr lang="zh-CN" altLang="zh-CN" sz="2400" kern="100" smtClean="0">
                <a:latin typeface="Calibri" panose="020F0502020204030204" pitchFamily="34" charset="0"/>
                <a:ea typeface="宋体" panose="02010600030101010101" pitchFamily="2" charset="-122"/>
                <a:cs typeface="Times New Roman" panose="02020603050405020304" pitchFamily="18" charset="0"/>
              </a:rPr>
              <a:t>请听第</a:t>
            </a:r>
            <a:r>
              <a:rPr lang="en-US" altLang="zh-CN" sz="2400" kern="100" smtClean="0">
                <a:latin typeface="Calibri" panose="020F0502020204030204" pitchFamily="34" charset="0"/>
                <a:ea typeface="宋体" panose="02010600030101010101" pitchFamily="2" charset="-122"/>
                <a:cs typeface="Times New Roman" panose="02020603050405020304" pitchFamily="18" charset="0"/>
              </a:rPr>
              <a:t>2</a:t>
            </a:r>
            <a:r>
              <a:rPr lang="zh-CN" altLang="zh-CN" sz="2400" kern="100" smtClean="0">
                <a:latin typeface="Calibri" panose="020F0502020204030204" pitchFamily="34" charset="0"/>
                <a:ea typeface="宋体" panose="02010600030101010101" pitchFamily="2" charset="-122"/>
                <a:cs typeface="Times New Roman" panose="02020603050405020304" pitchFamily="18" charset="0"/>
              </a:rPr>
              <a:t>段对话，回答第</a:t>
            </a:r>
            <a:r>
              <a:rPr lang="en-US" altLang="zh-CN" sz="2400" kern="100" smtClean="0">
                <a:latin typeface="Calibri" panose="020F0502020204030204" pitchFamily="34" charset="0"/>
                <a:ea typeface="宋体" panose="02010600030101010101" pitchFamily="2" charset="-122"/>
                <a:cs typeface="Times New Roman" panose="02020603050405020304" pitchFamily="18" charset="0"/>
              </a:rPr>
              <a:t>8</a:t>
            </a:r>
            <a:r>
              <a:rPr lang="zh-CN" altLang="zh-CN" sz="2400" kern="100" smtClean="0">
                <a:latin typeface="Calibri" panose="020F0502020204030204" pitchFamily="34" charset="0"/>
                <a:ea typeface="宋体" panose="02010600030101010101" pitchFamily="2" charset="-122"/>
                <a:cs typeface="Times New Roman" panose="02020603050405020304" pitchFamily="18" charset="0"/>
              </a:rPr>
              <a:t>至第</a:t>
            </a:r>
            <a:r>
              <a:rPr lang="en-US" altLang="zh-CN" sz="2400" kern="100" smtClean="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smtClean="0">
                <a:latin typeface="Calibri" panose="020F0502020204030204" pitchFamily="34" charset="0"/>
                <a:ea typeface="宋体" panose="02010600030101010101" pitchFamily="2" charset="-122"/>
                <a:cs typeface="Times New Roman" panose="02020603050405020304" pitchFamily="18" charset="0"/>
              </a:rPr>
              <a:t>小题。</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019103" y="1511171"/>
            <a:ext cx="10477947"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What does the girl plan to wear for the dance?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White pants.  B. New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jeans.</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 skirt.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Who does the boy want to bring to the dance?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Peter.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Jenny.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Steve.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What will the teachers do if the students bring a friend?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They will be happy.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They won't say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anything.</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They will ask him to leave.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667725" y="1767401"/>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5" name="Rectangle 4"/>
          <p:cNvSpPr/>
          <p:nvPr/>
        </p:nvSpPr>
        <p:spPr>
          <a:xfrm>
            <a:off x="662114" y="3134078"/>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6" name="Rectangle 5"/>
          <p:cNvSpPr/>
          <p:nvPr/>
        </p:nvSpPr>
        <p:spPr>
          <a:xfrm>
            <a:off x="578778" y="4650490"/>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560724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7202" y="818942"/>
            <a:ext cx="5578771"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请听第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段对话，回答第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至第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13</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小题。</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312002" y="1488574"/>
            <a:ext cx="9445214"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11. What does Grandmother interested in?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Art.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History.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Sports.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12. What will they buy for Grandmother?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Some CDs.  B. Some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books.</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 mobile phone.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13. What's the relationship between the two speakers?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Brother and sister.  B. Mother and son.  </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Father and daughter.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960624" y="1756643"/>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5" name="Rectangle 4"/>
          <p:cNvSpPr/>
          <p:nvPr/>
        </p:nvSpPr>
        <p:spPr>
          <a:xfrm>
            <a:off x="924556" y="3206619"/>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6" name="Rectangle 5"/>
          <p:cNvSpPr/>
          <p:nvPr/>
        </p:nvSpPr>
        <p:spPr>
          <a:xfrm>
            <a:off x="924556" y="4644987"/>
            <a:ext cx="42030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 </a:t>
            </a:r>
            <a:endParaRPr lang="zh-CN" altLang="en-US" dirty="0"/>
          </a:p>
        </p:txBody>
      </p:sp>
    </p:spTree>
    <p:extLst>
      <p:ext uri="{BB962C8B-B14F-4D97-AF65-F5344CB8AC3E}">
        <p14:creationId xmlns:p14="http://schemas.microsoft.com/office/powerpoint/2010/main" val="2356311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6845" y="851215"/>
            <a:ext cx="5270995"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请听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段独白，回答第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14</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至第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小题。</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036780" y="1682212"/>
            <a:ext cx="8064649"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14. Why was Jim not happy last week?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Because he got bad grades.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Because he lost his dictionary.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Because he couldn't afford more old bikes.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 Where did Jim hand out advertisements?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At a supermarket.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school.</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 square.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688608" y="1928766"/>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5" name="Rectangle 4"/>
          <p:cNvSpPr/>
          <p:nvPr/>
        </p:nvSpPr>
        <p:spPr>
          <a:xfrm>
            <a:off x="1674180" y="4876361"/>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2384660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6164" y="675519"/>
            <a:ext cx="9086626" cy="830997"/>
          </a:xfrm>
          <a:prstGeom prst="rect">
            <a:avLst/>
          </a:prstGeom>
        </p:spPr>
        <p:txBody>
          <a:bodyPr wrap="squar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三、</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短文理解</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根据你所听到的短文内容，选择正确答案</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387737" y="1539234"/>
            <a:ext cx="9036424"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16. Tony is a high school student from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America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Australia</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Canada</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17. Tony and his parents have been in China for ________ weeks.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two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three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four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18. They saw lots of fantastic things in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Xi'an and Beijing  </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Hangzhou and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Beijing</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Xi'an and Hangzhou</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036359" y="1778159"/>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5" name="Rectangle 4"/>
          <p:cNvSpPr/>
          <p:nvPr/>
        </p:nvSpPr>
        <p:spPr>
          <a:xfrm>
            <a:off x="1030748" y="3187546"/>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6" name="Rectangle 5"/>
          <p:cNvSpPr/>
          <p:nvPr/>
        </p:nvSpPr>
        <p:spPr>
          <a:xfrm>
            <a:off x="1030748" y="4747269"/>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3272619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09714" y="1518274"/>
            <a:ext cx="8498540" cy="3046988"/>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19. Tony decides to learn ________ hard.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art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Chinese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science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 Tony is going back to his country with his parents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now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today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tomorrow</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972254" y="1745886"/>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1972254" y="3230441"/>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3068604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843468" y="302575"/>
            <a:ext cx="2375971" cy="830997"/>
          </a:xfrm>
          <a:prstGeom prst="rect">
            <a:avLst/>
          </a:prstGeom>
        </p:spPr>
        <p:txBody>
          <a:bodyPr wrap="none">
            <a:spAutoFit/>
          </a:bodyPr>
          <a:lstStyle/>
          <a:p>
            <a:pPr algn="ctr">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笔试部分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72527" y="1009007"/>
            <a:ext cx="6838278" cy="830997"/>
          </a:xfrm>
          <a:prstGeom prst="rect">
            <a:avLst/>
          </a:prstGeom>
        </p:spPr>
        <p:txBody>
          <a:bodyPr wrap="squar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四、</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单项填空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小题；每小题</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分，满分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172584" y="2003812"/>
            <a:ext cx="10079915"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21. We should set up our ________ of life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fight for it and never give up.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hero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trick</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task  D. goal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22. Wang Wei ________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Zhai</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Zhigang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very much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he also wants to be an astronaut when he grows up.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refuses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shares</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admires  D. agrees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798764" y="2248579"/>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6" name="Rectangle 5"/>
          <p:cNvSpPr/>
          <p:nvPr/>
        </p:nvSpPr>
        <p:spPr>
          <a:xfrm>
            <a:off x="798764" y="3788188"/>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1186791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72584" y="1113096"/>
            <a:ext cx="9961581"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23. My grandfather is already over seventy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he is still ________ and never feels tired.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likely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lively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lonely  D. lovely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24. I will show him around some famous hutongs in Beijing ________ he can learn more about Chinese culture.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though  B. as soon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as</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so that  D. whenever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745883" y="1315580"/>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824412" y="3553170"/>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1350304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03643" y="761708"/>
            <a:ext cx="10779162"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25.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Zhong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Nanshan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 old expert gave us a lot of advice to fight the novel coronavirus(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新型冠状病毒</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—You're right! Many people wrote online that they didn't trust ________ but him.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someone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everyone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anyone  D. no one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26. The teacher changed my seat to the front. Now I could see the words on the blackboard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 clearly  B. secretly 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badly  D.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wisely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9095420" y="2423617"/>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2838013" y="4639693"/>
            <a:ext cx="362600" cy="461665"/>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3770749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41525" y="750950"/>
            <a:ext cx="9918550"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27. —How do you like your new school?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—Wonderful. When I ________ trouble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many teachers and classmates will help 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look into  B. get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into</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cut into  D. break into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28. —I called him at six o'clock yesterday morning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no one answered.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 That was too early. He ________ at that time.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is sleeping  B. will sleep  </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have slept  D. was sleeping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090147" y="1025123"/>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1090147" y="3961960"/>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2666496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37996" y="1806901"/>
            <a:ext cx="8182984" cy="2308324"/>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—When did Mr. Wu come to this school?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came here ________.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since five years ago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for five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years 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five years ago</a:t>
            </a:r>
            <a:endParaRPr lang="zh-CN" altLang="en-US" dirty="0"/>
          </a:p>
        </p:txBody>
      </p:sp>
      <p:sp>
        <p:nvSpPr>
          <p:cNvPr id="3" name="Rectangle 2"/>
          <p:cNvSpPr/>
          <p:nvPr/>
        </p:nvSpPr>
        <p:spPr>
          <a:xfrm>
            <a:off x="4824634" y="2730230"/>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1493725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31980" y="754522"/>
            <a:ext cx="9337638"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29.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Anqing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is building a new high level bridge along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Zhongxin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Street now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it's said that the new bridge ________ in two years.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complete  B. was completed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had completed  D. will be completed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30. —Excuse 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could you give me a hand to move these boxes away?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With pleasure  B. My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pleasure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Yes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please  D. Not at all</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358160" y="1003608"/>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4" name="Rectangle 3"/>
          <p:cNvSpPr/>
          <p:nvPr/>
        </p:nvSpPr>
        <p:spPr>
          <a:xfrm>
            <a:off x="1358160" y="3918931"/>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2217730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6164" y="528527"/>
            <a:ext cx="11421035" cy="1569660"/>
          </a:xfrm>
          <a:prstGeom prst="rect">
            <a:avLst/>
          </a:prstGeom>
        </p:spPr>
        <p:txBody>
          <a:bodyPr wrap="squar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五、</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完形填空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小题；每小题</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分，满分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请认真阅读下面短文，从短文后各题所给的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四个选项中，选出最佳选项。</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66164" y="1724113"/>
            <a:ext cx="11336768" cy="4524315"/>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Swedish couple on holiday were traveling around Italy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wanted to go to Capri.</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Capri is an island in the south of the country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for its beautiful coastline and a popular tourist destination(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目的地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couple put their destination into their car's GPS(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全球定位系统</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they made a spelling mistake. They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typed CARPI instead of CAPRI. There is a real place called Carpi in Italy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it is a small town in the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of the country.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300305390"/>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51069" y="958917"/>
            <a:ext cx="9918550" cy="4524315"/>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couple followed the GPS directions. Although they were traveling to an island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didn't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them that they didn't even cross a bridge or see the sea. When they arrived in Carpi</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went to the tourist office. They asked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they could go to the Blue Grotto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well</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­-known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sea cave in Capri. Of course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office worker there couldn't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them. He thought they wanted to go to a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called the Blue Grotto for dinner.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136066262"/>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33948" y="1174028"/>
            <a:ext cx="9907793" cy="3785652"/>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the man realized that the couple thought they were in Capri</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their mistake. The couple got back into their car and started driving south. The office worker said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were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not angry.”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was a spelling mistake that took the couple 600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kilometres</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from their destination.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918218343"/>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14514" y="1263703"/>
            <a:ext cx="7193280"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31.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suitable  B. useful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good  D. famous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32. A. and  B. so  C. or  D. but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33. A. slowly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carelessly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patiently  D. clearly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34. A. north  B. south  C. east  D. west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35. A. satisfy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relax</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worry  D. touch</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340694" y="1509218"/>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4" name="Rectangle 3"/>
          <p:cNvSpPr/>
          <p:nvPr/>
        </p:nvSpPr>
        <p:spPr>
          <a:xfrm>
            <a:off x="2340694" y="2216398"/>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5" name="Rectangle 4"/>
          <p:cNvSpPr/>
          <p:nvPr/>
        </p:nvSpPr>
        <p:spPr>
          <a:xfrm>
            <a:off x="2363136" y="3015288"/>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6" name="Rectangle 5"/>
          <p:cNvSpPr/>
          <p:nvPr/>
        </p:nvSpPr>
        <p:spPr>
          <a:xfrm>
            <a:off x="2340694" y="3718574"/>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7" name="Rectangle 6"/>
          <p:cNvSpPr/>
          <p:nvPr/>
        </p:nvSpPr>
        <p:spPr>
          <a:xfrm>
            <a:off x="2366342" y="4477668"/>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3636508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65119" y="1177643"/>
            <a:ext cx="7602071"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36. A. how  B. where  C. why  D. what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37. A. refuse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control</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doubt  D. understand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38. A. museum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restaurant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station  D. library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39. A. continued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accepted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explained  D. repeated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40. A. interested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surprised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excited  D. pleased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396949" y="1433914"/>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2391339" y="2219222"/>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5" name="Rectangle 4"/>
          <p:cNvSpPr/>
          <p:nvPr/>
        </p:nvSpPr>
        <p:spPr>
          <a:xfrm>
            <a:off x="2402560" y="2839636"/>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6" name="Rectangle 5"/>
          <p:cNvSpPr/>
          <p:nvPr/>
        </p:nvSpPr>
        <p:spPr>
          <a:xfrm>
            <a:off x="2391339" y="3596201"/>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7" name="Rectangle 6"/>
          <p:cNvSpPr/>
          <p:nvPr/>
        </p:nvSpPr>
        <p:spPr>
          <a:xfrm>
            <a:off x="2450937" y="4352766"/>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513082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3891" y="546471"/>
            <a:ext cx="10990730" cy="2308324"/>
          </a:xfrm>
          <a:prstGeom prst="rect">
            <a:avLst/>
          </a:prstGeom>
        </p:spPr>
        <p:txBody>
          <a:bodyPr wrap="squar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六、</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补全对话</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小题；每小题</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分，满分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根据对话内容，从方框内的选项中选出能填入空白处的最佳选项。选项中有两个为多余选项。</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581836" y="2049012"/>
            <a:ext cx="8423237" cy="4524315"/>
          </a:xfrm>
          <a:prstGeom prst="rect">
            <a:avLst/>
          </a:prstGeom>
        </p:spPr>
        <p:txBody>
          <a:bodyPr wrap="square">
            <a:spAutoFit/>
          </a:bodyPr>
          <a:lstStyle/>
          <a:p>
            <a:pPr algn="just">
              <a:lnSpc>
                <a:spcPct val="15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Good morning. Sit down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please.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15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Morning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doctor.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15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15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was caught in the rain. I've got a bad cough and my head hurts.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15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 you have a fever?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15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__I feel terrible.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15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Let me see...There's nothing serious.__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Have a good rest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you'll be fine soon.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42095618"/>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03351" y="980433"/>
            <a:ext cx="8390964" cy="5015091"/>
          </a:xfrm>
          <a:prstGeom prst="rect">
            <a:avLst/>
          </a:prstGeom>
        </p:spPr>
        <p:txBody>
          <a:bodyPr wrap="square">
            <a:spAutoFit/>
          </a:bodyPr>
          <a:lstStyle/>
          <a:p>
            <a:pPr algn="just">
              <a:lnSpc>
                <a:spcPct val="15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Thanks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will.__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15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You'd better choose your clothes according to the weather report. The weather often changes in summer.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15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How will the weather be tomorrow?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15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__Now we're in the season of rain.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15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 bad weather!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15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you go out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please wear warm clothes and take an umbrella with you.</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15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Thank you</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doctor.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748494982"/>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886634" y="819027"/>
            <a:ext cx="7516009"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You just have a cold.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It'll still be rainy tomorrow.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The radio says it will be sunny tomorrow.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Yes. My temperature is 38</a:t>
            </a: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 I have a headache.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 What's the matter with you?</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 Any other suggestions?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662459065"/>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08471" y="3015288"/>
            <a:ext cx="78258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41. F</a:t>
            </a:r>
            <a:endParaRPr lang="zh-CN" altLang="en-US" dirty="0"/>
          </a:p>
        </p:txBody>
      </p:sp>
      <p:sp>
        <p:nvSpPr>
          <p:cNvPr id="3" name="Rectangle 2"/>
          <p:cNvSpPr/>
          <p:nvPr/>
        </p:nvSpPr>
        <p:spPr>
          <a:xfrm>
            <a:off x="4575153" y="3015287"/>
            <a:ext cx="1127232" cy="461665"/>
          </a:xfrm>
          <a:prstGeom prst="rect">
            <a:avLst/>
          </a:prstGeom>
        </p:spPr>
        <p:txBody>
          <a:bodyPr wrap="none">
            <a:spAutoFit/>
          </a:bodyPr>
          <a:lstStyle/>
          <a:p>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43. A</a:t>
            </a:r>
            <a:r>
              <a:rPr lang="zh-CN"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5" name="Rectangle 4"/>
          <p:cNvSpPr/>
          <p:nvPr/>
        </p:nvSpPr>
        <p:spPr>
          <a:xfrm>
            <a:off x="3367767" y="3018891"/>
            <a:ext cx="83067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42. D</a:t>
            </a:r>
            <a:endParaRPr lang="zh-CN" altLang="en-US" dirty="0"/>
          </a:p>
        </p:txBody>
      </p:sp>
      <p:sp>
        <p:nvSpPr>
          <p:cNvPr id="6" name="Rectangle 5"/>
          <p:cNvSpPr/>
          <p:nvPr/>
        </p:nvSpPr>
        <p:spPr>
          <a:xfrm>
            <a:off x="5782539" y="3015287"/>
            <a:ext cx="83548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44. G</a:t>
            </a:r>
            <a:endParaRPr lang="zh-CN" altLang="en-US" dirty="0"/>
          </a:p>
        </p:txBody>
      </p:sp>
      <p:sp>
        <p:nvSpPr>
          <p:cNvPr id="7" name="Rectangle 6"/>
          <p:cNvSpPr/>
          <p:nvPr/>
        </p:nvSpPr>
        <p:spPr>
          <a:xfrm>
            <a:off x="6882362" y="3015287"/>
            <a:ext cx="80823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45. B</a:t>
            </a:r>
            <a:endParaRPr lang="zh-CN" altLang="en-US" dirty="0"/>
          </a:p>
        </p:txBody>
      </p:sp>
    </p:spTree>
    <p:extLst>
      <p:ext uri="{BB962C8B-B14F-4D97-AF65-F5344CB8AC3E}">
        <p14:creationId xmlns:p14="http://schemas.microsoft.com/office/powerpoint/2010/main" val="2768753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P spid="6"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01798" y="797426"/>
            <a:ext cx="3757760"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三、</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听短文，选答案</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301798" y="1477816"/>
            <a:ext cx="9818146"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11</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Where is the shop?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endParaRPr>
          </a:p>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—It's________.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near our school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near my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home 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far away from my home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12. —How much are the apples?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are ________.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five yuan a kilo  B. ten yuan a kilo  </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very dear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359530" y="2423618"/>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5" name="Rectangle 4"/>
          <p:cNvSpPr/>
          <p:nvPr/>
        </p:nvSpPr>
        <p:spPr>
          <a:xfrm>
            <a:off x="3083247" y="4585905"/>
            <a:ext cx="4315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 </a:t>
            </a:r>
            <a:endParaRPr lang="zh-CN" altLang="en-US" dirty="0"/>
          </a:p>
        </p:txBody>
      </p:sp>
    </p:spTree>
    <p:extLst>
      <p:ext uri="{BB962C8B-B14F-4D97-AF65-F5344CB8AC3E}">
        <p14:creationId xmlns:p14="http://schemas.microsoft.com/office/powerpoint/2010/main" val="3428510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7222" y="654005"/>
            <a:ext cx="7472979" cy="830997"/>
          </a:xfrm>
          <a:prstGeom prst="rect">
            <a:avLst/>
          </a:prstGeom>
        </p:spPr>
        <p:txBody>
          <a:bodyPr wrap="squar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七、</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阅读理解</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小题；每小题</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分，满分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985997" y="1238490"/>
            <a:ext cx="370614" cy="830997"/>
          </a:xfrm>
          <a:prstGeom prst="rect">
            <a:avLst/>
          </a:prstGeom>
        </p:spPr>
        <p:txBody>
          <a:bodyPr wrap="none">
            <a:spAutoFit/>
          </a:bodyPr>
          <a:lstStyle/>
          <a:p>
            <a:pPr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115037" y="2507934"/>
            <a:ext cx="7741920" cy="2308324"/>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Toothpaste(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牙膏</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does more than just keep our teeth bright and white. It can be used wisely in many other ways. Here are some useful tips that can save us time and money.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98368032"/>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398441265"/>
              </p:ext>
            </p:extLst>
          </p:nvPr>
        </p:nvGraphicFramePr>
        <p:xfrm>
          <a:off x="1710464" y="1449106"/>
          <a:ext cx="8778241" cy="3657600"/>
        </p:xfrm>
        <a:graphic>
          <a:graphicData uri="http://schemas.openxmlformats.org/drawingml/2006/table">
            <a:tbl>
              <a:tblPr/>
              <a:tblGrid>
                <a:gridCol w="8778241">
                  <a:extLst>
                    <a:ext uri="{9D8B030D-6E8A-4147-A177-3AD203B41FA5}">
                      <a16:colId xmlns:a16="http://schemas.microsoft.com/office/drawing/2014/main" val="2919805360"/>
                    </a:ext>
                  </a:extLst>
                </a:gridCol>
              </a:tblGrid>
              <a:tr h="1673591">
                <a:tc>
                  <a:txBody>
                    <a:bodyPr/>
                    <a:lstStyle/>
                    <a:p>
                      <a:pPr algn="ctr">
                        <a:lnSpc>
                          <a:spcPct val="200000"/>
                        </a:lnSpc>
                        <a:spcAft>
                          <a:spcPts val="0"/>
                        </a:spcAft>
                      </a:pPr>
                      <a:r>
                        <a:rPr lang="zh-CN" sz="2400" kern="100" dirty="0">
                          <a:effectLst/>
                          <a:latin typeface="Calibri" panose="020F0502020204030204" pitchFamily="34" charset="0"/>
                          <a:ea typeface="宋体" panose="02010600030101010101" pitchFamily="2" charset="-122"/>
                          <a:cs typeface="Times New Roman" panose="02020603050405020304" pitchFamily="18" charset="0"/>
                        </a:rPr>
                        <a:t>　　</a:t>
                      </a:r>
                      <a:r>
                        <a:rPr lang="en-US" sz="2400" b="1" kern="100" dirty="0">
                          <a:effectLst/>
                          <a:latin typeface="Calibri" panose="020F0502020204030204" pitchFamily="34" charset="0"/>
                          <a:ea typeface="宋体" panose="02010600030101010101" pitchFamily="2" charset="-122"/>
                          <a:cs typeface="Times New Roman" panose="02020603050405020304" pitchFamily="18" charset="0"/>
                        </a:rPr>
                        <a:t>Clean a Dirty Mirror</a:t>
                      </a:r>
                      <a:endParaRPr lang="zh-CN" sz="2400" kern="100" dirty="0">
                        <a:effectLst/>
                        <a:latin typeface="Calibri" panose="020F0502020204030204" pitchFamily="34" charset="0"/>
                        <a:ea typeface="宋体" panose="02010600030101010101" pitchFamily="2" charset="-122"/>
                        <a:cs typeface="Courier New" panose="02070309020205020404" pitchFamily="49" charset="0"/>
                      </a:endParaRPr>
                    </a:p>
                    <a:p>
                      <a:pPr indent="608400" algn="l">
                        <a:lnSpc>
                          <a:spcPct val="200000"/>
                        </a:lnSpc>
                        <a:spcAft>
                          <a:spcPts val="0"/>
                        </a:spcAft>
                      </a:pP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If you want to clean a dirty bathroom mirror</a:t>
                      </a:r>
                      <a:r>
                        <a:rPr lang="zh-CN" sz="2400" kern="100" dirty="0">
                          <a:effectLst/>
                          <a:latin typeface="Calibri" panose="020F0502020204030204" pitchFamily="34" charset="0"/>
                          <a:ea typeface="宋体" panose="02010600030101010101" pitchFamily="2" charset="-122"/>
                          <a:cs typeface="Times New Roman" panose="02020603050405020304" pitchFamily="18" charset="0"/>
                        </a:rPr>
                        <a:t>，</a:t>
                      </a: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try to put a bit of toothpaste on the mirror and wipe it dry. The glass can be cleaned up beautifully. And doing this can also stop the mirror from fogging. Then you can still see yourself in the mirror after taking a shower.</a:t>
                      </a:r>
                      <a:endParaRPr lang="zh-CN" sz="2400" kern="100" dirty="0">
                        <a:effectLst/>
                        <a:latin typeface="Calibri" panose="020F0502020204030204" pitchFamily="34" charset="0"/>
                        <a:ea typeface="宋体" panose="02010600030101010101" pitchFamily="2" charset="-122"/>
                        <a:cs typeface="Courier New" panose="02070309020205020404" pitchFamily="49" charset="0"/>
                      </a:endParaRPr>
                    </a:p>
                  </a:txBody>
                  <a:tcPr marL="15690" marR="156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37562131"/>
                  </a:ext>
                </a:extLst>
              </a:tr>
            </a:tbl>
          </a:graphicData>
        </a:graphic>
      </p:graphicFrame>
    </p:spTree>
    <p:extLst>
      <p:ext uri="{BB962C8B-B14F-4D97-AF65-F5344CB8AC3E}">
        <p14:creationId xmlns:p14="http://schemas.microsoft.com/office/powerpoint/2010/main" val="2475236484"/>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948018765"/>
              </p:ext>
            </p:extLst>
          </p:nvPr>
        </p:nvGraphicFramePr>
        <p:xfrm>
          <a:off x="1784872" y="599254"/>
          <a:ext cx="8434891" cy="5852160"/>
        </p:xfrm>
        <a:graphic>
          <a:graphicData uri="http://schemas.openxmlformats.org/drawingml/2006/table">
            <a:tbl>
              <a:tblPr/>
              <a:tblGrid>
                <a:gridCol w="8434891">
                  <a:extLst>
                    <a:ext uri="{9D8B030D-6E8A-4147-A177-3AD203B41FA5}">
                      <a16:colId xmlns:a16="http://schemas.microsoft.com/office/drawing/2014/main" val="14142121"/>
                    </a:ext>
                  </a:extLst>
                </a:gridCol>
              </a:tblGrid>
              <a:tr h="1338873">
                <a:tc>
                  <a:txBody>
                    <a:bodyPr/>
                    <a:lstStyle/>
                    <a:p>
                      <a:pPr algn="ctr">
                        <a:lnSpc>
                          <a:spcPct val="200000"/>
                        </a:lnSpc>
                        <a:spcAft>
                          <a:spcPts val="0"/>
                        </a:spcAft>
                      </a:pPr>
                      <a:r>
                        <a:rPr lang="zh-CN" sz="2400" kern="100" dirty="0">
                          <a:effectLst/>
                          <a:latin typeface="Calibri" panose="020F0502020204030204" pitchFamily="34" charset="0"/>
                          <a:ea typeface="宋体" panose="02010600030101010101" pitchFamily="2" charset="-122"/>
                          <a:cs typeface="Times New Roman" panose="02020603050405020304" pitchFamily="18" charset="0"/>
                        </a:rPr>
                        <a:t>　　</a:t>
                      </a:r>
                      <a:r>
                        <a:rPr lang="en-US" sz="2400" b="1" kern="100" dirty="0">
                          <a:effectLst/>
                          <a:latin typeface="Calibri" panose="020F0502020204030204" pitchFamily="34" charset="0"/>
                          <a:ea typeface="宋体" panose="02010600030101010101" pitchFamily="2" charset="-122"/>
                          <a:cs typeface="Times New Roman" panose="02020603050405020304" pitchFamily="18" charset="0"/>
                        </a:rPr>
                        <a:t>Remove the Unpleasant Food Smell</a:t>
                      </a:r>
                      <a:endParaRPr lang="zh-CN" sz="2400" kern="100" dirty="0">
                        <a:effectLst/>
                        <a:latin typeface="Calibri" panose="020F0502020204030204" pitchFamily="34" charset="0"/>
                        <a:ea typeface="宋体" panose="02010600030101010101" pitchFamily="2" charset="-122"/>
                        <a:cs typeface="Courier New" panose="02070309020205020404" pitchFamily="49" charset="0"/>
                      </a:endParaRPr>
                    </a:p>
                    <a:p>
                      <a:pPr algn="ctr">
                        <a:lnSpc>
                          <a:spcPct val="200000"/>
                        </a:lnSpc>
                        <a:spcAft>
                          <a:spcPts val="0"/>
                        </a:spcAft>
                      </a:pP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Have some bad food smell</a:t>
                      </a:r>
                      <a:r>
                        <a:rPr lang="zh-CN" sz="2400" kern="100" dirty="0">
                          <a:effectLst/>
                          <a:latin typeface="Calibri" panose="020F0502020204030204" pitchFamily="34" charset="0"/>
                          <a:ea typeface="宋体" panose="02010600030101010101" pitchFamily="2" charset="-122"/>
                          <a:cs typeface="Times New Roman" panose="02020603050405020304" pitchFamily="18" charset="0"/>
                        </a:rPr>
                        <a:t>，</a:t>
                      </a: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like the smell of onions or fish</a:t>
                      </a:r>
                      <a:r>
                        <a:rPr lang="zh-CN" sz="2400" kern="100" dirty="0">
                          <a:effectLst/>
                          <a:latin typeface="Calibri" panose="020F0502020204030204" pitchFamily="34" charset="0"/>
                          <a:ea typeface="宋体" panose="02010600030101010101" pitchFamily="2" charset="-122"/>
                          <a:cs typeface="Times New Roman" panose="02020603050405020304" pitchFamily="18" charset="0"/>
                        </a:rPr>
                        <a:t>，</a:t>
                      </a: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on your hands? You can remove it by washing your hands with toothpaste. You'll be </a:t>
                      </a:r>
                      <a:r>
                        <a:rPr lang="en-US" sz="2400" kern="100" dirty="0" smtClean="0">
                          <a:effectLst/>
                          <a:latin typeface="Calibri" panose="020F0502020204030204" pitchFamily="34" charset="0"/>
                          <a:ea typeface="宋体" panose="02010600030101010101" pitchFamily="2" charset="-122"/>
                          <a:cs typeface="Times New Roman" panose="02020603050405020304" pitchFamily="18" charset="0"/>
                        </a:rPr>
                        <a:t>fresh­-smelling </a:t>
                      </a: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in no time.</a:t>
                      </a:r>
                      <a:endParaRPr lang="zh-CN" sz="2400" kern="100" dirty="0">
                        <a:effectLst/>
                        <a:latin typeface="Calibri" panose="020F0502020204030204" pitchFamily="34" charset="0"/>
                        <a:ea typeface="宋体" panose="02010600030101010101" pitchFamily="2" charset="-122"/>
                        <a:cs typeface="Courier New" panose="02070309020205020404" pitchFamily="49" charset="0"/>
                      </a:endParaRPr>
                    </a:p>
                  </a:txBody>
                  <a:tcPr marL="15690" marR="156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7215397"/>
                  </a:ext>
                </a:extLst>
              </a:tr>
              <a:tr h="1338873">
                <a:tc>
                  <a:txBody>
                    <a:bodyPr/>
                    <a:lstStyle/>
                    <a:p>
                      <a:pPr algn="ctr">
                        <a:lnSpc>
                          <a:spcPct val="200000"/>
                        </a:lnSpc>
                        <a:spcAft>
                          <a:spcPts val="0"/>
                        </a:spcAft>
                      </a:pPr>
                      <a:r>
                        <a:rPr lang="zh-CN" sz="2400" kern="100" dirty="0">
                          <a:effectLst/>
                          <a:latin typeface="Calibri" panose="020F0502020204030204" pitchFamily="34" charset="0"/>
                          <a:ea typeface="宋体" panose="02010600030101010101" pitchFamily="2" charset="-122"/>
                          <a:cs typeface="Times New Roman" panose="02020603050405020304" pitchFamily="18" charset="0"/>
                        </a:rPr>
                        <a:t>　　</a:t>
                      </a:r>
                      <a:r>
                        <a:rPr lang="en-US" sz="2400" b="1" kern="100" dirty="0">
                          <a:effectLst/>
                          <a:latin typeface="Calibri" panose="020F0502020204030204" pitchFamily="34" charset="0"/>
                          <a:ea typeface="宋体" panose="02010600030101010101" pitchFamily="2" charset="-122"/>
                          <a:cs typeface="Times New Roman" panose="02020603050405020304" pitchFamily="18" charset="0"/>
                        </a:rPr>
                        <a:t>Make Your Sports Shoes Whiter</a:t>
                      </a:r>
                      <a:endParaRPr lang="zh-CN" sz="2400" kern="100" dirty="0">
                        <a:effectLst/>
                        <a:latin typeface="Calibri" panose="020F0502020204030204" pitchFamily="34" charset="0"/>
                        <a:ea typeface="宋体" panose="02010600030101010101" pitchFamily="2" charset="-122"/>
                        <a:cs typeface="Courier New" panose="02070309020205020404" pitchFamily="49" charset="0"/>
                      </a:endParaRPr>
                    </a:p>
                    <a:p>
                      <a:pPr algn="ctr">
                        <a:lnSpc>
                          <a:spcPct val="200000"/>
                        </a:lnSpc>
                        <a:spcAft>
                          <a:spcPts val="0"/>
                        </a:spcAft>
                      </a:pP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This time</a:t>
                      </a:r>
                      <a:r>
                        <a:rPr lang="zh-CN" sz="2400" kern="100" dirty="0">
                          <a:effectLst/>
                          <a:latin typeface="Calibri" panose="020F0502020204030204" pitchFamily="34" charset="0"/>
                          <a:ea typeface="宋体" panose="02010600030101010101" pitchFamily="2" charset="-122"/>
                          <a:cs typeface="Times New Roman" panose="02020603050405020304" pitchFamily="18" charset="0"/>
                        </a:rPr>
                        <a:t>，</a:t>
                      </a: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clean your sports shoes by yourself</a:t>
                      </a:r>
                      <a:r>
                        <a:rPr lang="zh-CN" sz="2400" kern="100" dirty="0">
                          <a:effectLst/>
                          <a:latin typeface="Calibri" panose="020F0502020204030204" pitchFamily="34" charset="0"/>
                          <a:ea typeface="宋体" panose="02010600030101010101" pitchFamily="2" charset="-122"/>
                          <a:cs typeface="Times New Roman" panose="02020603050405020304" pitchFamily="18" charset="0"/>
                        </a:rPr>
                        <a:t>，</a:t>
                      </a: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not by your mother. Wipe some toothpaste around your shoes and then clean it with a wet cloth. See? Your shoes are white as new</a:t>
                      </a:r>
                      <a:r>
                        <a:rPr lang="zh-CN" sz="2400" kern="100" dirty="0">
                          <a:effectLst/>
                          <a:latin typeface="Calibri" panose="020F0502020204030204" pitchFamily="34" charset="0"/>
                          <a:ea typeface="宋体" panose="02010600030101010101" pitchFamily="2" charset="-122"/>
                          <a:cs typeface="Times New Roman" panose="02020603050405020304" pitchFamily="18" charset="0"/>
                        </a:rPr>
                        <a:t>！</a:t>
                      </a:r>
                      <a:endParaRPr lang="zh-CN" sz="2400" kern="100" dirty="0">
                        <a:effectLst/>
                        <a:latin typeface="Calibri" panose="020F0502020204030204" pitchFamily="34" charset="0"/>
                        <a:ea typeface="宋体" panose="02010600030101010101" pitchFamily="2" charset="-122"/>
                        <a:cs typeface="Courier New" panose="02070309020205020404" pitchFamily="49" charset="0"/>
                      </a:endParaRPr>
                    </a:p>
                  </a:txBody>
                  <a:tcPr marL="15690" marR="156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75507239"/>
                  </a:ext>
                </a:extLst>
              </a:tr>
            </a:tbl>
          </a:graphicData>
        </a:graphic>
      </p:graphicFrame>
    </p:spTree>
    <p:extLst>
      <p:ext uri="{BB962C8B-B14F-4D97-AF65-F5344CB8AC3E}">
        <p14:creationId xmlns:p14="http://schemas.microsoft.com/office/powerpoint/2010/main" val="2128280171"/>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10466" y="779609"/>
            <a:ext cx="9606579"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46. How many ways can you save your time and money by using toothpaste?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One.  B. Two.  C. Three.  D. Four.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47. If there is some smell of fish on your hands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 can you do?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Wash your hands with soap.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Wash your hands with toothpaste.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Wash your hands with onions.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Brush your teeth with toothpaste.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285368" y="1035881"/>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1320625" y="2466648"/>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496969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0" y="1536174"/>
            <a:ext cx="7064188"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48. What is this passage mainly about?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How to clean a dirty mirror.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How to choose the toothpaste.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How to remove unpleasant smell.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How to use toothpaste wisely.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674180" y="1756644"/>
            <a:ext cx="373820" cy="461665"/>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10093319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89981" y="474697"/>
            <a:ext cx="357790" cy="830997"/>
          </a:xfrm>
          <a:prstGeom prst="rect">
            <a:avLst/>
          </a:prstGeom>
        </p:spPr>
        <p:txBody>
          <a:bodyPr wrap="none">
            <a:spAutoFit/>
          </a:bodyPr>
          <a:lstStyle/>
          <a:p>
            <a:pPr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290918" y="1684996"/>
            <a:ext cx="9380668" cy="3785652"/>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walked into a stranger as he passed by me. “Excuse 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 said. He replied with a smile. We apologized and went for our own ways.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Later that 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was cooking and my daughter was standing beside my side quietly. When I turned to reach for some milk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nearly knocked her over. “Move out of the way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 shouted. </a:t>
            </a:r>
            <a:endParaRPr lang="zh-CN" altLang="en-US" dirty="0"/>
          </a:p>
        </p:txBody>
      </p:sp>
    </p:spTree>
    <p:extLst>
      <p:ext uri="{BB962C8B-B14F-4D97-AF65-F5344CB8AC3E}">
        <p14:creationId xmlns:p14="http://schemas.microsoft.com/office/powerpoint/2010/main" val="2414938450"/>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80914" y="905212"/>
            <a:ext cx="10897496" cy="5015091"/>
          </a:xfrm>
          <a:prstGeom prst="rect">
            <a:avLst/>
          </a:prstGeom>
        </p:spPr>
        <p:txBody>
          <a:bodyPr wrap="square">
            <a:spAutoFit/>
          </a:bodyPr>
          <a:lstStyle/>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walked away sadly. While I was in bed that evening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husband said to me. “While dealing with a stranger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were polite. But with the daughter you love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were unkind. Your daughter brought you some flowers that she picked by herself this afternoon.” I quietly went and sat down by my daughter's bed. “Honey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am so sorry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 said. “Are these the flowers you picked for 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She said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found them by the tree. I knew you'd like them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especially the blue ones.” I tearfully replied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“Sweetie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I'm really sorry for the way I acted today.” “It's OK. I love you anyway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She said as she kissed me on my cheek.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If we can be polite to strangers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why can't we do the same for the ones we love?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343693223"/>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30419" y="1252904"/>
            <a:ext cx="8408894"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49. What did the writer's husband think when he saw her action?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The little girl shouldn't be sad.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She shouldn't shout at their daughter.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She shouldn't say sorry to the stranger.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They should apologize to their daughter.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879041" y="1487702"/>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381314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55926" y="883614"/>
            <a:ext cx="8627632"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50. What may be the writer's favorite color according to the passage?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Yellow.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Pink.</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Blue.  D. Red.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51. What do you think is the best title for the passage?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Be friendly to strangers.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Mothers like flowers.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Be kind to loved ones.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Love between parents and children.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007754" y="1175730"/>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2007754" y="2584982"/>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324231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0243" y="420910"/>
            <a:ext cx="348172" cy="830997"/>
          </a:xfrm>
          <a:prstGeom prst="rect">
            <a:avLst/>
          </a:prstGeom>
        </p:spPr>
        <p:txBody>
          <a:bodyPr wrap="none">
            <a:spAutoFit/>
          </a:bodyPr>
          <a:lstStyle/>
          <a:p>
            <a:pPr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C</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68941" y="1161485"/>
            <a:ext cx="11639773" cy="5262979"/>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Long ago in a small village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there was a place known as the House of 1,000 Mirrors.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small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happy little dog learned about this place and decided to visit. When he arrived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jumped happily up the stairs and to the doorway(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门口</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of the house. He looked through the doorway. His ears lifted up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his tail wagged(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摇摆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as fast as it could. To his great surprise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found himself looking at 1,000 other happy little dogs with their tails wagging just as fast as his. He smiled a great smile and was answered with 1,000 great smiles that were just as warm and friendly. </a:t>
            </a:r>
            <a:endParaRPr lang="zh-CN" altLang="en-US" dirty="0"/>
          </a:p>
        </p:txBody>
      </p:sp>
    </p:spTree>
    <p:extLst>
      <p:ext uri="{BB962C8B-B14F-4D97-AF65-F5344CB8AC3E}">
        <p14:creationId xmlns:p14="http://schemas.microsoft.com/office/powerpoint/2010/main" val="10497392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41524" y="625430"/>
            <a:ext cx="9348395"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13. You can't buy ________ in the shop.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school things  B. food and drink  </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clothes and shoes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14. The boss of the shop is ________.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16 years old  B. the old man  </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 boy student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 —How long is the shop open every 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is open for ________ hours.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six  B. seven  </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eleven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060841" y="917547"/>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5161665" y="2229980"/>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5" name="Rectangle 4"/>
          <p:cNvSpPr/>
          <p:nvPr/>
        </p:nvSpPr>
        <p:spPr>
          <a:xfrm>
            <a:off x="3886755" y="4532116"/>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3137813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8490" y="765365"/>
            <a:ext cx="10929768" cy="5569089"/>
          </a:xfrm>
          <a:prstGeom prst="rect">
            <a:avLst/>
          </a:prstGeom>
        </p:spPr>
        <p:txBody>
          <a:bodyPr wrap="square">
            <a:spAutoFit/>
          </a:bodyPr>
          <a:lstStyle/>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As he left the house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thought to himself: “This is a wonderful place. I will come back to visit often.”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this same village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another little dog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who was not quite as happy as the other one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decided to visit the house. He slowly climbed the stairs and hung(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垂下</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his head low as he looked into the doorway. When he saw the 1,000 unfriendly</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­-looking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dogs looking back at him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shouted at them. He was afraid when he saw 1,000 little dogs shouting back. As he left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thought to himself: “That is a terrible place. I will never go back there again.”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All the faces in the world are mirrors of you. What kind of reflections(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反映</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do you see in the faces of people you meet?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360751071"/>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27238" y="1310306"/>
            <a:ext cx="8215256"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52. Why was the first dog surprised when he entered the house?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Because he didn't know there were 1,000 mirrors.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Because he found that the dogs looked sad.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Because everything was strange to him.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Because he saw so many happy dogs smiling at him.</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953418" y="1552248"/>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1636812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79408" y="887227"/>
            <a:ext cx="9337637"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53. How was the second dog feeling when he visited the house?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Excited.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Nervous.</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Worried.  D. Unhappy.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54. What does the story tell us?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Mirrors can tell whether you are happy or not.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If you show life a smile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life will smile back.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Everyone in the world should believe in each other.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Happy people are more popular than unhappy ones.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377929" y="1154215"/>
            <a:ext cx="44275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D</a:t>
            </a:r>
            <a:endParaRPr lang="zh-CN" altLang="en-US" dirty="0"/>
          </a:p>
        </p:txBody>
      </p:sp>
      <p:sp>
        <p:nvSpPr>
          <p:cNvPr id="4" name="Rectangle 3"/>
          <p:cNvSpPr/>
          <p:nvPr/>
        </p:nvSpPr>
        <p:spPr>
          <a:xfrm>
            <a:off x="1423615" y="2628013"/>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462869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0318" y="281060"/>
            <a:ext cx="378629" cy="830997"/>
          </a:xfrm>
          <a:prstGeom prst="rect">
            <a:avLst/>
          </a:prstGeom>
        </p:spPr>
        <p:txBody>
          <a:bodyPr wrap="none">
            <a:spAutoFit/>
          </a:bodyPr>
          <a:lstStyle/>
          <a:p>
            <a:pPr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613186" y="734914"/>
            <a:ext cx="10972799" cy="6123086"/>
          </a:xfrm>
          <a:prstGeom prst="rect">
            <a:avLst/>
          </a:prstGeom>
        </p:spPr>
        <p:txBody>
          <a:bodyPr wrap="square">
            <a:spAutoFit/>
          </a:bodyPr>
          <a:lstStyle/>
          <a:p>
            <a:pPr indent="608400" algn="just">
              <a:lnSpc>
                <a:spcPct val="15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Bike-­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sharing has swept across China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with an increasing number of people choosing bike riding instead of driving. The bike that the service company provides has GPS or Bluetooth on it. And those bikes can be easily unlocked with a smart phone and left anywhere in public.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Bike-­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sharing allows people to borrow a bike from one place and return it at another place easily.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some cities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can see more and more people riding this kind of sharing bikes. It's very convenient to use the bikes if you have a smart phone. First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have to download such an APP on your smart phone. Then what you need to do is to find a nearest bike through the APP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scan the QR code(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二维码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on the bike or connect your phone with the bike over a Bluetooth wireless connection. You will find the bike can be unlocked itself.</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845824384"/>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2580" y="711576"/>
            <a:ext cx="11083962" cy="5569089"/>
          </a:xfrm>
          <a:prstGeom prst="rect">
            <a:avLst/>
          </a:prstGeom>
        </p:spPr>
        <p:txBody>
          <a:bodyPr wrap="square">
            <a:spAutoFit/>
          </a:bodyPr>
          <a:lstStyle/>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Then you can enjoy your trip. What's more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greatest advantage of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bike-­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sharing is that you can easily find one and never worry about where to park it. The cost of riding depends on the time that you spend. Normally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every hour you ride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need to pay one yuan. It doesn't cost so much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does 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the same time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some people park the bikes in their own homes. Besides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some people don't value the bikes. Now service companies are trying to solve the problem like being stolen.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Technology and science have changed our social lifestyles. We have to say bike</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­-sharing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brings us more convenience without doubt. And we also hope that people can not only enjoy it but also put it to good use.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35855193"/>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45572" y="1338965"/>
            <a:ext cx="7924800"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55. What do we know from the first paragraph?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Most people in cities don't drive.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Bike-­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sharing is becoming more and more popular.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Bike</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­-sharing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is invented in China.</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Sharing bikes can be borrowed everywhere.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094194" y="1552248"/>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916759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88951" y="729476"/>
            <a:ext cx="9197787" cy="5569089"/>
          </a:xfrm>
          <a:prstGeom prst="rect">
            <a:avLst/>
          </a:prstGeom>
        </p:spPr>
        <p:txBody>
          <a:bodyPr wrap="square">
            <a:spAutoFit/>
          </a:bodyPr>
          <a:lstStyle/>
          <a:p>
            <a:pPr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56. If you want to use a sharing bike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must first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download an APP and pay for the trip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have a smart phone and download an APP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unlock the bike and download an APP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find a nearest bike and borrow it from anyone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57. Which of the following is NOT mentioned in this passage?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Bike</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­-sharing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is a kind of expensive </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transport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Sharing bikes are easy to unlock.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Sharing bikes may be stolen.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Bike-­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sharing is very cheap.</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337573" y="842243"/>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1331962" y="3570404"/>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3002435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50595" y="302575"/>
            <a:ext cx="335348" cy="830997"/>
          </a:xfrm>
          <a:prstGeom prst="rect">
            <a:avLst/>
          </a:prstGeom>
        </p:spPr>
        <p:txBody>
          <a:bodyPr wrap="none">
            <a:spAutoFit/>
          </a:bodyPr>
          <a:lstStyle/>
          <a:p>
            <a:pPr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681318" y="1073045"/>
            <a:ext cx="9473901" cy="830997"/>
          </a:xfrm>
          <a:prstGeom prst="rect">
            <a:avLst/>
          </a:prstGeom>
        </p:spPr>
        <p:txBody>
          <a:bodyPr wrap="squar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阅读下面短文，并用英语回答问题</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请注意每小题后面的词数要求</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380565" y="2420087"/>
            <a:ext cx="8774654" cy="3046988"/>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Long ago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some fishermen set out to sea in their ship. One of them brought his pet monkey along for the long journey.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they were far out at sea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terrible storm broke their ship. Everyone fell into the sea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the monkey was going to die. </a:t>
            </a:r>
            <a:endParaRPr lang="zh-CN" altLang="en-US" dirty="0"/>
          </a:p>
        </p:txBody>
      </p:sp>
    </p:spTree>
    <p:extLst>
      <p:ext uri="{BB962C8B-B14F-4D97-AF65-F5344CB8AC3E}">
        <p14:creationId xmlns:p14="http://schemas.microsoft.com/office/powerpoint/2010/main" val="4255000806"/>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3337" y="571768"/>
            <a:ext cx="10757646" cy="6123086"/>
          </a:xfrm>
          <a:prstGeom prst="rect">
            <a:avLst/>
          </a:prstGeom>
        </p:spPr>
        <p:txBody>
          <a:bodyPr wrap="square">
            <a:spAutoFit/>
          </a:bodyPr>
          <a:lstStyle/>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Suddenly a dolphin appeared and picked him up.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soon reached an island and the monkey came down from the dolphin's back. The dolphin asked the monkey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 you know this place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monkey replied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do. The king on the island is my father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you must treat me very well.”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“That's a lie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dolphin thought. Because he knew no one lived on the island. The dolphin said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“Well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well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you are a prince(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王子</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Now you can be a king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monkey asked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“How can I be a king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As the dolphin started swimming away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answered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“That is easy. As you are the only animal on this island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will certainly be the king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the end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monkey died on the island alone. Remember that we should be honest in our life.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742477089"/>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52282" y="1062880"/>
            <a:ext cx="9574305"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58. What happened to the monkey when he was going to die in the sea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不超过</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个词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59. Why did the dolphin think that the monkey was lying to him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不超过</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个词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976281" y="2690773"/>
            <a:ext cx="6526306" cy="461665"/>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Suddenly a dolphin appeared and picked him up. </a:t>
            </a:r>
            <a:endParaRPr lang="zh-CN" altLang="en-US" dirty="0"/>
          </a:p>
        </p:txBody>
      </p:sp>
      <p:sp>
        <p:nvSpPr>
          <p:cNvPr id="4" name="Rectangle 3"/>
          <p:cNvSpPr/>
          <p:nvPr/>
        </p:nvSpPr>
        <p:spPr>
          <a:xfrm>
            <a:off x="3380986" y="4940907"/>
            <a:ext cx="601094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Because he knew no one lived on the island.</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Tree>
    <p:extLst>
      <p:ext uri="{BB962C8B-B14F-4D97-AF65-F5344CB8AC3E}">
        <p14:creationId xmlns:p14="http://schemas.microsoft.com/office/powerpoint/2010/main" val="1154610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4. Unit 14</Template>
  <TotalTime>833</TotalTime>
  <Words>9218</Words>
  <Application>Microsoft Office PowerPoint</Application>
  <PresentationFormat>Widescreen</PresentationFormat>
  <Paragraphs>635</Paragraphs>
  <Slides>105</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105</vt:i4>
      </vt:variant>
    </vt:vector>
  </HeadingPairs>
  <TitlesOfParts>
    <vt:vector size="115" baseType="lpstr">
      <vt:lpstr>等线</vt:lpstr>
      <vt:lpstr>等线 Light</vt:lpstr>
      <vt:lpstr>楷体</vt:lpstr>
      <vt:lpstr>宋体</vt:lpstr>
      <vt:lpstr>微软雅黑</vt:lpstr>
      <vt:lpstr>Arial</vt:lpstr>
      <vt:lpstr>Calibri</vt:lpstr>
      <vt:lpstr>Courier New</vt:lpstr>
      <vt:lpstr>Times New Roman</vt:lpstr>
      <vt:lpstr>Office 主题​​</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China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dc:creator>
  <cp:lastModifiedBy>Microsoft</cp:lastModifiedBy>
  <cp:revision>30</cp:revision>
  <dcterms:created xsi:type="dcterms:W3CDTF">2021-11-05T07:20:59Z</dcterms:created>
  <dcterms:modified xsi:type="dcterms:W3CDTF">2021-11-16T05:57:35Z</dcterms:modified>
</cp:coreProperties>
</file>